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7" r:id="rId7"/>
    <p:sldId id="268" r:id="rId8"/>
    <p:sldId id="270" r:id="rId9"/>
    <p:sldId id="271" r:id="rId10"/>
    <p:sldId id="274" r:id="rId11"/>
    <p:sldId id="258" r:id="rId12"/>
    <p:sldId id="266" r:id="rId13"/>
    <p:sldId id="272" r:id="rId14"/>
    <p:sldId id="275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1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2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9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9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7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5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7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9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57E16-2504-48A7-BF97-6739B676B0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9EB0-4116-4DF4-BD0D-0BDFCEE0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5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rovost@ccny.cuny.edu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4,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43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more personnel actions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9575" y="2199835"/>
            <a:ext cx="113728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Staff positions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3 student psych counselor offers awaiting CUNY HEO approval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Michael Locke Compliance Officer, Financial Aid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Katherine </a:t>
            </a:r>
            <a:r>
              <a:rPr lang="en-US" sz="2400" dirty="0" err="1"/>
              <a:t>Neris</a:t>
            </a:r>
            <a:r>
              <a:rPr lang="en-US" sz="2400" dirty="0"/>
              <a:t> – Financial Aid Advisor (</a:t>
            </a:r>
            <a:r>
              <a:rPr lang="en-US" sz="2400" dirty="0" err="1"/>
              <a:t>aHEO</a:t>
            </a:r>
            <a:r>
              <a:rPr lang="en-US" sz="2400" dirty="0"/>
              <a:t>) </a:t>
            </a:r>
            <a:endParaRPr lang="en-US" sz="24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Katherine Gloede Sustainability in the Urban Environment Program Director (HEA) (replacing George Smith who is retiring)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Substitute CLT for EAS (replacing Stephanie Devries)</a:t>
            </a:r>
          </a:p>
        </p:txBody>
      </p:sp>
    </p:spTree>
    <p:extLst>
      <p:ext uri="{BB962C8B-B14F-4D97-AF65-F5344CB8AC3E}">
        <p14:creationId xmlns:p14="http://schemas.microsoft.com/office/powerpoint/2010/main" val="220880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School Personnel Actions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78301" y="1690688"/>
            <a:ext cx="1048043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Faculty/Senior Staff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Maria Lima Associate Dean for Research &amp; Medical Professor CHASM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Miguel Munoz-</a:t>
            </a:r>
            <a:r>
              <a:rPr lang="en-US" sz="2400" dirty="0" err="1"/>
              <a:t>Laboy</a:t>
            </a:r>
            <a:r>
              <a:rPr lang="en-US" sz="2400" dirty="0"/>
              <a:t> Assoc. Medical Professor (tenure-track) CHASM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Lynn Hernandez Assistant Dean for Diversity &amp; </a:t>
            </a:r>
            <a:r>
              <a:rPr lang="en-US" sz="2400" dirty="0" smtClean="0"/>
              <a:t>Inclusion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Staff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Matthew Casanova, Enrollment Registrar </a:t>
            </a:r>
            <a:r>
              <a:rPr lang="en-US" sz="2400" dirty="0" smtClean="0"/>
              <a:t>Director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April Chester, HR Generalist (</a:t>
            </a:r>
            <a:r>
              <a:rPr lang="en-US" sz="2400" dirty="0" err="1"/>
              <a:t>HEa</a:t>
            </a:r>
            <a:r>
              <a:rPr lang="en-US" sz="2400" dirty="0"/>
              <a:t>) </a:t>
            </a:r>
            <a:endParaRPr lang="en-US" sz="24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Maria </a:t>
            </a:r>
            <a:r>
              <a:rPr lang="en-US" sz="2400" dirty="0"/>
              <a:t>Aguirre, Finance Budget Coordinator (</a:t>
            </a:r>
            <a:r>
              <a:rPr lang="en-US" sz="2400" dirty="0" err="1"/>
              <a:t>aHEO</a:t>
            </a:r>
            <a:r>
              <a:rPr lang="en-US" sz="2400" dirty="0" smtClean="0"/>
              <a:t>)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Kevin Gonzalez, Academic Testing Coordinator (</a:t>
            </a:r>
            <a:r>
              <a:rPr lang="en-US" sz="2400" dirty="0" err="1"/>
              <a:t>aHEO</a:t>
            </a:r>
            <a:r>
              <a:rPr lang="en-US" sz="2400" dirty="0" smtClean="0"/>
              <a:t>)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2781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searches for FY20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050" y="1560195"/>
            <a:ext cx="113614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“Post doc” in History, funded by ACLS grant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Assistant Prof in English, funded by </a:t>
            </a:r>
            <a:r>
              <a:rPr lang="en-US" sz="2400" dirty="0" err="1"/>
              <a:t>Pforzheimer</a:t>
            </a:r>
            <a:r>
              <a:rPr lang="en-US" sz="2400" dirty="0" smtClean="0"/>
              <a:t> Fellowship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Ed Theater Assistant Professor – sub appointment for January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Director of MPA Program (ECP)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Assistant Professor in Economics (“failed” search in FY19)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Assistant Professor in Organic Chemistry (failed search in FY19)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Art “3D Gaming” (failed search in FY19, current sub)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Assistant (or Associate) Professor in Biology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Assistant Professor in Physics (Flatiron Institute 7-year cost share)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Staff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Two staff departures in GSP (Yao Fu</a:t>
            </a:r>
            <a:r>
              <a:rPr lang="en-US" sz="2400" dirty="0"/>
              <a:t>, Alvaro </a:t>
            </a:r>
            <a:r>
              <a:rPr lang="en-US" sz="2400" dirty="0" smtClean="0"/>
              <a:t>Munoz-Hansen) will be replaced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aVP</a:t>
            </a:r>
            <a:r>
              <a:rPr lang="en-US" sz="2400" dirty="0" smtClean="0"/>
              <a:t> for Enrollment Management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805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874" y="1800665"/>
            <a:ext cx="97629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Approval of the minutes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 </a:t>
            </a:r>
            <a:r>
              <a:rPr lang="en-US" sz="3200" dirty="0" smtClean="0"/>
              <a:t>Assorted items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Personnel actions</a:t>
            </a:r>
          </a:p>
        </p:txBody>
      </p:sp>
    </p:spTree>
    <p:extLst>
      <p:ext uri="{BB962C8B-B14F-4D97-AF65-F5344CB8AC3E}">
        <p14:creationId xmlns:p14="http://schemas.microsoft.com/office/powerpoint/2010/main" val="359144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FICA Issues for Students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2535" y="1127980"/>
            <a:ext cx="104112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CUNY has issued new guidelines regarding FICA exemptions for students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The Research Foundation discovered that it is not qualified to issue FICA exemptions to students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P</a:t>
            </a:r>
            <a:r>
              <a:rPr lang="en-US" sz="2400" dirty="0" smtClean="0"/>
              <a:t>roblem for PhD students funded through grants administered by RF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About 80 PhD students affected (others are exempt from FICA by virtue of their visa status)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By September 29 we will move the affected students to College TL payroll (reimbursed from grants) to maintain FICA exemption.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Fringe rate will be 2% (same as RF GRA appointments)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Appointments will be to GRA and GRB titles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Note that GRA appointees </a:t>
            </a:r>
            <a:r>
              <a:rPr lang="en-US" sz="2400" i="1" dirty="0" smtClean="0"/>
              <a:t>can not have any other appointment in CUNY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Ultimately </a:t>
            </a:r>
            <a:r>
              <a:rPr lang="en-US" sz="2400" i="1" dirty="0" smtClean="0"/>
              <a:t>all</a:t>
            </a:r>
            <a:r>
              <a:rPr lang="en-US" sz="2400" dirty="0" smtClean="0"/>
              <a:t> PhD students will be moved to College payroll (reimbursed from grants)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8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Year of Sustainability &amp; Environmental Justice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81" y="1744394"/>
            <a:ext cx="114792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The President has designated 2019-20 as the </a:t>
            </a:r>
            <a:r>
              <a:rPr lang="en-US" sz="2400" dirty="0" err="1" smtClean="0"/>
              <a:t>YoSEJ</a:t>
            </a:r>
            <a:r>
              <a:rPr lang="en-US" sz="2400" dirty="0" smtClean="0"/>
              <a:t>, highlighting the broad spectrum of work in this area across campus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President+Provost</a:t>
            </a:r>
            <a:r>
              <a:rPr lang="en-US" sz="2400" dirty="0" smtClean="0"/>
              <a:t> will support department/division colloquia and seminars on related topics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Send short (few paragraph) proposal and budget to </a:t>
            </a:r>
            <a:r>
              <a:rPr lang="en-US" sz="2400" dirty="0" smtClean="0">
                <a:hlinkClick r:id="rId2"/>
              </a:rPr>
              <a:t>provost@ccny.cuny.edu</a:t>
            </a:r>
            <a:endParaRPr lang="en-US" sz="24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Minimum 6-weeks before event to allow Communications to be looped-in.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CPS launched Climate Policy Fellow program for UGs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Kickoff event: </a:t>
            </a:r>
            <a:r>
              <a:rPr lang="en-US" sz="2400" u="sng" dirty="0" smtClean="0"/>
              <a:t>Climate Roundtable </a:t>
            </a:r>
            <a:r>
              <a:rPr lang="en-US" sz="2400" dirty="0" smtClean="0"/>
              <a:t>Thursday September 26 4:30-6pm SH350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2400" dirty="0"/>
              <a:t>The State of the Climate: Science, Economics and </a:t>
            </a:r>
            <a:r>
              <a:rPr lang="en-US" sz="2400" dirty="0" smtClean="0"/>
              <a:t>Policy.</a:t>
            </a:r>
          </a:p>
          <a:p>
            <a:pPr lvl="3"/>
            <a:r>
              <a:rPr lang="en-US" sz="2400" dirty="0" smtClean="0"/>
              <a:t> </a:t>
            </a:r>
            <a:r>
              <a:rPr lang="en-US" sz="2000" dirty="0"/>
              <a:t>Jonathan Pershing, Former Special Envoy for Climate Change at the U.S. Department of State</a:t>
            </a:r>
          </a:p>
        </p:txBody>
      </p:sp>
    </p:spTree>
    <p:extLst>
      <p:ext uri="{BB962C8B-B14F-4D97-AF65-F5344CB8AC3E}">
        <p14:creationId xmlns:p14="http://schemas.microsoft.com/office/powerpoint/2010/main" val="395792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241" y="0"/>
            <a:ext cx="10515600" cy="1325563"/>
          </a:xfrm>
        </p:spPr>
        <p:txBody>
          <a:bodyPr/>
          <a:lstStyle/>
          <a:p>
            <a:r>
              <a:rPr lang="en-US" dirty="0" smtClean="0"/>
              <a:t>Incomplete list of other </a:t>
            </a:r>
            <a:r>
              <a:rPr lang="en-US" dirty="0" err="1" smtClean="0"/>
              <a:t>YoSEJ</a:t>
            </a:r>
            <a:r>
              <a:rPr lang="en-US" dirty="0" smtClean="0"/>
              <a:t> events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199" y="956603"/>
            <a:ext cx="1035968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September 6 – </a:t>
            </a:r>
            <a:r>
              <a:rPr lang="en-US" sz="2400" b="1" dirty="0" smtClean="0"/>
              <a:t>Lauren </a:t>
            </a:r>
            <a:r>
              <a:rPr lang="en-US" sz="2400" b="1" dirty="0" err="1" smtClean="0"/>
              <a:t>Toth</a:t>
            </a:r>
            <a:r>
              <a:rPr lang="en-US" sz="2400" b="1" dirty="0" smtClean="0"/>
              <a:t> </a:t>
            </a:r>
            <a:r>
              <a:rPr lang="en-US" sz="2400" dirty="0" smtClean="0"/>
              <a:t>(US Geological Survey) – </a:t>
            </a:r>
            <a:r>
              <a:rPr lang="en-US" sz="2400" i="1" dirty="0" smtClean="0"/>
              <a:t>Geological perspectives on the degradation &amp; restoration of Florida’s coral reefs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September 20 – </a:t>
            </a:r>
            <a:r>
              <a:rPr lang="en-US" sz="2400" b="1" dirty="0" err="1" smtClean="0"/>
              <a:t>Emmanuela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Shinta</a:t>
            </a:r>
            <a:r>
              <a:rPr lang="en-US" sz="2400" b="1" dirty="0" smtClean="0"/>
              <a:t> </a:t>
            </a:r>
            <a:r>
              <a:rPr lang="en-US" sz="2400" dirty="0" smtClean="0"/>
              <a:t>(Filmmaker </a:t>
            </a:r>
            <a:r>
              <a:rPr lang="en-US" sz="2400" dirty="0"/>
              <a:t>&amp; activist) - </a:t>
            </a:r>
            <a:r>
              <a:rPr lang="en-US" sz="2400" i="1" dirty="0"/>
              <a:t>The Influence of Palm Oil on Deforestation, Indigenous Land Rights, </a:t>
            </a:r>
            <a:r>
              <a:rPr lang="en-US" sz="2400" i="1" dirty="0" smtClean="0"/>
              <a:t>and Environmental </a:t>
            </a:r>
            <a:r>
              <a:rPr lang="en-US" sz="2400" i="1" dirty="0"/>
              <a:t>Instability in Central Kalimantan, Indonesian Borneo</a:t>
            </a:r>
          </a:p>
          <a:p>
            <a:r>
              <a:rPr lang="en-US" sz="2400" dirty="0" smtClean="0"/>
              <a:t>(Earth &amp; Environmental Science Seminar Series 12:45pm MR107)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October 7 - </a:t>
            </a:r>
            <a:r>
              <a:rPr lang="en-US" sz="2400" b="1" dirty="0"/>
              <a:t>A. </a:t>
            </a:r>
            <a:r>
              <a:rPr lang="en-US" sz="2400" b="1" dirty="0" err="1"/>
              <a:t>Mridul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dirty="0" smtClean="0"/>
              <a:t>(Architect </a:t>
            </a:r>
            <a:r>
              <a:rPr lang="en-US" sz="2400" dirty="0"/>
              <a:t>/ Entrepreneur) </a:t>
            </a:r>
            <a:r>
              <a:rPr lang="en-US" sz="2400" dirty="0" smtClean="0"/>
              <a:t>– </a:t>
            </a:r>
            <a:r>
              <a:rPr lang="en-US" sz="2400" i="1" dirty="0" smtClean="0"/>
              <a:t>Contemporizing Traditional Water Architecture: Regeneration, Mainstreaming &amp; Replication of the Indian Step-Well (6:30pm Spitzer 107)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October 7 - </a:t>
            </a:r>
            <a:r>
              <a:rPr lang="en-US" sz="2400" b="1" dirty="0"/>
              <a:t>Paul J. A. </a:t>
            </a:r>
            <a:r>
              <a:rPr lang="en-US" sz="2400" b="1" dirty="0" err="1" smtClean="0"/>
              <a:t>Kenis</a:t>
            </a:r>
            <a:r>
              <a:rPr lang="en-US" sz="2400" b="1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ChemE</a:t>
            </a:r>
            <a:r>
              <a:rPr lang="en-US" sz="2400" dirty="0" smtClean="0"/>
              <a:t> UIUC</a:t>
            </a:r>
            <a:r>
              <a:rPr lang="en-US" sz="2400" dirty="0"/>
              <a:t>)  - </a:t>
            </a:r>
            <a:r>
              <a:rPr lang="en-US" sz="2400" i="1" dirty="0"/>
              <a:t>Converting CO2 waste into valuable </a:t>
            </a:r>
            <a:r>
              <a:rPr lang="en-US" sz="2400" i="1" dirty="0" smtClean="0"/>
              <a:t>resources</a:t>
            </a:r>
          </a:p>
          <a:p>
            <a:r>
              <a:rPr lang="en-US" sz="2400" dirty="0" smtClean="0"/>
              <a:t>(GSOE </a:t>
            </a:r>
            <a:r>
              <a:rPr lang="en-US" sz="2400" dirty="0" err="1" smtClean="0"/>
              <a:t>ChemE</a:t>
            </a:r>
            <a:r>
              <a:rPr lang="en-US" sz="2400" dirty="0" smtClean="0"/>
              <a:t> seminar series)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October </a:t>
            </a:r>
            <a:r>
              <a:rPr lang="en-US" sz="2400" dirty="0"/>
              <a:t>23 –</a:t>
            </a:r>
            <a:r>
              <a:rPr lang="en-US" sz="2400" b="1" dirty="0" err="1"/>
              <a:t>Shalini</a:t>
            </a:r>
            <a:r>
              <a:rPr lang="en-US" sz="2400" b="1" dirty="0"/>
              <a:t> </a:t>
            </a:r>
            <a:r>
              <a:rPr lang="en-US" sz="2400" b="1" dirty="0" err="1"/>
              <a:t>Vajjhala</a:t>
            </a:r>
            <a:r>
              <a:rPr lang="en-US" sz="2400" b="1" dirty="0"/>
              <a:t> </a:t>
            </a:r>
            <a:r>
              <a:rPr lang="en-US" sz="2400" dirty="0" smtClean="0"/>
              <a:t>Sternberg </a:t>
            </a:r>
            <a:r>
              <a:rPr lang="en-US" sz="2400" dirty="0"/>
              <a:t>Family Lecture - </a:t>
            </a:r>
            <a:r>
              <a:rPr lang="en-US" sz="2400" i="1" dirty="0"/>
              <a:t>On Climate Change and </a:t>
            </a:r>
            <a:r>
              <a:rPr lang="en-US" sz="2400" i="1" dirty="0" smtClean="0"/>
              <a:t>Sustainability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March or April 2020 </a:t>
            </a:r>
            <a:r>
              <a:rPr lang="en-US" sz="2400" dirty="0"/>
              <a:t>– </a:t>
            </a:r>
            <a:r>
              <a:rPr lang="en-US" sz="2400" b="1" dirty="0"/>
              <a:t>Greta </a:t>
            </a:r>
            <a:r>
              <a:rPr lang="en-US" sz="2400" b="1" dirty="0" smtClean="0"/>
              <a:t>Schiller </a:t>
            </a:r>
            <a:r>
              <a:rPr lang="en-US" sz="2400" dirty="0" smtClean="0"/>
              <a:t>Sneak Preview of “The Land of </a:t>
            </a:r>
            <a:r>
              <a:rPr lang="en-US" sz="2400" dirty="0" err="1" smtClean="0"/>
              <a:t>Azaba</a:t>
            </a:r>
            <a:r>
              <a:rPr lang="en-US" sz="2400" dirty="0" smtClean="0"/>
              <a:t>” (Documentary Forum)</a:t>
            </a:r>
          </a:p>
        </p:txBody>
      </p:sp>
    </p:spTree>
    <p:extLst>
      <p:ext uri="{BB962C8B-B14F-4D97-AF65-F5344CB8AC3E}">
        <p14:creationId xmlns:p14="http://schemas.microsoft.com/office/powerpoint/2010/main" val="125611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SEJ Gen Ed Course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828925"/>
            <a:ext cx="10812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Jorge Gonzalez (ME) &amp; Yana </a:t>
            </a:r>
            <a:r>
              <a:rPr lang="en-US" sz="2400" dirty="0" err="1" smtClean="0"/>
              <a:t>Kucheva</a:t>
            </a:r>
            <a:r>
              <a:rPr lang="en-US" sz="2400" dirty="0" smtClean="0"/>
              <a:t> (Sociology) are planning a Gen Ed course for spring semester focused on campus work on sustainability &amp; environmental justice.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No pre-</a:t>
            </a:r>
            <a:r>
              <a:rPr lang="en-US" sz="2400" dirty="0" err="1" smtClean="0"/>
              <a:t>reqs</a:t>
            </a:r>
            <a:r>
              <a:rPr lang="en-US" sz="2400" dirty="0" smtClean="0"/>
              <a:t> – meant for everyone (Gen Ed Science badly needed)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Lectures from faculty across campus on their work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Please encourage your faculty to volunteer to give a lecture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507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Institute Reviews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0505" y="1690688"/>
            <a:ext cx="1126822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During AY18-19 CRC developed procedures for “5-year” reviews of all CCNY-based Institutes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Two outside experts, one each chosen from Director’s list &amp; Dean’s list + Dean(s) or designee, CUNY VC for Research or designee, CRC Chair or designee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Written report from institute to reviewers at least 2 weeks before review date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1-day review with oral presentations from Institute + closeout from review committee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Fall 2019 reviews (chosen by who was ready)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Dominican Studies Institute October 17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Energy Institute October 21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Levich</a:t>
            </a:r>
            <a:r>
              <a:rPr lang="en-US" sz="2400" dirty="0" smtClean="0"/>
              <a:t> Institute November 4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948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3067"/>
          </a:xfrm>
        </p:spPr>
        <p:txBody>
          <a:bodyPr/>
          <a:lstStyle/>
          <a:p>
            <a:r>
              <a:rPr lang="en-US" dirty="0" smtClean="0"/>
              <a:t>Personnel Actions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6765" y="531618"/>
            <a:ext cx="1031161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Deans: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New SSA Dean, Lesley Lokko starts 12/2/19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Three finalists for Dean of Science on campus in late September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CSOM dean search to begin this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Senior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Celia Lloyd appointed VP for Student Affairs &amp; Enrollment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Wendy Thornton is </a:t>
            </a:r>
            <a:r>
              <a:rPr lang="en-US" sz="2400" dirty="0"/>
              <a:t>Assistant Vice President for Student Development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Faculty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Leslie Trinidad Sub Assistant Prof in MTM (w/ SAB) (Supported for first 2 years by Grove MTM funds)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David Simon Sub Lecturer Landscape Architecture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Ryan Williams Assistant Prof BME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Sherry </a:t>
            </a:r>
            <a:r>
              <a:rPr lang="en-US" sz="2400" dirty="0" err="1" smtClean="0"/>
              <a:t>Muyuan</a:t>
            </a:r>
            <a:r>
              <a:rPr lang="en-US" sz="2400" dirty="0" smtClean="0"/>
              <a:t> He Assistant Prof Art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Pilar</a:t>
            </a:r>
            <a:r>
              <a:rPr lang="en-US" sz="2400" dirty="0" smtClean="0"/>
              <a:t> Newton Sub Assistant Prof Art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Sarah Muir Lecturer-&gt;Assistant Prof (retention)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Joan Robinson Assistant Prof CWE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James Hammonds Sub Assoc. Prof ME</a:t>
            </a:r>
          </a:p>
        </p:txBody>
      </p:sp>
    </p:spTree>
    <p:extLst>
      <p:ext uri="{BB962C8B-B14F-4D97-AF65-F5344CB8AC3E}">
        <p14:creationId xmlns:p14="http://schemas.microsoft.com/office/powerpoint/2010/main" val="1759408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6357"/>
          </a:xfrm>
        </p:spPr>
        <p:txBody>
          <a:bodyPr/>
          <a:lstStyle/>
          <a:p>
            <a:r>
              <a:rPr lang="en-US" dirty="0" smtClean="0"/>
              <a:t>More Personnel Actions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617207"/>
            <a:ext cx="10515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Failed faculty searches: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Organic Chemistry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Economics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Art (EDM)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SABs &amp; supplements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Carlos Meriles, Physics appointed Martin &amp; Michele Cohen Professor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Vinod Menon retention SAB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Jorge Gonzalez retention SAB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Deidre </a:t>
            </a:r>
            <a:r>
              <a:rPr lang="en-US" sz="2400" dirty="0" smtClean="0"/>
              <a:t>Anglin SAB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James </a:t>
            </a:r>
            <a:r>
              <a:rPr lang="en-US" sz="2400" dirty="0" err="1" smtClean="0"/>
              <a:t>Hedberg</a:t>
            </a:r>
            <a:r>
              <a:rPr lang="en-US" sz="2400" dirty="0" smtClean="0"/>
              <a:t>, </a:t>
            </a:r>
            <a:r>
              <a:rPr lang="en-US" sz="2400" dirty="0"/>
              <a:t>Physics appointed </a:t>
            </a:r>
            <a:r>
              <a:rPr lang="en-US" sz="2400" dirty="0" smtClean="0"/>
              <a:t>“Director </a:t>
            </a:r>
            <a:r>
              <a:rPr lang="en-US" sz="2400" dirty="0"/>
              <a:t>of the Planetarium and Coordinator for Science </a:t>
            </a:r>
            <a:r>
              <a:rPr lang="en-US" sz="2400" dirty="0" smtClean="0"/>
              <a:t>Outreach” Retention (2 mo. Summer salary)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Retention-prevention SABs (funded for 2 years by faculty grants/GSOE) 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Yiannis</a:t>
            </a:r>
            <a:r>
              <a:rPr lang="en-US" sz="2400" dirty="0" smtClean="0"/>
              <a:t> </a:t>
            </a:r>
            <a:r>
              <a:rPr lang="en-US" sz="2400" dirty="0" err="1" smtClean="0"/>
              <a:t>Adreopoulos</a:t>
            </a:r>
            <a:endParaRPr lang="en-US" sz="2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Feridun Delale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Roger Dorsinville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Fred Moshary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Ying Li Tian</a:t>
            </a:r>
          </a:p>
        </p:txBody>
      </p:sp>
    </p:spTree>
    <p:extLst>
      <p:ext uri="{BB962C8B-B14F-4D97-AF65-F5344CB8AC3E}">
        <p14:creationId xmlns:p14="http://schemas.microsoft.com/office/powerpoint/2010/main" val="332816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D62EF48EC904688F87D2A978109A6" ma:contentTypeVersion="1" ma:contentTypeDescription="Create a new document." ma:contentTypeScope="" ma:versionID="cf7d0ed9b19c9a349333b8056d90a660">
  <xsd:schema xmlns:xsd="http://www.w3.org/2001/XMLSchema" xmlns:xs="http://www.w3.org/2001/XMLSchema" xmlns:p="http://schemas.microsoft.com/office/2006/metadata/properties" xmlns:ns2="e9336834-572b-4b94-aaea-6549068dd325" targetNamespace="http://schemas.microsoft.com/office/2006/metadata/properties" ma:root="true" ma:fieldsID="baaa6c8a1709bc8329d4837bb9c7ef29" ns2:_="">
    <xsd:import namespace="e9336834-572b-4b94-aaea-6549068dd32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36834-572b-4b94-aaea-6549068dd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7863DF-F512-4B21-9867-5C24D706AA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113B33-E6A9-4324-97FD-0CC54608FF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336834-572b-4b94-aaea-6549068dd3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42695D-43A5-4636-932B-7B79AE6FEDE1}">
  <ds:schemaRefs>
    <ds:schemaRef ds:uri="e9336834-572b-4b94-aaea-6549068dd325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1016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Review Committee</vt:lpstr>
      <vt:lpstr>Today’s Agenda</vt:lpstr>
      <vt:lpstr>FICA Issues for Students</vt:lpstr>
      <vt:lpstr>Year of Sustainability &amp; Environmental Justice</vt:lpstr>
      <vt:lpstr>Incomplete list of other YoSEJ events</vt:lpstr>
      <vt:lpstr>SEJ Gen Ed Course</vt:lpstr>
      <vt:lpstr>Institute Reviews</vt:lpstr>
      <vt:lpstr>Personnel Actions</vt:lpstr>
      <vt:lpstr>More Personnel Actions</vt:lpstr>
      <vt:lpstr>Still more personnel actions</vt:lpstr>
      <vt:lpstr>Medical School Personnel Actions</vt:lpstr>
      <vt:lpstr>Approved searches for FY20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Committee</dc:title>
  <dc:creator>Tony Liss</dc:creator>
  <cp:lastModifiedBy>Mary Ruth Strzeszewski</cp:lastModifiedBy>
  <cp:revision>69</cp:revision>
  <dcterms:created xsi:type="dcterms:W3CDTF">2019-04-02T13:54:46Z</dcterms:created>
  <dcterms:modified xsi:type="dcterms:W3CDTF">2019-11-11T16:46:28Z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0x010100B51D62EF48EC904688F87D2A978109A6</vt:lpwstr>
  </property>
</Properties>
</file>