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sldIdLst>
    <p:sldId id="310" r:id="rId2"/>
    <p:sldId id="257" r:id="rId3"/>
    <p:sldId id="258" r:id="rId4"/>
    <p:sldId id="259" r:id="rId5"/>
    <p:sldId id="311" r:id="rId6"/>
    <p:sldId id="260" r:id="rId7"/>
    <p:sldId id="833" r:id="rId8"/>
    <p:sldId id="256" r:id="rId9"/>
    <p:sldId id="312" r:id="rId10"/>
    <p:sldId id="263" r:id="rId11"/>
    <p:sldId id="270" r:id="rId12"/>
    <p:sldId id="267" r:id="rId13"/>
    <p:sldId id="265" r:id="rId14"/>
    <p:sldId id="266" r:id="rId15"/>
    <p:sldId id="268" r:id="rId16"/>
    <p:sldId id="269" r:id="rId17"/>
    <p:sldId id="264" r:id="rId18"/>
    <p:sldId id="271" r:id="rId19"/>
    <p:sldId id="272" r:id="rId20"/>
    <p:sldId id="273" r:id="rId21"/>
    <p:sldId id="317" r:id="rId22"/>
    <p:sldId id="313" r:id="rId23"/>
    <p:sldId id="274" r:id="rId24"/>
    <p:sldId id="275" r:id="rId25"/>
    <p:sldId id="294" r:id="rId26"/>
    <p:sldId id="289" r:id="rId27"/>
    <p:sldId id="278" r:id="rId28"/>
    <p:sldId id="291" r:id="rId29"/>
    <p:sldId id="279" r:id="rId30"/>
    <p:sldId id="280" r:id="rId31"/>
    <p:sldId id="828" r:id="rId32"/>
    <p:sldId id="276" r:id="rId33"/>
    <p:sldId id="293" r:id="rId34"/>
    <p:sldId id="292" r:id="rId35"/>
    <p:sldId id="284" r:id="rId36"/>
    <p:sldId id="285" r:id="rId37"/>
    <p:sldId id="286" r:id="rId38"/>
    <p:sldId id="299" r:id="rId39"/>
    <p:sldId id="300" r:id="rId40"/>
    <p:sldId id="301" r:id="rId41"/>
    <p:sldId id="297" r:id="rId42"/>
    <p:sldId id="302" r:id="rId43"/>
    <p:sldId id="303" r:id="rId44"/>
    <p:sldId id="316" r:id="rId45"/>
    <p:sldId id="305" r:id="rId46"/>
    <p:sldId id="308" r:id="rId47"/>
    <p:sldId id="304" r:id="rId48"/>
    <p:sldId id="834" r:id="rId49"/>
    <p:sldId id="835" r:id="rId50"/>
    <p:sldId id="309" r:id="rId51"/>
    <p:sldId id="836" r:id="rId52"/>
    <p:sldId id="837" r:id="rId53"/>
    <p:sldId id="838" r:id="rId54"/>
    <p:sldId id="829" r:id="rId55"/>
    <p:sldId id="839" r:id="rId56"/>
    <p:sldId id="840" r:id="rId57"/>
    <p:sldId id="841" r:id="rId58"/>
    <p:sldId id="830" r:id="rId59"/>
    <p:sldId id="842" r:id="rId60"/>
    <p:sldId id="843" r:id="rId61"/>
    <p:sldId id="261" r:id="rId62"/>
    <p:sldId id="832" r:id="rId63"/>
    <p:sldId id="844"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82"/>
    <p:restoredTop sz="86391"/>
  </p:normalViewPr>
  <p:slideViewPr>
    <p:cSldViewPr snapToGrid="0" snapToObjects="1">
      <p:cViewPr varScale="1">
        <p:scale>
          <a:sx n="98" d="100"/>
          <a:sy n="98" d="100"/>
        </p:scale>
        <p:origin x="276" y="90"/>
      </p:cViewPr>
      <p:guideLst/>
    </p:cSldViewPr>
  </p:slideViewPr>
  <p:outlineViewPr>
    <p:cViewPr>
      <p:scale>
        <a:sx n="33" d="100"/>
        <a:sy n="33" d="100"/>
      </p:scale>
      <p:origin x="0" y="-23144"/>
    </p:cViewPr>
  </p:outlineViewPr>
  <p:notesTextViewPr>
    <p:cViewPr>
      <p:scale>
        <a:sx n="1" d="1"/>
        <a:sy n="1" d="1"/>
      </p:scale>
      <p:origin x="0" y="0"/>
    </p:cViewPr>
  </p:notesTextViewPr>
  <p:sorterViewPr>
    <p:cViewPr>
      <p:scale>
        <a:sx n="61" d="100"/>
        <a:sy n="61"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EE5D67-8AE2-584D-99D4-797C50854D5E}" type="datetimeFigureOut">
              <a:rPr lang="en-US" smtClean="0"/>
              <a:t>12/12/2024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0746AC-90B0-D04E-A65E-ECAEDE5D83CC}" type="slidenum">
              <a:rPr lang="en-US" smtClean="0"/>
              <a:t>‹#›</a:t>
            </a:fld>
            <a:endParaRPr lang="en-US" dirty="0"/>
          </a:p>
        </p:txBody>
      </p:sp>
    </p:spTree>
    <p:extLst>
      <p:ext uri="{BB962C8B-B14F-4D97-AF65-F5344CB8AC3E}">
        <p14:creationId xmlns:p14="http://schemas.microsoft.com/office/powerpoint/2010/main" val="3073859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0746AC-90B0-D04E-A65E-ECAEDE5D83CC}" type="slidenum">
              <a:rPr lang="en-US" smtClean="0"/>
              <a:t>2</a:t>
            </a:fld>
            <a:endParaRPr lang="en-US" dirty="0"/>
          </a:p>
        </p:txBody>
      </p:sp>
    </p:spTree>
    <p:extLst>
      <p:ext uri="{BB962C8B-B14F-4D97-AF65-F5344CB8AC3E}">
        <p14:creationId xmlns:p14="http://schemas.microsoft.com/office/powerpoint/2010/main" val="205228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Presentations, even formal ones, are opportunities for sharing subjective impressions and opinions much more than are manuscripts where much more objectivity and </a:t>
            </a:r>
            <a:r>
              <a:rPr lang="en-US" dirty="0" err="1"/>
              <a:t>impersonals</a:t>
            </a:r>
            <a:r>
              <a:rPr lang="en-US" dirty="0"/>
              <a:t> thoughts are the norm.</a:t>
            </a:r>
          </a:p>
          <a:p>
            <a:endParaRPr lang="en-US" dirty="0"/>
          </a:p>
          <a:p>
            <a:r>
              <a:rPr lang="en-US" dirty="0"/>
              <a:t>Also</a:t>
            </a:r>
          </a:p>
        </p:txBody>
      </p:sp>
      <p:sp>
        <p:nvSpPr>
          <p:cNvPr id="4" name="Slide Number Placeholder 3"/>
          <p:cNvSpPr>
            <a:spLocks noGrp="1"/>
          </p:cNvSpPr>
          <p:nvPr>
            <p:ph type="sldNum" sz="quarter" idx="5"/>
          </p:nvPr>
        </p:nvSpPr>
        <p:spPr/>
        <p:txBody>
          <a:bodyPr/>
          <a:lstStyle/>
          <a:p>
            <a:fld id="{B60746AC-90B0-D04E-A65E-ECAEDE5D83CC}" type="slidenum">
              <a:rPr lang="en-US" smtClean="0"/>
              <a:t>14</a:t>
            </a:fld>
            <a:endParaRPr lang="en-US" dirty="0"/>
          </a:p>
        </p:txBody>
      </p:sp>
    </p:spTree>
    <p:extLst>
      <p:ext uri="{BB962C8B-B14F-4D97-AF65-F5344CB8AC3E}">
        <p14:creationId xmlns:p14="http://schemas.microsoft.com/office/powerpoint/2010/main" val="2686982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0746AC-90B0-D04E-A65E-ECAEDE5D83CC}" type="slidenum">
              <a:rPr lang="en-US" smtClean="0"/>
              <a:t>15</a:t>
            </a:fld>
            <a:endParaRPr lang="en-US" dirty="0"/>
          </a:p>
        </p:txBody>
      </p:sp>
    </p:spTree>
    <p:extLst>
      <p:ext uri="{BB962C8B-B14F-4D97-AF65-F5344CB8AC3E}">
        <p14:creationId xmlns:p14="http://schemas.microsoft.com/office/powerpoint/2010/main" val="2264724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final point in the comparison is really important. In presentations we’ve got both the audio and visual components whereas in manuscripts, there’s only visual information to give to the audience. So, it’s really important in presentations to have the audio and visual components work together rather than compete.</a:t>
            </a:r>
          </a:p>
        </p:txBody>
      </p:sp>
      <p:sp>
        <p:nvSpPr>
          <p:cNvPr id="4" name="Slide Number Placeholder 3"/>
          <p:cNvSpPr>
            <a:spLocks noGrp="1"/>
          </p:cNvSpPr>
          <p:nvPr>
            <p:ph type="sldNum" sz="quarter" idx="5"/>
          </p:nvPr>
        </p:nvSpPr>
        <p:spPr/>
        <p:txBody>
          <a:bodyPr/>
          <a:lstStyle/>
          <a:p>
            <a:fld id="{B60746AC-90B0-D04E-A65E-ECAEDE5D83CC}" type="slidenum">
              <a:rPr lang="en-US" smtClean="0"/>
              <a:t>16</a:t>
            </a:fld>
            <a:endParaRPr lang="en-US" dirty="0"/>
          </a:p>
        </p:txBody>
      </p:sp>
    </p:spTree>
    <p:extLst>
      <p:ext uri="{BB962C8B-B14F-4D97-AF65-F5344CB8AC3E}">
        <p14:creationId xmlns:p14="http://schemas.microsoft.com/office/powerpoint/2010/main" val="2774876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just noted a bunch of strengths and opportunities that you get in giving presentations, so remember to take advantage of them rather than falling back on communication  techniques that are best suited for written manuscripts.</a:t>
            </a:r>
          </a:p>
        </p:txBody>
      </p:sp>
      <p:sp>
        <p:nvSpPr>
          <p:cNvPr id="4" name="Slide Number Placeholder 3"/>
          <p:cNvSpPr>
            <a:spLocks noGrp="1"/>
          </p:cNvSpPr>
          <p:nvPr>
            <p:ph type="sldNum" sz="quarter" idx="5"/>
          </p:nvPr>
        </p:nvSpPr>
        <p:spPr/>
        <p:txBody>
          <a:bodyPr/>
          <a:lstStyle/>
          <a:p>
            <a:fld id="{B60746AC-90B0-D04E-A65E-ECAEDE5D83CC}" type="slidenum">
              <a:rPr lang="en-US" smtClean="0"/>
              <a:t>17</a:t>
            </a:fld>
            <a:endParaRPr lang="en-US" dirty="0"/>
          </a:p>
        </p:txBody>
      </p:sp>
    </p:spTree>
    <p:extLst>
      <p:ext uri="{BB962C8B-B14F-4D97-AF65-F5344CB8AC3E}">
        <p14:creationId xmlns:p14="http://schemas.microsoft.com/office/powerpoint/2010/main" val="1266385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0746AC-90B0-D04E-A65E-ECAEDE5D83CC}" type="slidenum">
              <a:rPr lang="en-US" smtClean="0"/>
              <a:t>18</a:t>
            </a:fld>
            <a:endParaRPr lang="en-US" dirty="0"/>
          </a:p>
        </p:txBody>
      </p:sp>
    </p:spTree>
    <p:extLst>
      <p:ext uri="{BB962C8B-B14F-4D97-AF65-F5344CB8AC3E}">
        <p14:creationId xmlns:p14="http://schemas.microsoft.com/office/powerpoint/2010/main" val="2713477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often show results without putting them into context. Don’t do that; remember that all your messages should fit into the overall story. Make sure your audience knows why you are telling them something when you tell it and how it connects to the other parts. Not connecting parts of your story happens often when the story you are telling deals with work done at the same time by different people in your group. Make sure all the parts explicitly fit together.</a:t>
            </a:r>
          </a:p>
        </p:txBody>
      </p:sp>
      <p:sp>
        <p:nvSpPr>
          <p:cNvPr id="4" name="Slide Number Placeholder 3"/>
          <p:cNvSpPr>
            <a:spLocks noGrp="1"/>
          </p:cNvSpPr>
          <p:nvPr>
            <p:ph type="sldNum" sz="quarter" idx="5"/>
          </p:nvPr>
        </p:nvSpPr>
        <p:spPr/>
        <p:txBody>
          <a:bodyPr/>
          <a:lstStyle/>
          <a:p>
            <a:fld id="{B60746AC-90B0-D04E-A65E-ECAEDE5D83CC}" type="slidenum">
              <a:rPr lang="en-US" smtClean="0"/>
              <a:t>21</a:t>
            </a:fld>
            <a:endParaRPr lang="en-US" dirty="0"/>
          </a:p>
        </p:txBody>
      </p:sp>
    </p:spTree>
    <p:extLst>
      <p:ext uri="{BB962C8B-B14F-4D97-AF65-F5344CB8AC3E}">
        <p14:creationId xmlns:p14="http://schemas.microsoft.com/office/powerpoint/2010/main" val="999189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0746AC-90B0-D04E-A65E-ECAEDE5D83CC}" type="slidenum">
              <a:rPr lang="en-US" smtClean="0"/>
              <a:t>22</a:t>
            </a:fld>
            <a:endParaRPr lang="en-US" dirty="0"/>
          </a:p>
        </p:txBody>
      </p:sp>
    </p:spTree>
    <p:extLst>
      <p:ext uri="{BB962C8B-B14F-4D97-AF65-F5344CB8AC3E}">
        <p14:creationId xmlns:p14="http://schemas.microsoft.com/office/powerpoint/2010/main" val="1097594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for example, if you are seeking a new collaboration, you might emphasize that in presenting some finding or discussing the next step. If your objective includes emphasizing how your work relates to the research of someone in the audience, you might emphasize that part of the story more than you would in a different setting. And, of course, the length of the talk will heavily influence how much content you can include. But, remember that even short stories need good beginnings and endings, so don’t eliminate the context, questions, connectors and conclusions just because you only have 10 minutes.</a:t>
            </a:r>
          </a:p>
        </p:txBody>
      </p:sp>
      <p:sp>
        <p:nvSpPr>
          <p:cNvPr id="4" name="Slide Number Placeholder 3"/>
          <p:cNvSpPr>
            <a:spLocks noGrp="1"/>
          </p:cNvSpPr>
          <p:nvPr>
            <p:ph type="sldNum" sz="quarter" idx="5"/>
          </p:nvPr>
        </p:nvSpPr>
        <p:spPr/>
        <p:txBody>
          <a:bodyPr/>
          <a:lstStyle/>
          <a:p>
            <a:fld id="{B60746AC-90B0-D04E-A65E-ECAEDE5D83CC}" type="slidenum">
              <a:rPr lang="en-US" smtClean="0"/>
              <a:t>23</a:t>
            </a:fld>
            <a:endParaRPr lang="en-US" dirty="0"/>
          </a:p>
        </p:txBody>
      </p:sp>
    </p:spTree>
    <p:extLst>
      <p:ext uri="{BB962C8B-B14F-4D97-AF65-F5344CB8AC3E}">
        <p14:creationId xmlns:p14="http://schemas.microsoft.com/office/powerpoint/2010/main" val="2964073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scientific presentations about original research, we typically have as the major focus of the presentation the presentation of the new findings. So much effort and time in science gets devoted to doing the hands-on work, analyzing the results of that effort and then figuring out how to visually display those results that we want to maximize our opportunities to show our results. The problem is that often even senior scientists try to cram in too many new findings at the expense of explaining the context and at the expense of good descriptions of the slides, so the audience knows what they are seeing. So, I want to spend some time talking about ways to do this effectively.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We’ve all gotten accustomed to using watching and giving presentations where too much detail obscures our messages. By that I am referring to slides with too many words per slide, too much data per slide and not enough explanation about what the details on the slides may be.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B60746AC-90B0-D04E-A65E-ECAEDE5D83CC}" type="slidenum">
              <a:rPr lang="en-US" smtClean="0"/>
              <a:t>24</a:t>
            </a:fld>
            <a:endParaRPr lang="en-US" dirty="0"/>
          </a:p>
        </p:txBody>
      </p:sp>
    </p:spTree>
    <p:extLst>
      <p:ext uri="{BB962C8B-B14F-4D97-AF65-F5344CB8AC3E}">
        <p14:creationId xmlns:p14="http://schemas.microsoft.com/office/powerpoint/2010/main" val="239943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0746AC-90B0-D04E-A65E-ECAEDE5D83CC}" type="slidenum">
              <a:rPr lang="en-US" smtClean="0"/>
              <a:t>25</a:t>
            </a:fld>
            <a:endParaRPr lang="en-US" dirty="0"/>
          </a:p>
        </p:txBody>
      </p:sp>
    </p:spTree>
    <p:extLst>
      <p:ext uri="{BB962C8B-B14F-4D97-AF65-F5344CB8AC3E}">
        <p14:creationId xmlns:p14="http://schemas.microsoft.com/office/powerpoint/2010/main" val="3096611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Here’s a good question: Most virologists, as you’ve heard, thought that the SARS CoV-2 is not a human-made virus. Do you actually know the reasoning behind this opinion? Well, today I am going to discuss that as part of my presentation about the evolution of RNA viruses.</a:t>
            </a:r>
            <a:endParaRPr lang="en-US" sz="1200" kern="1200" dirty="0">
              <a:solidFill>
                <a:schemeClr val="tx1"/>
              </a:solidFill>
              <a:effectLst/>
              <a:latin typeface="+mn-lt"/>
              <a:ea typeface="+mn-ea"/>
              <a:cs typeface="+mn-cs"/>
            </a:endParaRPr>
          </a:p>
          <a:p>
            <a:endParaRPr lang="en-US" dirty="0"/>
          </a:p>
          <a:p>
            <a:r>
              <a:rPr lang="en-US" dirty="0"/>
              <a:t>Or, here’s a problem for them to ponder </a:t>
            </a:r>
            <a:r>
              <a:rPr lang="en-US" sz="1200" i="1" kern="1200" dirty="0">
                <a:solidFill>
                  <a:schemeClr val="tx1"/>
                </a:solidFill>
                <a:effectLst/>
                <a:latin typeface="+mn-lt"/>
                <a:ea typeface="+mn-ea"/>
                <a:cs typeface="+mn-cs"/>
              </a:rPr>
              <a:t>Imagine being a parent of a child who couldn’t sleep because, when they fell asleep, they stopped breathing. This is the question that has motivated my research, which I will tell you about today.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60746AC-90B0-D04E-A65E-ECAEDE5D83CC}" type="slidenum">
              <a:rPr lang="en-US" smtClean="0"/>
              <a:t>3</a:t>
            </a:fld>
            <a:endParaRPr lang="en-US" dirty="0"/>
          </a:p>
        </p:txBody>
      </p:sp>
    </p:spTree>
    <p:extLst>
      <p:ext uri="{BB962C8B-B14F-4D97-AF65-F5344CB8AC3E}">
        <p14:creationId xmlns:p14="http://schemas.microsoft.com/office/powerpoint/2010/main" val="35020768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scientific presentations about original research, we typically have as the major focus of the presentation the presentation of the new findings. So much effort and time in science gets devoted to doing the hands-on work, analyzing the results of that effort and then figuring out how to visually display those results that we want to maximize our opportunities to show our results. The problem is that often even senior scientists try to cram in too many new findings at the expense of explaining the context and at the expense of good descriptions of the slides, so the audience knows what they are seeing. So, I want to spend some time talking about ways to do this effectively.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We’ve all gotten accustomed to using watching and giving presentations where too much detail obscures our messages. By that I am referring to slides with too many words per slide, too much data per slide and not enough explanation about what the details on the slides may be.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B60746AC-90B0-D04E-A65E-ECAEDE5D83CC}" type="slidenum">
              <a:rPr lang="en-US" smtClean="0"/>
              <a:t>26</a:t>
            </a:fld>
            <a:endParaRPr lang="en-US" dirty="0"/>
          </a:p>
        </p:txBody>
      </p:sp>
    </p:spTree>
    <p:extLst>
      <p:ext uri="{BB962C8B-B14F-4D97-AF65-F5344CB8AC3E}">
        <p14:creationId xmlns:p14="http://schemas.microsoft.com/office/powerpoint/2010/main" val="3815661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slide gives an example of what many well-organized, well-meaning speakers do: create a detailed outline of the topics to be </a:t>
            </a:r>
            <a:r>
              <a:rPr lang="en-US" sz="1200" kern="1200" dirty="0" err="1">
                <a:solidFill>
                  <a:schemeClr val="tx1"/>
                </a:solidFill>
                <a:effectLst/>
                <a:latin typeface="+mn-lt"/>
                <a:ea typeface="+mn-ea"/>
                <a:cs typeface="+mn-cs"/>
              </a:rPr>
              <a:t>covered.Ask</a:t>
            </a:r>
            <a:r>
              <a:rPr lang="en-US" sz="1200" kern="1200" dirty="0">
                <a:solidFill>
                  <a:schemeClr val="tx1"/>
                </a:solidFill>
                <a:effectLst/>
                <a:latin typeface="+mn-lt"/>
                <a:ea typeface="+mn-ea"/>
                <a:cs typeface="+mn-cs"/>
              </a:rPr>
              <a:t> yourself: Does the audience really need a detailed outline of the presentation. Maybe just the main heading, or maybe there’s an even better way, as we’ll see in a minute. </a:t>
            </a:r>
            <a:endParaRPr lang="en-US" dirty="0"/>
          </a:p>
        </p:txBody>
      </p:sp>
      <p:sp>
        <p:nvSpPr>
          <p:cNvPr id="4" name="Slide Number Placeholder 3"/>
          <p:cNvSpPr>
            <a:spLocks noGrp="1"/>
          </p:cNvSpPr>
          <p:nvPr>
            <p:ph type="sldNum" sz="quarter" idx="5"/>
          </p:nvPr>
        </p:nvSpPr>
        <p:spPr/>
        <p:txBody>
          <a:bodyPr/>
          <a:lstStyle/>
          <a:p>
            <a:fld id="{B60746AC-90B0-D04E-A65E-ECAEDE5D83CC}" type="slidenum">
              <a:rPr lang="en-US" smtClean="0"/>
              <a:t>27</a:t>
            </a:fld>
            <a:endParaRPr lang="en-US"/>
          </a:p>
        </p:txBody>
      </p:sp>
    </p:spTree>
    <p:extLst>
      <p:ext uri="{BB962C8B-B14F-4D97-AF65-F5344CB8AC3E}">
        <p14:creationId xmlns:p14="http://schemas.microsoft.com/office/powerpoint/2010/main" val="2939784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0746AC-90B0-D04E-A65E-ECAEDE5D83CC}" type="slidenum">
              <a:rPr lang="en-US" smtClean="0"/>
              <a:t>28</a:t>
            </a:fld>
            <a:endParaRPr lang="en-US"/>
          </a:p>
        </p:txBody>
      </p:sp>
    </p:spTree>
    <p:extLst>
      <p:ext uri="{BB962C8B-B14F-4D97-AF65-F5344CB8AC3E}">
        <p14:creationId xmlns:p14="http://schemas.microsoft.com/office/powerpoint/2010/main" val="135976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0746AC-90B0-D04E-A65E-ECAEDE5D83CC}" type="slidenum">
              <a:rPr lang="en-US" smtClean="0"/>
              <a:t>29</a:t>
            </a:fld>
            <a:endParaRPr lang="en-US"/>
          </a:p>
        </p:txBody>
      </p:sp>
    </p:spTree>
    <p:extLst>
      <p:ext uri="{BB962C8B-B14F-4D97-AF65-F5344CB8AC3E}">
        <p14:creationId xmlns:p14="http://schemas.microsoft.com/office/powerpoint/2010/main" val="3985417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a new headline that tells the story in the figure. Make sure to mention that size of the circle related to sequencing capacity</a:t>
            </a:r>
          </a:p>
        </p:txBody>
      </p:sp>
      <p:sp>
        <p:nvSpPr>
          <p:cNvPr id="4" name="Slide Number Placeholder 3"/>
          <p:cNvSpPr>
            <a:spLocks noGrp="1"/>
          </p:cNvSpPr>
          <p:nvPr>
            <p:ph type="sldNum" sz="quarter" idx="5"/>
          </p:nvPr>
        </p:nvSpPr>
        <p:spPr/>
        <p:txBody>
          <a:bodyPr/>
          <a:lstStyle/>
          <a:p>
            <a:fld id="{B60746AC-90B0-D04E-A65E-ECAEDE5D83CC}" type="slidenum">
              <a:rPr lang="en-US" smtClean="0"/>
              <a:t>30</a:t>
            </a:fld>
            <a:endParaRPr lang="en-US"/>
          </a:p>
        </p:txBody>
      </p:sp>
    </p:spTree>
    <p:extLst>
      <p:ext uri="{BB962C8B-B14F-4D97-AF65-F5344CB8AC3E}">
        <p14:creationId xmlns:p14="http://schemas.microsoft.com/office/powerpoint/2010/main" val="37038021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heading carries the message rather than just the topic of the presentation</a:t>
            </a:r>
          </a:p>
          <a:p>
            <a:endParaRPr lang="en-US" dirty="0"/>
          </a:p>
        </p:txBody>
      </p:sp>
      <p:sp>
        <p:nvSpPr>
          <p:cNvPr id="4" name="Slide Number Placeholder 3"/>
          <p:cNvSpPr>
            <a:spLocks noGrp="1"/>
          </p:cNvSpPr>
          <p:nvPr>
            <p:ph type="sldNum" sz="quarter" idx="5"/>
          </p:nvPr>
        </p:nvSpPr>
        <p:spPr/>
        <p:txBody>
          <a:bodyPr/>
          <a:lstStyle/>
          <a:p>
            <a:fld id="{B60746AC-90B0-D04E-A65E-ECAEDE5D83CC}" type="slidenum">
              <a:rPr lang="en-US" smtClean="0"/>
              <a:t>35</a:t>
            </a:fld>
            <a:endParaRPr lang="en-US"/>
          </a:p>
        </p:txBody>
      </p:sp>
    </p:spTree>
    <p:extLst>
      <p:ext uri="{BB962C8B-B14F-4D97-AF65-F5344CB8AC3E}">
        <p14:creationId xmlns:p14="http://schemas.microsoft.com/office/powerpoint/2010/main" val="5911468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bring in more details about your research into the figures once you’ve given your audience a simple-to-comprehend frame of reference. Be clear about what each new component is showing.</a:t>
            </a:r>
          </a:p>
          <a:p>
            <a:endParaRPr lang="en-US" dirty="0"/>
          </a:p>
        </p:txBody>
      </p:sp>
      <p:sp>
        <p:nvSpPr>
          <p:cNvPr id="4" name="Slide Number Placeholder 3"/>
          <p:cNvSpPr>
            <a:spLocks noGrp="1"/>
          </p:cNvSpPr>
          <p:nvPr>
            <p:ph type="sldNum" sz="quarter" idx="5"/>
          </p:nvPr>
        </p:nvSpPr>
        <p:spPr/>
        <p:txBody>
          <a:bodyPr/>
          <a:lstStyle/>
          <a:p>
            <a:fld id="{B60746AC-90B0-D04E-A65E-ECAEDE5D83CC}" type="slidenum">
              <a:rPr lang="en-US" smtClean="0"/>
              <a:t>37</a:t>
            </a:fld>
            <a:endParaRPr lang="en-US"/>
          </a:p>
        </p:txBody>
      </p:sp>
    </p:spTree>
    <p:extLst>
      <p:ext uri="{BB962C8B-B14F-4D97-AF65-F5344CB8AC3E}">
        <p14:creationId xmlns:p14="http://schemas.microsoft.com/office/powerpoint/2010/main" val="3183647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0746AC-90B0-D04E-A65E-ECAEDE5D83CC}" type="slidenum">
              <a:rPr lang="en-US" smtClean="0"/>
              <a:t>39</a:t>
            </a:fld>
            <a:endParaRPr lang="en-US" dirty="0"/>
          </a:p>
        </p:txBody>
      </p:sp>
    </p:spTree>
    <p:extLst>
      <p:ext uri="{BB962C8B-B14F-4D97-AF65-F5344CB8AC3E}">
        <p14:creationId xmlns:p14="http://schemas.microsoft.com/office/powerpoint/2010/main" val="34157077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0746AC-90B0-D04E-A65E-ECAEDE5D83CC}" type="slidenum">
              <a:rPr lang="en-US" smtClean="0"/>
              <a:t>40</a:t>
            </a:fld>
            <a:endParaRPr lang="en-US" dirty="0"/>
          </a:p>
        </p:txBody>
      </p:sp>
    </p:spTree>
    <p:extLst>
      <p:ext uri="{BB962C8B-B14F-4D97-AF65-F5344CB8AC3E}">
        <p14:creationId xmlns:p14="http://schemas.microsoft.com/office/powerpoint/2010/main" val="29296265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font is large enough, dark enough and simple enough to read in the venue. </a:t>
            </a:r>
          </a:p>
        </p:txBody>
      </p:sp>
      <p:sp>
        <p:nvSpPr>
          <p:cNvPr id="4" name="Slide Number Placeholder 3"/>
          <p:cNvSpPr>
            <a:spLocks noGrp="1"/>
          </p:cNvSpPr>
          <p:nvPr>
            <p:ph type="sldNum" sz="quarter" idx="5"/>
          </p:nvPr>
        </p:nvSpPr>
        <p:spPr/>
        <p:txBody>
          <a:bodyPr/>
          <a:lstStyle/>
          <a:p>
            <a:fld id="{B60746AC-90B0-D04E-A65E-ECAEDE5D83CC}" type="slidenum">
              <a:rPr lang="en-US" smtClean="0"/>
              <a:t>45</a:t>
            </a:fld>
            <a:endParaRPr lang="en-US" dirty="0"/>
          </a:p>
        </p:txBody>
      </p:sp>
    </p:spTree>
    <p:extLst>
      <p:ext uri="{BB962C8B-B14F-4D97-AF65-F5344CB8AC3E}">
        <p14:creationId xmlns:p14="http://schemas.microsoft.com/office/powerpoint/2010/main" val="3710266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0746AC-90B0-D04E-A65E-ECAEDE5D83CC}" type="slidenum">
              <a:rPr lang="en-US" smtClean="0"/>
              <a:t>5</a:t>
            </a:fld>
            <a:endParaRPr lang="en-US" dirty="0"/>
          </a:p>
        </p:txBody>
      </p:sp>
    </p:spTree>
    <p:extLst>
      <p:ext uri="{BB962C8B-B14F-4D97-AF65-F5344CB8AC3E}">
        <p14:creationId xmlns:p14="http://schemas.microsoft.com/office/powerpoint/2010/main" val="588464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font is large enough, dark enough and simple enough to read in the venue. </a:t>
            </a:r>
          </a:p>
        </p:txBody>
      </p:sp>
      <p:sp>
        <p:nvSpPr>
          <p:cNvPr id="4" name="Slide Number Placeholder 3"/>
          <p:cNvSpPr>
            <a:spLocks noGrp="1"/>
          </p:cNvSpPr>
          <p:nvPr>
            <p:ph type="sldNum" sz="quarter" idx="5"/>
          </p:nvPr>
        </p:nvSpPr>
        <p:spPr/>
        <p:txBody>
          <a:bodyPr/>
          <a:lstStyle/>
          <a:p>
            <a:fld id="{B60746AC-90B0-D04E-A65E-ECAEDE5D83CC}" type="slidenum">
              <a:rPr lang="en-US" smtClean="0"/>
              <a:t>46</a:t>
            </a:fld>
            <a:endParaRPr lang="en-US" dirty="0"/>
          </a:p>
        </p:txBody>
      </p:sp>
    </p:spTree>
    <p:extLst>
      <p:ext uri="{BB962C8B-B14F-4D97-AF65-F5344CB8AC3E}">
        <p14:creationId xmlns:p14="http://schemas.microsoft.com/office/powerpoint/2010/main" val="27749917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font is large enough, dark enough and simple enough to read in the venue. </a:t>
            </a:r>
          </a:p>
        </p:txBody>
      </p:sp>
      <p:sp>
        <p:nvSpPr>
          <p:cNvPr id="4" name="Slide Number Placeholder 3"/>
          <p:cNvSpPr>
            <a:spLocks noGrp="1"/>
          </p:cNvSpPr>
          <p:nvPr>
            <p:ph type="sldNum" sz="quarter" idx="5"/>
          </p:nvPr>
        </p:nvSpPr>
        <p:spPr/>
        <p:txBody>
          <a:bodyPr/>
          <a:lstStyle/>
          <a:p>
            <a:fld id="{B60746AC-90B0-D04E-A65E-ECAEDE5D83CC}" type="slidenum">
              <a:rPr lang="en-US" smtClean="0"/>
              <a:t>47</a:t>
            </a:fld>
            <a:endParaRPr lang="en-US" dirty="0"/>
          </a:p>
        </p:txBody>
      </p:sp>
    </p:spTree>
    <p:extLst>
      <p:ext uri="{BB962C8B-B14F-4D97-AF65-F5344CB8AC3E}">
        <p14:creationId xmlns:p14="http://schemas.microsoft.com/office/powerpoint/2010/main" val="2413954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font is large enough, dark enough and simple enough to read in the venue. </a:t>
            </a:r>
          </a:p>
        </p:txBody>
      </p:sp>
      <p:sp>
        <p:nvSpPr>
          <p:cNvPr id="4" name="Slide Number Placeholder 3"/>
          <p:cNvSpPr>
            <a:spLocks noGrp="1"/>
          </p:cNvSpPr>
          <p:nvPr>
            <p:ph type="sldNum" sz="quarter" idx="5"/>
          </p:nvPr>
        </p:nvSpPr>
        <p:spPr/>
        <p:txBody>
          <a:bodyPr/>
          <a:lstStyle/>
          <a:p>
            <a:fld id="{B60746AC-90B0-D04E-A65E-ECAEDE5D83CC}" type="slidenum">
              <a:rPr lang="en-US" smtClean="0"/>
              <a:t>48</a:t>
            </a:fld>
            <a:endParaRPr lang="en-US" dirty="0"/>
          </a:p>
        </p:txBody>
      </p:sp>
    </p:spTree>
    <p:extLst>
      <p:ext uri="{BB962C8B-B14F-4D97-AF65-F5344CB8AC3E}">
        <p14:creationId xmlns:p14="http://schemas.microsoft.com/office/powerpoint/2010/main" val="10111201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font is large enough, dark enough and simple enough to read in the venue. </a:t>
            </a:r>
          </a:p>
        </p:txBody>
      </p:sp>
      <p:sp>
        <p:nvSpPr>
          <p:cNvPr id="4" name="Slide Number Placeholder 3"/>
          <p:cNvSpPr>
            <a:spLocks noGrp="1"/>
          </p:cNvSpPr>
          <p:nvPr>
            <p:ph type="sldNum" sz="quarter" idx="5"/>
          </p:nvPr>
        </p:nvSpPr>
        <p:spPr/>
        <p:txBody>
          <a:bodyPr/>
          <a:lstStyle/>
          <a:p>
            <a:fld id="{B60746AC-90B0-D04E-A65E-ECAEDE5D83CC}" type="slidenum">
              <a:rPr lang="en-US" smtClean="0"/>
              <a:t>49</a:t>
            </a:fld>
            <a:endParaRPr lang="en-US" dirty="0"/>
          </a:p>
        </p:txBody>
      </p:sp>
    </p:spTree>
    <p:extLst>
      <p:ext uri="{BB962C8B-B14F-4D97-AF65-F5344CB8AC3E}">
        <p14:creationId xmlns:p14="http://schemas.microsoft.com/office/powerpoint/2010/main" val="28857577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image needs annotation, make it clear and explain it to people in your own words, not just figure legend</a:t>
            </a:r>
          </a:p>
          <a:p>
            <a:r>
              <a:rPr lang="en-US" dirty="0"/>
              <a:t>If your images are not good, avoid showing them.</a:t>
            </a:r>
            <a:fld id="{D39022A0-28B3-204C-9A0F-E1D008159751}" type="slidenum">
              <a:rPr lang="en-US" smtClean="0"/>
              <a:t>50</a:t>
            </a:fld>
            <a:endParaRPr lang="en-US" dirty="0"/>
          </a:p>
          <a:p>
            <a:r>
              <a:rPr lang="en-US" dirty="0"/>
              <a:t>Make sure font is large enough, dark enough and simple enough to read in the venue. </a:t>
            </a:r>
          </a:p>
        </p:txBody>
      </p:sp>
      <p:sp>
        <p:nvSpPr>
          <p:cNvPr id="4" name="Slide Number Placeholder 3"/>
          <p:cNvSpPr>
            <a:spLocks noGrp="1"/>
          </p:cNvSpPr>
          <p:nvPr>
            <p:ph type="sldNum" sz="quarter" idx="5"/>
          </p:nvPr>
        </p:nvSpPr>
        <p:spPr/>
        <p:txBody>
          <a:bodyPr/>
          <a:lstStyle/>
          <a:p>
            <a:fld id="{B60746AC-90B0-D04E-A65E-ECAEDE5D83CC}" type="slidenum">
              <a:rPr lang="en-US" smtClean="0"/>
              <a:t>50</a:t>
            </a:fld>
            <a:endParaRPr lang="en-US" dirty="0"/>
          </a:p>
        </p:txBody>
      </p:sp>
    </p:spTree>
    <p:extLst>
      <p:ext uri="{BB962C8B-B14F-4D97-AF65-F5344CB8AC3E}">
        <p14:creationId xmlns:p14="http://schemas.microsoft.com/office/powerpoint/2010/main" val="25554706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image needs annotation, make it clear and explain it to people in your own words, not just figure legend</a:t>
            </a:r>
          </a:p>
          <a:p>
            <a:r>
              <a:rPr lang="en-US" dirty="0"/>
              <a:t>If your images are not good, avoid showing them.</a:t>
            </a:r>
            <a:fld id="{D39022A0-28B3-204C-9A0F-E1D008159751}" type="slidenum">
              <a:rPr lang="en-US" smtClean="0"/>
              <a:t>51</a:t>
            </a:fld>
            <a:endParaRPr lang="en-US" dirty="0"/>
          </a:p>
          <a:p>
            <a:r>
              <a:rPr lang="en-US" dirty="0"/>
              <a:t>Make sure font is large enough, dark enough and simple enough to read in the venue. </a:t>
            </a:r>
          </a:p>
        </p:txBody>
      </p:sp>
      <p:sp>
        <p:nvSpPr>
          <p:cNvPr id="4" name="Slide Number Placeholder 3"/>
          <p:cNvSpPr>
            <a:spLocks noGrp="1"/>
          </p:cNvSpPr>
          <p:nvPr>
            <p:ph type="sldNum" sz="quarter" idx="5"/>
          </p:nvPr>
        </p:nvSpPr>
        <p:spPr/>
        <p:txBody>
          <a:bodyPr/>
          <a:lstStyle/>
          <a:p>
            <a:fld id="{B60746AC-90B0-D04E-A65E-ECAEDE5D83CC}" type="slidenum">
              <a:rPr lang="en-US" smtClean="0"/>
              <a:t>51</a:t>
            </a:fld>
            <a:endParaRPr lang="en-US" dirty="0"/>
          </a:p>
        </p:txBody>
      </p:sp>
    </p:spTree>
    <p:extLst>
      <p:ext uri="{BB962C8B-B14F-4D97-AF65-F5344CB8AC3E}">
        <p14:creationId xmlns:p14="http://schemas.microsoft.com/office/powerpoint/2010/main" val="8105178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image needs annotation, make it clear and explain it to people in your own words, not just figure legend</a:t>
            </a:r>
          </a:p>
          <a:p>
            <a:r>
              <a:rPr lang="en-US" dirty="0"/>
              <a:t>If your images are not good, avoid showing them.</a:t>
            </a:r>
            <a:fld id="{D39022A0-28B3-204C-9A0F-E1D008159751}" type="slidenum">
              <a:rPr lang="en-US" smtClean="0"/>
              <a:t>52</a:t>
            </a:fld>
            <a:endParaRPr lang="en-US" dirty="0"/>
          </a:p>
          <a:p>
            <a:r>
              <a:rPr lang="en-US" dirty="0"/>
              <a:t>Make sure font is large enough, dark enough and simple enough to read in the venue. </a:t>
            </a:r>
          </a:p>
        </p:txBody>
      </p:sp>
      <p:sp>
        <p:nvSpPr>
          <p:cNvPr id="4" name="Slide Number Placeholder 3"/>
          <p:cNvSpPr>
            <a:spLocks noGrp="1"/>
          </p:cNvSpPr>
          <p:nvPr>
            <p:ph type="sldNum" sz="quarter" idx="5"/>
          </p:nvPr>
        </p:nvSpPr>
        <p:spPr/>
        <p:txBody>
          <a:bodyPr/>
          <a:lstStyle/>
          <a:p>
            <a:fld id="{B60746AC-90B0-D04E-A65E-ECAEDE5D83CC}" type="slidenum">
              <a:rPr lang="en-US" smtClean="0"/>
              <a:t>52</a:t>
            </a:fld>
            <a:endParaRPr lang="en-US" dirty="0"/>
          </a:p>
        </p:txBody>
      </p:sp>
    </p:spTree>
    <p:extLst>
      <p:ext uri="{BB962C8B-B14F-4D97-AF65-F5344CB8AC3E}">
        <p14:creationId xmlns:p14="http://schemas.microsoft.com/office/powerpoint/2010/main" val="39843154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image needs annotation, make it clear and explain it to people in your own words, not just figure legend</a:t>
            </a:r>
          </a:p>
          <a:p>
            <a:r>
              <a:rPr lang="en-US" dirty="0"/>
              <a:t>If your images are not good, avoid showing them.</a:t>
            </a:r>
            <a:fld id="{D39022A0-28B3-204C-9A0F-E1D008159751}" type="slidenum">
              <a:rPr lang="en-US" smtClean="0"/>
              <a:t>53</a:t>
            </a:fld>
            <a:endParaRPr lang="en-US" dirty="0"/>
          </a:p>
          <a:p>
            <a:r>
              <a:rPr lang="en-US" dirty="0"/>
              <a:t>Make sure font is large enough, dark enough and simple enough to read in the venue. </a:t>
            </a:r>
          </a:p>
        </p:txBody>
      </p:sp>
      <p:sp>
        <p:nvSpPr>
          <p:cNvPr id="4" name="Slide Number Placeholder 3"/>
          <p:cNvSpPr>
            <a:spLocks noGrp="1"/>
          </p:cNvSpPr>
          <p:nvPr>
            <p:ph type="sldNum" sz="quarter" idx="5"/>
          </p:nvPr>
        </p:nvSpPr>
        <p:spPr/>
        <p:txBody>
          <a:bodyPr/>
          <a:lstStyle/>
          <a:p>
            <a:fld id="{B60746AC-90B0-D04E-A65E-ECAEDE5D83CC}" type="slidenum">
              <a:rPr lang="en-US" smtClean="0"/>
              <a:t>53</a:t>
            </a:fld>
            <a:endParaRPr lang="en-US" dirty="0"/>
          </a:p>
        </p:txBody>
      </p:sp>
    </p:spTree>
    <p:extLst>
      <p:ext uri="{BB962C8B-B14F-4D97-AF65-F5344CB8AC3E}">
        <p14:creationId xmlns:p14="http://schemas.microsoft.com/office/powerpoint/2010/main" val="31615254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Today, for the discussion on presentations, I want to throw a fourth pillar, that of duration, because a 10-minute talk at a conference needs to be different than an invited departmental seminar.</a:t>
            </a:r>
          </a:p>
          <a:p>
            <a:r>
              <a:rPr lang="en-US" dirty="0"/>
              <a:t>And a presentation on Zoom is different than an in-person one.</a:t>
            </a:r>
          </a:p>
        </p:txBody>
      </p:sp>
      <p:sp>
        <p:nvSpPr>
          <p:cNvPr id="4" name="Slide Number Placeholder 3"/>
          <p:cNvSpPr>
            <a:spLocks noGrp="1"/>
          </p:cNvSpPr>
          <p:nvPr>
            <p:ph type="sldNum" sz="quarter" idx="5"/>
          </p:nvPr>
        </p:nvSpPr>
        <p:spPr/>
        <p:txBody>
          <a:bodyPr/>
          <a:lstStyle/>
          <a:p>
            <a:fld id="{B60746AC-90B0-D04E-A65E-ECAEDE5D83CC}" type="slidenum">
              <a:rPr lang="en-US" smtClean="0"/>
              <a:t>61</a:t>
            </a:fld>
            <a:endParaRPr lang="en-US" dirty="0"/>
          </a:p>
        </p:txBody>
      </p:sp>
    </p:spTree>
    <p:extLst>
      <p:ext uri="{BB962C8B-B14F-4D97-AF65-F5344CB8AC3E}">
        <p14:creationId xmlns:p14="http://schemas.microsoft.com/office/powerpoint/2010/main" val="25060223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0746AC-90B0-D04E-A65E-ECAEDE5D83CC}" type="slidenum">
              <a:rPr lang="en-US" smtClean="0"/>
              <a:t>62</a:t>
            </a:fld>
            <a:endParaRPr lang="en-US" dirty="0"/>
          </a:p>
        </p:txBody>
      </p:sp>
    </p:spTree>
    <p:extLst>
      <p:ext uri="{BB962C8B-B14F-4D97-AF65-F5344CB8AC3E}">
        <p14:creationId xmlns:p14="http://schemas.microsoft.com/office/powerpoint/2010/main" val="2813209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call them pillars because they are all important and I could present them to you in any order. </a:t>
            </a:r>
            <a:endParaRPr lang="en-US" dirty="0"/>
          </a:p>
        </p:txBody>
      </p:sp>
      <p:sp>
        <p:nvSpPr>
          <p:cNvPr id="4" name="Slide Number Placeholder 3"/>
          <p:cNvSpPr>
            <a:spLocks noGrp="1"/>
          </p:cNvSpPr>
          <p:nvPr>
            <p:ph type="sldNum" sz="quarter" idx="5"/>
          </p:nvPr>
        </p:nvSpPr>
        <p:spPr/>
        <p:txBody>
          <a:bodyPr/>
          <a:lstStyle/>
          <a:p>
            <a:fld id="{B60746AC-90B0-D04E-A65E-ECAEDE5D83CC}" type="slidenum">
              <a:rPr lang="en-US" smtClean="0"/>
              <a:t>6</a:t>
            </a:fld>
            <a:endParaRPr lang="en-US" dirty="0"/>
          </a:p>
        </p:txBody>
      </p:sp>
    </p:spTree>
    <p:extLst>
      <p:ext uri="{BB962C8B-B14F-4D97-AF65-F5344CB8AC3E}">
        <p14:creationId xmlns:p14="http://schemas.microsoft.com/office/powerpoint/2010/main" val="3032989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Today, for the discussion on presentations, I want to throw a fourth pillar, that of duration, because a 10-minute talk at a conference needs to be different than an invited departmental seminar.</a:t>
            </a:r>
          </a:p>
          <a:p>
            <a:r>
              <a:rPr lang="en-US" dirty="0"/>
              <a:t>And a presentation on Zoom is different than an in-person one.</a:t>
            </a:r>
          </a:p>
        </p:txBody>
      </p:sp>
      <p:sp>
        <p:nvSpPr>
          <p:cNvPr id="4" name="Slide Number Placeholder 3"/>
          <p:cNvSpPr>
            <a:spLocks noGrp="1"/>
          </p:cNvSpPr>
          <p:nvPr>
            <p:ph type="sldNum" sz="quarter" idx="5"/>
          </p:nvPr>
        </p:nvSpPr>
        <p:spPr/>
        <p:txBody>
          <a:bodyPr/>
          <a:lstStyle/>
          <a:p>
            <a:fld id="{B60746AC-90B0-D04E-A65E-ECAEDE5D83CC}" type="slidenum">
              <a:rPr lang="en-US" smtClean="0"/>
              <a:t>7</a:t>
            </a:fld>
            <a:endParaRPr lang="en-US" dirty="0"/>
          </a:p>
        </p:txBody>
      </p:sp>
    </p:spTree>
    <p:extLst>
      <p:ext uri="{BB962C8B-B14F-4D97-AF65-F5344CB8AC3E}">
        <p14:creationId xmlns:p14="http://schemas.microsoft.com/office/powerpoint/2010/main" val="100200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0746AC-90B0-D04E-A65E-ECAEDE5D83CC}" type="slidenum">
              <a:rPr lang="en-US" smtClean="0"/>
              <a:t>8</a:t>
            </a:fld>
            <a:endParaRPr lang="en-US" dirty="0"/>
          </a:p>
        </p:txBody>
      </p:sp>
    </p:spTree>
    <p:extLst>
      <p:ext uri="{BB962C8B-B14F-4D97-AF65-F5344CB8AC3E}">
        <p14:creationId xmlns:p14="http://schemas.microsoft.com/office/powerpoint/2010/main" val="629077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0746AC-90B0-D04E-A65E-ECAEDE5D83CC}" type="slidenum">
              <a:rPr lang="en-US" smtClean="0"/>
              <a:t>9</a:t>
            </a:fld>
            <a:endParaRPr lang="en-US" dirty="0"/>
          </a:p>
        </p:txBody>
      </p:sp>
    </p:spTree>
    <p:extLst>
      <p:ext uri="{BB962C8B-B14F-4D97-AF65-F5344CB8AC3E}">
        <p14:creationId xmlns:p14="http://schemas.microsoft.com/office/powerpoint/2010/main" val="1864262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you all spend lots of time writing about your work and because there’s the strong tendency to adapt the story-telling style from writing into presentation, I thought it would be useful to look in detail at how presentations and manuscripts differ. </a:t>
            </a:r>
          </a:p>
          <a:p>
            <a:endParaRPr lang="en-US" dirty="0"/>
          </a:p>
          <a:p>
            <a:r>
              <a:rPr lang="en-US" dirty="0"/>
              <a:t>First of all, presentations are really good for presenting concepts and for sharing the process of doing science. You have the opportunity to tell the “real” story, including your thoughts about how your work addresses a particular problem as well as some of the hurdles that you may have encountered and how you overcame them, how collaborations began, etc. By contrast, manuscripts are great for giving lots of results and presenting complex experimental design and quantitative detail. Scientists often forget that it’s difficult to present complex experimental concepts and particularly lots of complex quantitative information in talks. So you want to think about what your intended message really is in your talk since your audience can’t carefully scrutinize the details of your work in that venue.</a:t>
            </a:r>
          </a:p>
        </p:txBody>
      </p:sp>
      <p:sp>
        <p:nvSpPr>
          <p:cNvPr id="4" name="Slide Number Placeholder 3"/>
          <p:cNvSpPr>
            <a:spLocks noGrp="1"/>
          </p:cNvSpPr>
          <p:nvPr>
            <p:ph type="sldNum" sz="quarter" idx="5"/>
          </p:nvPr>
        </p:nvSpPr>
        <p:spPr/>
        <p:txBody>
          <a:bodyPr/>
          <a:lstStyle/>
          <a:p>
            <a:fld id="{B60746AC-90B0-D04E-A65E-ECAEDE5D83CC}" type="slidenum">
              <a:rPr lang="en-US" smtClean="0"/>
              <a:t>12</a:t>
            </a:fld>
            <a:endParaRPr lang="en-US" dirty="0"/>
          </a:p>
        </p:txBody>
      </p:sp>
    </p:spTree>
    <p:extLst>
      <p:ext uri="{BB962C8B-B14F-4D97-AF65-F5344CB8AC3E}">
        <p14:creationId xmlns:p14="http://schemas.microsoft.com/office/powerpoint/2010/main" val="1020227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Another big difference between papers and presentations is the structure of the storytelling. For example, in papers, the “what’s new” (i.e., the Results) is separated from the how (the Methods). And Results are also separated from the Discussion (the So What). In a presentation, you have the opportunity to tell the story in a completely different way, a way that may engage your audience by including a discussion of the process of doing science. Who did what when and why, and some of that narrative might include talking about aspects of the process that were not discussed at all, or at least not highlighted, in the paper you just published. So, we’ll talk more about that when we discuss the planning of the paper.</a:t>
            </a:r>
          </a:p>
          <a:p>
            <a:endParaRPr lang="en-US" dirty="0"/>
          </a:p>
        </p:txBody>
      </p:sp>
      <p:sp>
        <p:nvSpPr>
          <p:cNvPr id="4" name="Slide Number Placeholder 3"/>
          <p:cNvSpPr>
            <a:spLocks noGrp="1"/>
          </p:cNvSpPr>
          <p:nvPr>
            <p:ph type="sldNum" sz="quarter" idx="5"/>
          </p:nvPr>
        </p:nvSpPr>
        <p:spPr/>
        <p:txBody>
          <a:bodyPr/>
          <a:lstStyle/>
          <a:p>
            <a:fld id="{B60746AC-90B0-D04E-A65E-ECAEDE5D83CC}" type="slidenum">
              <a:rPr lang="en-US" smtClean="0"/>
              <a:t>13</a:t>
            </a:fld>
            <a:endParaRPr lang="en-US" dirty="0"/>
          </a:p>
        </p:txBody>
      </p:sp>
    </p:spTree>
    <p:extLst>
      <p:ext uri="{BB962C8B-B14F-4D97-AF65-F5344CB8AC3E}">
        <p14:creationId xmlns:p14="http://schemas.microsoft.com/office/powerpoint/2010/main" val="3866450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6C0D6-4764-7349-8D8A-2553850029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96F837-A4D0-CC4E-9707-E9AD81528B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F97FD8-7712-F140-A69A-B4937D3A21F0}"/>
              </a:ext>
            </a:extLst>
          </p:cNvPr>
          <p:cNvSpPr>
            <a:spLocks noGrp="1"/>
          </p:cNvSpPr>
          <p:nvPr>
            <p:ph type="dt" sz="half" idx="10"/>
          </p:nvPr>
        </p:nvSpPr>
        <p:spPr/>
        <p:txBody>
          <a:bodyPr/>
          <a:lstStyle/>
          <a:p>
            <a:fld id="{AA1C7769-E3A4-7147-A7D8-DBD4ADC2769C}" type="datetime1">
              <a:rPr lang="en-US" smtClean="0"/>
              <a:t>12/12/2024</a:t>
            </a:fld>
            <a:endParaRPr lang="en-US" dirty="0"/>
          </a:p>
        </p:txBody>
      </p:sp>
      <p:sp>
        <p:nvSpPr>
          <p:cNvPr id="5" name="Footer Placeholder 4">
            <a:extLst>
              <a:ext uri="{FF2B5EF4-FFF2-40B4-BE49-F238E27FC236}">
                <a16:creationId xmlns:a16="http://schemas.microsoft.com/office/drawing/2014/main" id="{045B2740-C2A5-A244-A3AD-DFB7B531F71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0CE2CCA-2651-944C-B201-1928CC2729A8}"/>
              </a:ext>
            </a:extLst>
          </p:cNvPr>
          <p:cNvSpPr>
            <a:spLocks noGrp="1"/>
          </p:cNvSpPr>
          <p:nvPr>
            <p:ph type="sldNum" sz="quarter" idx="12"/>
          </p:nvPr>
        </p:nvSpPr>
        <p:spPr/>
        <p:txBody>
          <a:bodyPr/>
          <a:lstStyle/>
          <a:p>
            <a:fld id="{F9101C8A-EF4C-F24D-A945-DE99755FE783}" type="slidenum">
              <a:rPr lang="en-US" smtClean="0"/>
              <a:t>‹#›</a:t>
            </a:fld>
            <a:endParaRPr lang="en-US" dirty="0"/>
          </a:p>
        </p:txBody>
      </p:sp>
    </p:spTree>
    <p:extLst>
      <p:ext uri="{BB962C8B-B14F-4D97-AF65-F5344CB8AC3E}">
        <p14:creationId xmlns:p14="http://schemas.microsoft.com/office/powerpoint/2010/main" val="2098880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05946-B26C-E34C-99F8-405F272F3A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7E5D63-88AD-EB47-9C69-5AE3B0DD2A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5B275B-0D6A-A54D-A460-DA210D916E50}"/>
              </a:ext>
            </a:extLst>
          </p:cNvPr>
          <p:cNvSpPr>
            <a:spLocks noGrp="1"/>
          </p:cNvSpPr>
          <p:nvPr>
            <p:ph type="dt" sz="half" idx="10"/>
          </p:nvPr>
        </p:nvSpPr>
        <p:spPr/>
        <p:txBody>
          <a:bodyPr/>
          <a:lstStyle/>
          <a:p>
            <a:fld id="{52DB97B5-42A9-9440-81D1-DA6DC383C8BF}" type="datetime1">
              <a:rPr lang="en-US" smtClean="0"/>
              <a:t>12/12/2024</a:t>
            </a:fld>
            <a:endParaRPr lang="en-US" dirty="0"/>
          </a:p>
        </p:txBody>
      </p:sp>
      <p:sp>
        <p:nvSpPr>
          <p:cNvPr id="5" name="Footer Placeholder 4">
            <a:extLst>
              <a:ext uri="{FF2B5EF4-FFF2-40B4-BE49-F238E27FC236}">
                <a16:creationId xmlns:a16="http://schemas.microsoft.com/office/drawing/2014/main" id="{B3151E6F-D67F-A946-AA42-ED04A63FDA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050F3CE-645B-2342-83FB-074D3A5CBBCB}"/>
              </a:ext>
            </a:extLst>
          </p:cNvPr>
          <p:cNvSpPr>
            <a:spLocks noGrp="1"/>
          </p:cNvSpPr>
          <p:nvPr>
            <p:ph type="sldNum" sz="quarter" idx="12"/>
          </p:nvPr>
        </p:nvSpPr>
        <p:spPr/>
        <p:txBody>
          <a:bodyPr/>
          <a:lstStyle/>
          <a:p>
            <a:fld id="{F9101C8A-EF4C-F24D-A945-DE99755FE783}" type="slidenum">
              <a:rPr lang="en-US" smtClean="0"/>
              <a:t>‹#›</a:t>
            </a:fld>
            <a:endParaRPr lang="en-US" dirty="0"/>
          </a:p>
        </p:txBody>
      </p:sp>
    </p:spTree>
    <p:extLst>
      <p:ext uri="{BB962C8B-B14F-4D97-AF65-F5344CB8AC3E}">
        <p14:creationId xmlns:p14="http://schemas.microsoft.com/office/powerpoint/2010/main" val="2782787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CBB101-0431-4B45-B25A-2D8BBBB64E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2FFF47-DB3F-A04D-9F9F-4997E1A360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980EE7-3A13-C546-85CC-2BF31D83BC85}"/>
              </a:ext>
            </a:extLst>
          </p:cNvPr>
          <p:cNvSpPr>
            <a:spLocks noGrp="1"/>
          </p:cNvSpPr>
          <p:nvPr>
            <p:ph type="dt" sz="half" idx="10"/>
          </p:nvPr>
        </p:nvSpPr>
        <p:spPr/>
        <p:txBody>
          <a:bodyPr/>
          <a:lstStyle/>
          <a:p>
            <a:fld id="{916E2ABA-F479-284F-B91F-CE8ED0C89C69}" type="datetime1">
              <a:rPr lang="en-US" smtClean="0"/>
              <a:t>12/12/2024</a:t>
            </a:fld>
            <a:endParaRPr lang="en-US" dirty="0"/>
          </a:p>
        </p:txBody>
      </p:sp>
      <p:sp>
        <p:nvSpPr>
          <p:cNvPr id="5" name="Footer Placeholder 4">
            <a:extLst>
              <a:ext uri="{FF2B5EF4-FFF2-40B4-BE49-F238E27FC236}">
                <a16:creationId xmlns:a16="http://schemas.microsoft.com/office/drawing/2014/main" id="{70B168EB-3A6F-1D4E-A0FF-2C0D6F7151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58DC953-E7F6-5945-B519-08AA9D6FAD94}"/>
              </a:ext>
            </a:extLst>
          </p:cNvPr>
          <p:cNvSpPr>
            <a:spLocks noGrp="1"/>
          </p:cNvSpPr>
          <p:nvPr>
            <p:ph type="sldNum" sz="quarter" idx="12"/>
          </p:nvPr>
        </p:nvSpPr>
        <p:spPr/>
        <p:txBody>
          <a:bodyPr/>
          <a:lstStyle/>
          <a:p>
            <a:fld id="{F9101C8A-EF4C-F24D-A945-DE99755FE783}" type="slidenum">
              <a:rPr lang="en-US" smtClean="0"/>
              <a:t>‹#›</a:t>
            </a:fld>
            <a:endParaRPr lang="en-US" dirty="0"/>
          </a:p>
        </p:txBody>
      </p:sp>
    </p:spTree>
    <p:extLst>
      <p:ext uri="{BB962C8B-B14F-4D97-AF65-F5344CB8AC3E}">
        <p14:creationId xmlns:p14="http://schemas.microsoft.com/office/powerpoint/2010/main" val="1509640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2C131-52A1-8B48-B5C1-456990E264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CD31EB-2747-3549-94D4-16315ED62E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974873-6BE0-434C-8CC1-766701F1989F}"/>
              </a:ext>
            </a:extLst>
          </p:cNvPr>
          <p:cNvSpPr>
            <a:spLocks noGrp="1"/>
          </p:cNvSpPr>
          <p:nvPr>
            <p:ph type="dt" sz="half" idx="10"/>
          </p:nvPr>
        </p:nvSpPr>
        <p:spPr/>
        <p:txBody>
          <a:bodyPr/>
          <a:lstStyle/>
          <a:p>
            <a:fld id="{9DEE347C-2F54-EC45-A5DC-E954B707A35E}" type="datetime1">
              <a:rPr lang="en-US" smtClean="0"/>
              <a:t>12/12/2024</a:t>
            </a:fld>
            <a:endParaRPr lang="en-US" dirty="0"/>
          </a:p>
        </p:txBody>
      </p:sp>
      <p:sp>
        <p:nvSpPr>
          <p:cNvPr id="5" name="Footer Placeholder 4">
            <a:extLst>
              <a:ext uri="{FF2B5EF4-FFF2-40B4-BE49-F238E27FC236}">
                <a16:creationId xmlns:a16="http://schemas.microsoft.com/office/drawing/2014/main" id="{224999E2-B0AB-9C4C-BAD3-23F7D682EE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6AB750D-04C4-AC47-9DF4-D4102CC1EF74}"/>
              </a:ext>
            </a:extLst>
          </p:cNvPr>
          <p:cNvSpPr>
            <a:spLocks noGrp="1"/>
          </p:cNvSpPr>
          <p:nvPr>
            <p:ph type="sldNum" sz="quarter" idx="12"/>
          </p:nvPr>
        </p:nvSpPr>
        <p:spPr/>
        <p:txBody>
          <a:bodyPr/>
          <a:lstStyle/>
          <a:p>
            <a:fld id="{F9101C8A-EF4C-F24D-A945-DE99755FE783}" type="slidenum">
              <a:rPr lang="en-US" smtClean="0"/>
              <a:t>‹#›</a:t>
            </a:fld>
            <a:endParaRPr lang="en-US" dirty="0"/>
          </a:p>
        </p:txBody>
      </p:sp>
    </p:spTree>
    <p:extLst>
      <p:ext uri="{BB962C8B-B14F-4D97-AF65-F5344CB8AC3E}">
        <p14:creationId xmlns:p14="http://schemas.microsoft.com/office/powerpoint/2010/main" val="46566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3F973-5474-0D42-A2E4-8ADA219BDA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1FD3D7-D2FF-ED42-A63F-86F97F4D75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843150-7DCB-A840-960D-CC32E502F917}"/>
              </a:ext>
            </a:extLst>
          </p:cNvPr>
          <p:cNvSpPr>
            <a:spLocks noGrp="1"/>
          </p:cNvSpPr>
          <p:nvPr>
            <p:ph type="dt" sz="half" idx="10"/>
          </p:nvPr>
        </p:nvSpPr>
        <p:spPr/>
        <p:txBody>
          <a:bodyPr/>
          <a:lstStyle/>
          <a:p>
            <a:fld id="{39EEC487-6064-0D4C-B8B1-A8B162703200}" type="datetime1">
              <a:rPr lang="en-US" smtClean="0"/>
              <a:t>12/12/2024</a:t>
            </a:fld>
            <a:endParaRPr lang="en-US" dirty="0"/>
          </a:p>
        </p:txBody>
      </p:sp>
      <p:sp>
        <p:nvSpPr>
          <p:cNvPr id="5" name="Footer Placeholder 4">
            <a:extLst>
              <a:ext uri="{FF2B5EF4-FFF2-40B4-BE49-F238E27FC236}">
                <a16:creationId xmlns:a16="http://schemas.microsoft.com/office/drawing/2014/main" id="{5B27DACA-52B4-4A41-8B2A-AF4D808D5A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D4C65B-015C-7346-8BE3-2F070816A86B}"/>
              </a:ext>
            </a:extLst>
          </p:cNvPr>
          <p:cNvSpPr>
            <a:spLocks noGrp="1"/>
          </p:cNvSpPr>
          <p:nvPr>
            <p:ph type="sldNum" sz="quarter" idx="12"/>
          </p:nvPr>
        </p:nvSpPr>
        <p:spPr/>
        <p:txBody>
          <a:bodyPr/>
          <a:lstStyle/>
          <a:p>
            <a:fld id="{F9101C8A-EF4C-F24D-A945-DE99755FE783}" type="slidenum">
              <a:rPr lang="en-US" smtClean="0"/>
              <a:t>‹#›</a:t>
            </a:fld>
            <a:endParaRPr lang="en-US" dirty="0"/>
          </a:p>
        </p:txBody>
      </p:sp>
    </p:spTree>
    <p:extLst>
      <p:ext uri="{BB962C8B-B14F-4D97-AF65-F5344CB8AC3E}">
        <p14:creationId xmlns:p14="http://schemas.microsoft.com/office/powerpoint/2010/main" val="4188611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DF261-0D3F-354D-82A4-EC1C243031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5C0F60-161C-B94B-864A-B372499D5F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01243F-0768-4C4F-AECA-E501530108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DBB670-F4BB-3044-A79B-49756B49E5D4}"/>
              </a:ext>
            </a:extLst>
          </p:cNvPr>
          <p:cNvSpPr>
            <a:spLocks noGrp="1"/>
          </p:cNvSpPr>
          <p:nvPr>
            <p:ph type="dt" sz="half" idx="10"/>
          </p:nvPr>
        </p:nvSpPr>
        <p:spPr/>
        <p:txBody>
          <a:bodyPr/>
          <a:lstStyle/>
          <a:p>
            <a:fld id="{5A29FE96-B7A8-0247-A9F7-1442122880D4}" type="datetime1">
              <a:rPr lang="en-US" smtClean="0"/>
              <a:t>12/12/2024</a:t>
            </a:fld>
            <a:endParaRPr lang="en-US" dirty="0"/>
          </a:p>
        </p:txBody>
      </p:sp>
      <p:sp>
        <p:nvSpPr>
          <p:cNvPr id="6" name="Footer Placeholder 5">
            <a:extLst>
              <a:ext uri="{FF2B5EF4-FFF2-40B4-BE49-F238E27FC236}">
                <a16:creationId xmlns:a16="http://schemas.microsoft.com/office/drawing/2014/main" id="{AB5388AC-B3AA-8746-ABFD-4BEDC44633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46C02B9-D215-394A-8206-700689885293}"/>
              </a:ext>
            </a:extLst>
          </p:cNvPr>
          <p:cNvSpPr>
            <a:spLocks noGrp="1"/>
          </p:cNvSpPr>
          <p:nvPr>
            <p:ph type="sldNum" sz="quarter" idx="12"/>
          </p:nvPr>
        </p:nvSpPr>
        <p:spPr/>
        <p:txBody>
          <a:bodyPr/>
          <a:lstStyle/>
          <a:p>
            <a:fld id="{F9101C8A-EF4C-F24D-A945-DE99755FE783}" type="slidenum">
              <a:rPr lang="en-US" smtClean="0"/>
              <a:t>‹#›</a:t>
            </a:fld>
            <a:endParaRPr lang="en-US" dirty="0"/>
          </a:p>
        </p:txBody>
      </p:sp>
    </p:spTree>
    <p:extLst>
      <p:ext uri="{BB962C8B-B14F-4D97-AF65-F5344CB8AC3E}">
        <p14:creationId xmlns:p14="http://schemas.microsoft.com/office/powerpoint/2010/main" val="785496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C9526-1358-3843-B2C5-3C34B53C92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5FB60F-DEF5-124F-A13E-18CDB1D2BE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8CC4DA-783C-E34F-BFBC-FCD9627AC3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940620-B661-E24B-89EF-B3643E838A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AAE818-3FF6-5145-9780-66940A51FE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E24A73-4777-7E4E-A999-A41B6F901491}"/>
              </a:ext>
            </a:extLst>
          </p:cNvPr>
          <p:cNvSpPr>
            <a:spLocks noGrp="1"/>
          </p:cNvSpPr>
          <p:nvPr>
            <p:ph type="dt" sz="half" idx="10"/>
          </p:nvPr>
        </p:nvSpPr>
        <p:spPr/>
        <p:txBody>
          <a:bodyPr/>
          <a:lstStyle/>
          <a:p>
            <a:fld id="{311CC9C3-8EF8-8C41-9D2A-359E6C12A149}" type="datetime1">
              <a:rPr lang="en-US" smtClean="0"/>
              <a:t>12/12/2024</a:t>
            </a:fld>
            <a:endParaRPr lang="en-US" dirty="0"/>
          </a:p>
        </p:txBody>
      </p:sp>
      <p:sp>
        <p:nvSpPr>
          <p:cNvPr id="8" name="Footer Placeholder 7">
            <a:extLst>
              <a:ext uri="{FF2B5EF4-FFF2-40B4-BE49-F238E27FC236}">
                <a16:creationId xmlns:a16="http://schemas.microsoft.com/office/drawing/2014/main" id="{F0F06AB2-5D70-D54F-9734-4C8EFD9C3CE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164A853-F856-4247-B63F-0E349D36E0AD}"/>
              </a:ext>
            </a:extLst>
          </p:cNvPr>
          <p:cNvSpPr>
            <a:spLocks noGrp="1"/>
          </p:cNvSpPr>
          <p:nvPr>
            <p:ph type="sldNum" sz="quarter" idx="12"/>
          </p:nvPr>
        </p:nvSpPr>
        <p:spPr/>
        <p:txBody>
          <a:bodyPr/>
          <a:lstStyle/>
          <a:p>
            <a:fld id="{F9101C8A-EF4C-F24D-A945-DE99755FE783}" type="slidenum">
              <a:rPr lang="en-US" smtClean="0"/>
              <a:t>‹#›</a:t>
            </a:fld>
            <a:endParaRPr lang="en-US" dirty="0"/>
          </a:p>
        </p:txBody>
      </p:sp>
    </p:spTree>
    <p:extLst>
      <p:ext uri="{BB962C8B-B14F-4D97-AF65-F5344CB8AC3E}">
        <p14:creationId xmlns:p14="http://schemas.microsoft.com/office/powerpoint/2010/main" val="2085962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29AB-181C-AC40-BE07-65A738DA97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DAF87A-B92D-334C-A833-2B341F2ECF2F}"/>
              </a:ext>
            </a:extLst>
          </p:cNvPr>
          <p:cNvSpPr>
            <a:spLocks noGrp="1"/>
          </p:cNvSpPr>
          <p:nvPr>
            <p:ph type="dt" sz="half" idx="10"/>
          </p:nvPr>
        </p:nvSpPr>
        <p:spPr/>
        <p:txBody>
          <a:bodyPr/>
          <a:lstStyle/>
          <a:p>
            <a:fld id="{2FC6C9C3-9715-8447-8171-A1F3CD9778D5}" type="datetime1">
              <a:rPr lang="en-US" smtClean="0"/>
              <a:t>12/12/2024</a:t>
            </a:fld>
            <a:endParaRPr lang="en-US" dirty="0"/>
          </a:p>
        </p:txBody>
      </p:sp>
      <p:sp>
        <p:nvSpPr>
          <p:cNvPr id="4" name="Footer Placeholder 3">
            <a:extLst>
              <a:ext uri="{FF2B5EF4-FFF2-40B4-BE49-F238E27FC236}">
                <a16:creationId xmlns:a16="http://schemas.microsoft.com/office/drawing/2014/main" id="{46C521B3-B4AF-2144-936D-7186F9AF45C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73D45D2-93DC-AA4C-9F44-310080CD7DE0}"/>
              </a:ext>
            </a:extLst>
          </p:cNvPr>
          <p:cNvSpPr>
            <a:spLocks noGrp="1"/>
          </p:cNvSpPr>
          <p:nvPr>
            <p:ph type="sldNum" sz="quarter" idx="12"/>
          </p:nvPr>
        </p:nvSpPr>
        <p:spPr/>
        <p:txBody>
          <a:bodyPr/>
          <a:lstStyle/>
          <a:p>
            <a:fld id="{F9101C8A-EF4C-F24D-A945-DE99755FE783}" type="slidenum">
              <a:rPr lang="en-US" smtClean="0"/>
              <a:t>‹#›</a:t>
            </a:fld>
            <a:endParaRPr lang="en-US" dirty="0"/>
          </a:p>
        </p:txBody>
      </p:sp>
    </p:spTree>
    <p:extLst>
      <p:ext uri="{BB962C8B-B14F-4D97-AF65-F5344CB8AC3E}">
        <p14:creationId xmlns:p14="http://schemas.microsoft.com/office/powerpoint/2010/main" val="3265528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B4F27A-2BF8-D148-A99C-42EB7243B82A}"/>
              </a:ext>
            </a:extLst>
          </p:cNvPr>
          <p:cNvSpPr>
            <a:spLocks noGrp="1"/>
          </p:cNvSpPr>
          <p:nvPr>
            <p:ph type="dt" sz="half" idx="10"/>
          </p:nvPr>
        </p:nvSpPr>
        <p:spPr/>
        <p:txBody>
          <a:bodyPr/>
          <a:lstStyle/>
          <a:p>
            <a:fld id="{426D164A-031D-0046-8A69-622BC3E86A9A}" type="datetime1">
              <a:rPr lang="en-US" smtClean="0"/>
              <a:t>12/12/2024</a:t>
            </a:fld>
            <a:endParaRPr lang="en-US" dirty="0"/>
          </a:p>
        </p:txBody>
      </p:sp>
      <p:sp>
        <p:nvSpPr>
          <p:cNvPr id="3" name="Footer Placeholder 2">
            <a:extLst>
              <a:ext uri="{FF2B5EF4-FFF2-40B4-BE49-F238E27FC236}">
                <a16:creationId xmlns:a16="http://schemas.microsoft.com/office/drawing/2014/main" id="{37A09D79-7138-7242-AEB2-53DD84F6CC7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9626BBE-7E5D-8944-89E7-A902DDCDCBB6}"/>
              </a:ext>
            </a:extLst>
          </p:cNvPr>
          <p:cNvSpPr>
            <a:spLocks noGrp="1"/>
          </p:cNvSpPr>
          <p:nvPr>
            <p:ph type="sldNum" sz="quarter" idx="12"/>
          </p:nvPr>
        </p:nvSpPr>
        <p:spPr/>
        <p:txBody>
          <a:bodyPr/>
          <a:lstStyle/>
          <a:p>
            <a:fld id="{F9101C8A-EF4C-F24D-A945-DE99755FE783}" type="slidenum">
              <a:rPr lang="en-US" smtClean="0"/>
              <a:t>‹#›</a:t>
            </a:fld>
            <a:endParaRPr lang="en-US" dirty="0"/>
          </a:p>
        </p:txBody>
      </p:sp>
    </p:spTree>
    <p:extLst>
      <p:ext uri="{BB962C8B-B14F-4D97-AF65-F5344CB8AC3E}">
        <p14:creationId xmlns:p14="http://schemas.microsoft.com/office/powerpoint/2010/main" val="1650637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8EF2C-12E7-CC48-86BA-F58D1A2360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84E71D-8D9E-4B4E-801E-E30425A0B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358B12-5D13-4348-8449-4CF136708F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354D2B-CE25-4A49-BC9A-ED6463AFF896}"/>
              </a:ext>
            </a:extLst>
          </p:cNvPr>
          <p:cNvSpPr>
            <a:spLocks noGrp="1"/>
          </p:cNvSpPr>
          <p:nvPr>
            <p:ph type="dt" sz="half" idx="10"/>
          </p:nvPr>
        </p:nvSpPr>
        <p:spPr/>
        <p:txBody>
          <a:bodyPr/>
          <a:lstStyle/>
          <a:p>
            <a:fld id="{7B889A5F-6009-5E4D-8716-C24CA069EF4D}" type="datetime1">
              <a:rPr lang="en-US" smtClean="0"/>
              <a:t>12/12/2024</a:t>
            </a:fld>
            <a:endParaRPr lang="en-US" dirty="0"/>
          </a:p>
        </p:txBody>
      </p:sp>
      <p:sp>
        <p:nvSpPr>
          <p:cNvPr id="6" name="Footer Placeholder 5">
            <a:extLst>
              <a:ext uri="{FF2B5EF4-FFF2-40B4-BE49-F238E27FC236}">
                <a16:creationId xmlns:a16="http://schemas.microsoft.com/office/drawing/2014/main" id="{D5CE91DF-12F1-2041-90EB-6D9A1E22A76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DE822DF-3BC5-4847-BE54-883000691BBC}"/>
              </a:ext>
            </a:extLst>
          </p:cNvPr>
          <p:cNvSpPr>
            <a:spLocks noGrp="1"/>
          </p:cNvSpPr>
          <p:nvPr>
            <p:ph type="sldNum" sz="quarter" idx="12"/>
          </p:nvPr>
        </p:nvSpPr>
        <p:spPr/>
        <p:txBody>
          <a:bodyPr/>
          <a:lstStyle/>
          <a:p>
            <a:fld id="{F9101C8A-EF4C-F24D-A945-DE99755FE783}" type="slidenum">
              <a:rPr lang="en-US" smtClean="0"/>
              <a:t>‹#›</a:t>
            </a:fld>
            <a:endParaRPr lang="en-US" dirty="0"/>
          </a:p>
        </p:txBody>
      </p:sp>
    </p:spTree>
    <p:extLst>
      <p:ext uri="{BB962C8B-B14F-4D97-AF65-F5344CB8AC3E}">
        <p14:creationId xmlns:p14="http://schemas.microsoft.com/office/powerpoint/2010/main" val="3601465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27C8A-2E91-3642-8FDA-5E4D954BC1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C65FAE-21AD-6B4F-B4B1-EE2711D72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F14113F-FBE0-7840-A942-869D024A62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E21134-FC0A-4A41-95DD-CB59FAC7A62C}"/>
              </a:ext>
            </a:extLst>
          </p:cNvPr>
          <p:cNvSpPr>
            <a:spLocks noGrp="1"/>
          </p:cNvSpPr>
          <p:nvPr>
            <p:ph type="dt" sz="half" idx="10"/>
          </p:nvPr>
        </p:nvSpPr>
        <p:spPr/>
        <p:txBody>
          <a:bodyPr/>
          <a:lstStyle/>
          <a:p>
            <a:fld id="{4D32CD64-4A91-494C-A4CC-353098E05D22}" type="datetime1">
              <a:rPr lang="en-US" smtClean="0"/>
              <a:t>12/12/2024</a:t>
            </a:fld>
            <a:endParaRPr lang="en-US" dirty="0"/>
          </a:p>
        </p:txBody>
      </p:sp>
      <p:sp>
        <p:nvSpPr>
          <p:cNvPr id="6" name="Footer Placeholder 5">
            <a:extLst>
              <a:ext uri="{FF2B5EF4-FFF2-40B4-BE49-F238E27FC236}">
                <a16:creationId xmlns:a16="http://schemas.microsoft.com/office/drawing/2014/main" id="{9EECCA52-C167-3E4C-9D89-9E89776A95F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4EF2D3-47B0-564C-81CD-F68981306F7A}"/>
              </a:ext>
            </a:extLst>
          </p:cNvPr>
          <p:cNvSpPr>
            <a:spLocks noGrp="1"/>
          </p:cNvSpPr>
          <p:nvPr>
            <p:ph type="sldNum" sz="quarter" idx="12"/>
          </p:nvPr>
        </p:nvSpPr>
        <p:spPr/>
        <p:txBody>
          <a:bodyPr/>
          <a:lstStyle/>
          <a:p>
            <a:fld id="{F9101C8A-EF4C-F24D-A945-DE99755FE783}" type="slidenum">
              <a:rPr lang="en-US" smtClean="0"/>
              <a:t>‹#›</a:t>
            </a:fld>
            <a:endParaRPr lang="en-US" dirty="0"/>
          </a:p>
        </p:txBody>
      </p:sp>
    </p:spTree>
    <p:extLst>
      <p:ext uri="{BB962C8B-B14F-4D97-AF65-F5344CB8AC3E}">
        <p14:creationId xmlns:p14="http://schemas.microsoft.com/office/powerpoint/2010/main" val="84999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497376-4300-274E-B5AC-F852301D03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8D57904-DE80-A641-A4E4-BDDC6CD4C5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BB7B48-FC9A-0D48-84B5-84AA1AAA46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F30A7-346B-F94A-9ACE-9A234D27C119}" type="datetime1">
              <a:rPr lang="en-US" smtClean="0"/>
              <a:t>12/12/2024</a:t>
            </a:fld>
            <a:endParaRPr lang="en-US" dirty="0"/>
          </a:p>
        </p:txBody>
      </p:sp>
      <p:sp>
        <p:nvSpPr>
          <p:cNvPr id="5" name="Footer Placeholder 4">
            <a:extLst>
              <a:ext uri="{FF2B5EF4-FFF2-40B4-BE49-F238E27FC236}">
                <a16:creationId xmlns:a16="http://schemas.microsoft.com/office/drawing/2014/main" id="{2D9171BC-FEB8-7B49-A552-4167EC330A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0984B8F-FA2F-0D46-8B6A-BD7404C8A1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101C8A-EF4C-F24D-A945-DE99755FE783}" type="slidenum">
              <a:rPr lang="en-US" smtClean="0"/>
              <a:t>‹#›</a:t>
            </a:fld>
            <a:endParaRPr lang="en-US" dirty="0"/>
          </a:p>
        </p:txBody>
      </p:sp>
    </p:spTree>
    <p:extLst>
      <p:ext uri="{BB962C8B-B14F-4D97-AF65-F5344CB8AC3E}">
        <p14:creationId xmlns:p14="http://schemas.microsoft.com/office/powerpoint/2010/main" val="3914189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drbethie@rcn.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drbethie@rcn.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mailto:drbethie@rcn.com"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journals.plos.org/ploscompbiol/article?id=10.1371/journal.pcbi.1003833" TargetMode="External"/><Relationship Id="rId2" Type="http://schemas.openxmlformats.org/officeDocument/2006/relationships/hyperlink" Target="https://www.assertion-evidence.com/" TargetMode="External"/><Relationship Id="rId1" Type="http://schemas.openxmlformats.org/officeDocument/2006/relationships/slideLayout" Target="../slideLayouts/slideLayout2.xml"/><Relationship Id="rId5" Type="http://schemas.openxmlformats.org/officeDocument/2006/relationships/hyperlink" Target="https://www.ibiology.org/professional-development/scientific-presentations/" TargetMode="External"/><Relationship Id="rId4" Type="http://schemas.openxmlformats.org/officeDocument/2006/relationships/hyperlink" Target="http://www.howtogiveatalk.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4489D-F12A-5B4C-A11F-DB9B94BA3758}"/>
              </a:ext>
            </a:extLst>
          </p:cNvPr>
          <p:cNvSpPr>
            <a:spLocks noGrp="1"/>
          </p:cNvSpPr>
          <p:nvPr>
            <p:ph type="title"/>
          </p:nvPr>
        </p:nvSpPr>
        <p:spPr/>
        <p:txBody>
          <a:bodyPr/>
          <a:lstStyle/>
          <a:p>
            <a:r>
              <a:rPr lang="en-US" i="1" dirty="0"/>
              <a:t>Scientific show and tell</a:t>
            </a:r>
          </a:p>
        </p:txBody>
      </p:sp>
      <p:sp>
        <p:nvSpPr>
          <p:cNvPr id="3" name="Content Placeholder 2">
            <a:extLst>
              <a:ext uri="{FF2B5EF4-FFF2-40B4-BE49-F238E27FC236}">
                <a16:creationId xmlns:a16="http://schemas.microsoft.com/office/drawing/2014/main" id="{F1354467-5E28-924E-8590-BA1715F20937}"/>
              </a:ext>
            </a:extLst>
          </p:cNvPr>
          <p:cNvSpPr>
            <a:spLocks noGrp="1"/>
          </p:cNvSpPr>
          <p:nvPr>
            <p:ph idx="1"/>
          </p:nvPr>
        </p:nvSpPr>
        <p:spPr/>
        <p:txBody>
          <a:bodyPr/>
          <a:lstStyle/>
          <a:p>
            <a:pPr marL="0" indent="0">
              <a:buNone/>
            </a:pPr>
            <a:r>
              <a:rPr lang="en-US" b="1" dirty="0"/>
              <a:t>Beth Schachter, PhD</a:t>
            </a:r>
          </a:p>
          <a:p>
            <a:pPr marL="0" indent="0">
              <a:buNone/>
            </a:pPr>
            <a:r>
              <a:rPr lang="en-US" dirty="0"/>
              <a:t>Beth Schachter Consulting</a:t>
            </a:r>
          </a:p>
          <a:p>
            <a:pPr marL="0" indent="0">
              <a:buNone/>
            </a:pPr>
            <a:r>
              <a:rPr lang="en-US" dirty="0" err="1"/>
              <a:t>www.bethschachterconsulting</a:t>
            </a:r>
            <a:endParaRPr lang="en-US" dirty="0"/>
          </a:p>
          <a:p>
            <a:pPr marL="0" indent="0">
              <a:buNone/>
            </a:pPr>
            <a:r>
              <a:rPr lang="en-US" dirty="0">
                <a:hlinkClick r:id="rId2"/>
              </a:rPr>
              <a:t>drbethie@rcn.com</a:t>
            </a: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6CE7C500-AC5A-E442-8504-3A646AD25D96}"/>
              </a:ext>
            </a:extLst>
          </p:cNvPr>
          <p:cNvPicPr>
            <a:picLocks noChangeAspect="1"/>
          </p:cNvPicPr>
          <p:nvPr/>
        </p:nvPicPr>
        <p:blipFill>
          <a:blip r:embed="rId3"/>
          <a:stretch>
            <a:fillRect/>
          </a:stretch>
        </p:blipFill>
        <p:spPr>
          <a:xfrm>
            <a:off x="838200" y="3826617"/>
            <a:ext cx="2803096" cy="2904039"/>
          </a:xfrm>
          <a:prstGeom prst="rect">
            <a:avLst/>
          </a:prstGeom>
        </p:spPr>
      </p:pic>
      <p:sp>
        <p:nvSpPr>
          <p:cNvPr id="5" name="Slide Number Placeholder 4">
            <a:extLst>
              <a:ext uri="{FF2B5EF4-FFF2-40B4-BE49-F238E27FC236}">
                <a16:creationId xmlns:a16="http://schemas.microsoft.com/office/drawing/2014/main" id="{8DFE7F82-8F4A-F04F-8871-45766411F801}"/>
              </a:ext>
            </a:extLst>
          </p:cNvPr>
          <p:cNvSpPr>
            <a:spLocks noGrp="1"/>
          </p:cNvSpPr>
          <p:nvPr>
            <p:ph type="sldNum" sz="quarter" idx="12"/>
          </p:nvPr>
        </p:nvSpPr>
        <p:spPr/>
        <p:txBody>
          <a:bodyPr/>
          <a:lstStyle/>
          <a:p>
            <a:fld id="{F9101C8A-EF4C-F24D-A945-DE99755FE783}" type="slidenum">
              <a:rPr lang="en-US" smtClean="0"/>
              <a:t>1</a:t>
            </a:fld>
            <a:endParaRPr lang="en-US" dirty="0"/>
          </a:p>
        </p:txBody>
      </p:sp>
    </p:spTree>
    <p:extLst>
      <p:ext uri="{BB962C8B-B14F-4D97-AF65-F5344CB8AC3E}">
        <p14:creationId xmlns:p14="http://schemas.microsoft.com/office/powerpoint/2010/main" val="3416657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DF3E6-277B-2D44-8144-69B1841B67DB}"/>
              </a:ext>
            </a:extLst>
          </p:cNvPr>
          <p:cNvSpPr>
            <a:spLocks noGrp="1"/>
          </p:cNvSpPr>
          <p:nvPr>
            <p:ph type="title"/>
          </p:nvPr>
        </p:nvSpPr>
        <p:spPr/>
        <p:txBody>
          <a:bodyPr/>
          <a:lstStyle/>
          <a:p>
            <a:r>
              <a:rPr lang="en-US" dirty="0"/>
              <a:t>Do you use the framework of your recent paper(s) to shape your presentation?</a:t>
            </a:r>
          </a:p>
        </p:txBody>
      </p:sp>
      <p:sp>
        <p:nvSpPr>
          <p:cNvPr id="3" name="Content Placeholder 2">
            <a:extLst>
              <a:ext uri="{FF2B5EF4-FFF2-40B4-BE49-F238E27FC236}">
                <a16:creationId xmlns:a16="http://schemas.microsoft.com/office/drawing/2014/main" id="{9F7EF8D2-35C4-BC4C-8C41-B5CA2C15BF9A}"/>
              </a:ext>
            </a:extLst>
          </p:cNvPr>
          <p:cNvSpPr>
            <a:spLocks noGrp="1"/>
          </p:cNvSpPr>
          <p:nvPr>
            <p:ph idx="1"/>
          </p:nvPr>
        </p:nvSpPr>
        <p:spPr/>
        <p:txBody>
          <a:bodyPr/>
          <a:lstStyle/>
          <a:p>
            <a:pPr marL="0" indent="0">
              <a:buNone/>
            </a:pPr>
            <a:r>
              <a:rPr lang="en-US" dirty="0"/>
              <a:t>Introduction (Problem)</a:t>
            </a:r>
          </a:p>
          <a:p>
            <a:pPr marL="0" indent="0">
              <a:buNone/>
            </a:pPr>
            <a:r>
              <a:rPr lang="en-US" dirty="0"/>
              <a:t>Methods (Approach)</a:t>
            </a:r>
          </a:p>
          <a:p>
            <a:pPr marL="0" indent="0">
              <a:buNone/>
            </a:pPr>
            <a:r>
              <a:rPr lang="en-US" dirty="0"/>
              <a:t>Results   </a:t>
            </a:r>
            <a:br>
              <a:rPr lang="en-US" dirty="0"/>
            </a:br>
            <a:r>
              <a:rPr lang="en-US" dirty="0"/>
              <a:t>    Fig 1</a:t>
            </a:r>
          </a:p>
          <a:p>
            <a:pPr marL="0" indent="0">
              <a:buNone/>
            </a:pPr>
            <a:r>
              <a:rPr lang="en-US" dirty="0"/>
              <a:t>    Fig 2</a:t>
            </a:r>
          </a:p>
          <a:p>
            <a:pPr marL="0" indent="0">
              <a:buNone/>
            </a:pPr>
            <a:r>
              <a:rPr lang="en-US" dirty="0"/>
              <a:t>    Fig etc.</a:t>
            </a:r>
          </a:p>
          <a:p>
            <a:pPr marL="0" indent="0">
              <a:buNone/>
            </a:pPr>
            <a:r>
              <a:rPr lang="en-US" dirty="0"/>
              <a:t>Discussion</a:t>
            </a:r>
          </a:p>
        </p:txBody>
      </p:sp>
      <p:sp>
        <p:nvSpPr>
          <p:cNvPr id="4" name="Slide Number Placeholder 3">
            <a:extLst>
              <a:ext uri="{FF2B5EF4-FFF2-40B4-BE49-F238E27FC236}">
                <a16:creationId xmlns:a16="http://schemas.microsoft.com/office/drawing/2014/main" id="{BA0DA599-639F-914D-90D2-DE30E3513AA3}"/>
              </a:ext>
            </a:extLst>
          </p:cNvPr>
          <p:cNvSpPr>
            <a:spLocks noGrp="1"/>
          </p:cNvSpPr>
          <p:nvPr>
            <p:ph type="sldNum" sz="quarter" idx="12"/>
          </p:nvPr>
        </p:nvSpPr>
        <p:spPr/>
        <p:txBody>
          <a:bodyPr/>
          <a:lstStyle/>
          <a:p>
            <a:fld id="{F9101C8A-EF4C-F24D-A945-DE99755FE783}" type="slidenum">
              <a:rPr lang="en-US" smtClean="0"/>
              <a:t>10</a:t>
            </a:fld>
            <a:endParaRPr lang="en-US" dirty="0"/>
          </a:p>
        </p:txBody>
      </p:sp>
    </p:spTree>
    <p:extLst>
      <p:ext uri="{BB962C8B-B14F-4D97-AF65-F5344CB8AC3E}">
        <p14:creationId xmlns:p14="http://schemas.microsoft.com/office/powerpoint/2010/main" val="3128043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48AEB-B148-524E-BAE6-C8BCEE475430}"/>
              </a:ext>
            </a:extLst>
          </p:cNvPr>
          <p:cNvSpPr>
            <a:spLocks noGrp="1"/>
          </p:cNvSpPr>
          <p:nvPr>
            <p:ph type="ctrTitle"/>
          </p:nvPr>
        </p:nvSpPr>
        <p:spPr/>
        <p:txBody>
          <a:bodyPr>
            <a:normAutofit/>
          </a:bodyPr>
          <a:lstStyle/>
          <a:p>
            <a:r>
              <a:rPr lang="en-US" sz="4000" dirty="0"/>
              <a:t>When creating your presentation, play to the strengths and opportunities of the show-&amp;-tell format</a:t>
            </a:r>
          </a:p>
        </p:txBody>
      </p:sp>
      <p:sp>
        <p:nvSpPr>
          <p:cNvPr id="5" name="Subtitle 4">
            <a:extLst>
              <a:ext uri="{FF2B5EF4-FFF2-40B4-BE49-F238E27FC236}">
                <a16:creationId xmlns:a16="http://schemas.microsoft.com/office/drawing/2014/main" id="{A606C96E-4B67-8B4F-8337-AAD22D8FB127}"/>
              </a:ext>
            </a:extLst>
          </p:cNvPr>
          <p:cNvSpPr>
            <a:spLocks noGrp="1"/>
          </p:cNvSpPr>
          <p:nvPr>
            <p:ph type="subTitle" idx="1"/>
          </p:nvPr>
        </p:nvSpPr>
        <p:spPr/>
        <p:txBody>
          <a:bodyPr/>
          <a:lstStyle/>
          <a:p>
            <a:endParaRPr lang="en-US" dirty="0"/>
          </a:p>
        </p:txBody>
      </p:sp>
      <p:sp>
        <p:nvSpPr>
          <p:cNvPr id="4" name="Slide Number Placeholder 3">
            <a:extLst>
              <a:ext uri="{FF2B5EF4-FFF2-40B4-BE49-F238E27FC236}">
                <a16:creationId xmlns:a16="http://schemas.microsoft.com/office/drawing/2014/main" id="{A9B86C63-8EEB-244D-A616-42F5B833DFB0}"/>
              </a:ext>
            </a:extLst>
          </p:cNvPr>
          <p:cNvSpPr>
            <a:spLocks noGrp="1"/>
          </p:cNvSpPr>
          <p:nvPr>
            <p:ph type="sldNum" sz="quarter" idx="12"/>
          </p:nvPr>
        </p:nvSpPr>
        <p:spPr/>
        <p:txBody>
          <a:bodyPr/>
          <a:lstStyle/>
          <a:p>
            <a:fld id="{F9101C8A-EF4C-F24D-A945-DE99755FE783}" type="slidenum">
              <a:rPr lang="en-US" smtClean="0"/>
              <a:t>11</a:t>
            </a:fld>
            <a:endParaRPr lang="en-US" dirty="0"/>
          </a:p>
        </p:txBody>
      </p:sp>
    </p:spTree>
    <p:extLst>
      <p:ext uri="{BB962C8B-B14F-4D97-AF65-F5344CB8AC3E}">
        <p14:creationId xmlns:p14="http://schemas.microsoft.com/office/powerpoint/2010/main" val="2557350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5153D-9BAA-0048-B0DE-B4CA00010992}"/>
              </a:ext>
            </a:extLst>
          </p:cNvPr>
          <p:cNvSpPr>
            <a:spLocks noGrp="1"/>
          </p:cNvSpPr>
          <p:nvPr>
            <p:ph type="title"/>
          </p:nvPr>
        </p:nvSpPr>
        <p:spPr/>
        <p:txBody>
          <a:bodyPr>
            <a:normAutofit/>
          </a:bodyPr>
          <a:lstStyle/>
          <a:p>
            <a:r>
              <a:rPr lang="en-US" dirty="0"/>
              <a:t>Contrast presentations and manuscripts</a:t>
            </a:r>
          </a:p>
        </p:txBody>
      </p:sp>
      <p:sp>
        <p:nvSpPr>
          <p:cNvPr id="4" name="Content Placeholder 3">
            <a:extLst>
              <a:ext uri="{FF2B5EF4-FFF2-40B4-BE49-F238E27FC236}">
                <a16:creationId xmlns:a16="http://schemas.microsoft.com/office/drawing/2014/main" id="{7F2CCCE3-E82F-0047-9E58-B1FEA01B025B}"/>
              </a:ext>
            </a:extLst>
          </p:cNvPr>
          <p:cNvSpPr>
            <a:spLocks noGrp="1"/>
          </p:cNvSpPr>
          <p:nvPr>
            <p:ph sz="half" idx="2"/>
          </p:nvPr>
        </p:nvSpPr>
        <p:spPr>
          <a:xfrm>
            <a:off x="6172200" y="1825625"/>
            <a:ext cx="5181600" cy="4351338"/>
          </a:xfrm>
        </p:spPr>
        <p:txBody>
          <a:bodyPr>
            <a:normAutofit fontScale="97500"/>
          </a:bodyPr>
          <a:lstStyle/>
          <a:p>
            <a:pPr marL="0" indent="0">
              <a:buNone/>
            </a:pPr>
            <a:r>
              <a:rPr lang="en-US" b="1" dirty="0"/>
              <a:t>Manuscripts</a:t>
            </a:r>
          </a:p>
          <a:p>
            <a:pPr marL="0" indent="0">
              <a:buNone/>
            </a:pPr>
            <a:br>
              <a:rPr lang="en-US" dirty="0"/>
            </a:br>
            <a:r>
              <a:rPr lang="en-US" dirty="0"/>
              <a:t>Data-rich: Good for presenting experimental and quantitative details</a:t>
            </a:r>
          </a:p>
          <a:p>
            <a:pPr marL="0" indent="0">
              <a:buNone/>
            </a:pPr>
            <a:endParaRPr lang="en-US" dirty="0"/>
          </a:p>
          <a:p>
            <a:pPr marL="0" indent="0">
              <a:buNone/>
            </a:pPr>
            <a:br>
              <a:rPr lang="en-US" dirty="0"/>
            </a:br>
            <a:br>
              <a:rPr lang="en-US" dirty="0"/>
            </a:br>
            <a:endParaRPr lang="en-US" dirty="0"/>
          </a:p>
          <a:p>
            <a:pPr marL="0" indent="0">
              <a:buNone/>
            </a:pPr>
            <a:endParaRPr lang="en-US" dirty="0"/>
          </a:p>
        </p:txBody>
      </p:sp>
      <p:sp>
        <p:nvSpPr>
          <p:cNvPr id="8" name="Title 1">
            <a:extLst>
              <a:ext uri="{FF2B5EF4-FFF2-40B4-BE49-F238E27FC236}">
                <a16:creationId xmlns:a16="http://schemas.microsoft.com/office/drawing/2014/main" id="{0331B580-1BA4-5A41-9653-2FF9746D7BA6}"/>
              </a:ext>
            </a:extLst>
          </p:cNvPr>
          <p:cNvSpPr>
            <a:spLocks noGrp="1"/>
          </p:cNvSpPr>
          <p:nvPr>
            <p:ph sz="half" idx="1"/>
          </p:nvPr>
        </p:nvSpPr>
        <p:spPr/>
        <p:txBody>
          <a:bodyPr>
            <a:normAutofit fontScale="97500"/>
          </a:bodyPr>
          <a:lstStyle/>
          <a:p>
            <a:pPr marL="0" indent="0">
              <a:buNone/>
            </a:pPr>
            <a:r>
              <a:rPr lang="en-US" b="1" dirty="0"/>
              <a:t>Presentations</a:t>
            </a:r>
          </a:p>
          <a:p>
            <a:pPr marL="0" indent="0">
              <a:buNone/>
            </a:pPr>
            <a:br>
              <a:rPr lang="en-US" dirty="0"/>
            </a:br>
            <a:r>
              <a:rPr lang="en-US" dirty="0"/>
              <a:t>Concept-rich: Good for sharing </a:t>
            </a:r>
            <a:r>
              <a:rPr lang="en-US" b="1" dirty="0"/>
              <a:t>the process </a:t>
            </a:r>
            <a:r>
              <a:rPr lang="en-US" dirty="0"/>
              <a:t>of doing science as well as the research findings</a:t>
            </a:r>
          </a:p>
          <a:p>
            <a:pPr marL="0" indent="0">
              <a:buNone/>
            </a:pPr>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EB0CAB2E-C354-1047-9589-16BAFDDD3B87}"/>
              </a:ext>
            </a:extLst>
          </p:cNvPr>
          <p:cNvSpPr>
            <a:spLocks noGrp="1"/>
          </p:cNvSpPr>
          <p:nvPr>
            <p:ph type="sldNum" sz="quarter" idx="12"/>
          </p:nvPr>
        </p:nvSpPr>
        <p:spPr/>
        <p:txBody>
          <a:bodyPr/>
          <a:lstStyle/>
          <a:p>
            <a:fld id="{F9101C8A-EF4C-F24D-A945-DE99755FE783}" type="slidenum">
              <a:rPr lang="en-US" smtClean="0"/>
              <a:t>12</a:t>
            </a:fld>
            <a:endParaRPr lang="en-US" dirty="0"/>
          </a:p>
        </p:txBody>
      </p:sp>
    </p:spTree>
    <p:extLst>
      <p:ext uri="{BB962C8B-B14F-4D97-AF65-F5344CB8AC3E}">
        <p14:creationId xmlns:p14="http://schemas.microsoft.com/office/powerpoint/2010/main" val="368470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5153D-9BAA-0048-B0DE-B4CA00010992}"/>
              </a:ext>
            </a:extLst>
          </p:cNvPr>
          <p:cNvSpPr>
            <a:spLocks noGrp="1"/>
          </p:cNvSpPr>
          <p:nvPr>
            <p:ph type="title"/>
          </p:nvPr>
        </p:nvSpPr>
        <p:spPr/>
        <p:txBody>
          <a:bodyPr>
            <a:normAutofit/>
          </a:bodyPr>
          <a:lstStyle/>
          <a:p>
            <a:r>
              <a:rPr lang="en-US" dirty="0"/>
              <a:t>Contrast presentations and manuscripts</a:t>
            </a:r>
          </a:p>
        </p:txBody>
      </p:sp>
      <p:sp>
        <p:nvSpPr>
          <p:cNvPr id="4" name="Content Placeholder 3">
            <a:extLst>
              <a:ext uri="{FF2B5EF4-FFF2-40B4-BE49-F238E27FC236}">
                <a16:creationId xmlns:a16="http://schemas.microsoft.com/office/drawing/2014/main" id="{7F2CCCE3-E82F-0047-9E58-B1FEA01B025B}"/>
              </a:ext>
            </a:extLst>
          </p:cNvPr>
          <p:cNvSpPr>
            <a:spLocks noGrp="1"/>
          </p:cNvSpPr>
          <p:nvPr>
            <p:ph sz="half" idx="2"/>
          </p:nvPr>
        </p:nvSpPr>
        <p:spPr/>
        <p:txBody>
          <a:bodyPr>
            <a:normAutofit fontScale="97500"/>
          </a:bodyPr>
          <a:lstStyle/>
          <a:p>
            <a:pPr marL="0" indent="0">
              <a:buNone/>
            </a:pPr>
            <a:r>
              <a:rPr lang="en-US" b="1" dirty="0"/>
              <a:t>Manuscripts </a:t>
            </a:r>
          </a:p>
          <a:p>
            <a:pPr marL="0" indent="0">
              <a:buNone/>
            </a:pPr>
            <a:endParaRPr lang="en-US" dirty="0"/>
          </a:p>
          <a:p>
            <a:pPr marL="0" indent="0">
              <a:buNone/>
            </a:pPr>
            <a:r>
              <a:rPr lang="en-US" dirty="0"/>
              <a:t>Components of the story much more compartmentalized</a:t>
            </a:r>
          </a:p>
          <a:p>
            <a:pPr marL="0" indent="0">
              <a:buNone/>
            </a:pPr>
            <a:br>
              <a:rPr lang="en-US" dirty="0"/>
            </a:br>
            <a:br>
              <a:rPr lang="en-US" dirty="0"/>
            </a:br>
            <a:r>
              <a:rPr lang="en-US" dirty="0"/>
              <a:t>Show the collective effort of the group</a:t>
            </a:r>
          </a:p>
          <a:p>
            <a:pPr marL="0" indent="0">
              <a:buNone/>
            </a:pPr>
            <a:endParaRPr lang="en-US" dirty="0"/>
          </a:p>
        </p:txBody>
      </p:sp>
      <p:sp>
        <p:nvSpPr>
          <p:cNvPr id="8" name="Title 1">
            <a:extLst>
              <a:ext uri="{FF2B5EF4-FFF2-40B4-BE49-F238E27FC236}">
                <a16:creationId xmlns:a16="http://schemas.microsoft.com/office/drawing/2014/main" id="{0331B580-1BA4-5A41-9653-2FF9746D7BA6}"/>
              </a:ext>
            </a:extLst>
          </p:cNvPr>
          <p:cNvSpPr>
            <a:spLocks noGrp="1"/>
          </p:cNvSpPr>
          <p:nvPr>
            <p:ph sz="half" idx="1"/>
          </p:nvPr>
        </p:nvSpPr>
        <p:spPr/>
        <p:txBody>
          <a:bodyPr>
            <a:normAutofit fontScale="97500"/>
          </a:bodyPr>
          <a:lstStyle/>
          <a:p>
            <a:pPr marL="0" indent="0">
              <a:buNone/>
            </a:pPr>
            <a:r>
              <a:rPr lang="en-US" b="1" dirty="0"/>
              <a:t>Presentations</a:t>
            </a:r>
          </a:p>
          <a:p>
            <a:pPr marL="0" indent="0">
              <a:buNone/>
            </a:pPr>
            <a:endParaRPr lang="en-US" dirty="0"/>
          </a:p>
          <a:p>
            <a:pPr marL="0" indent="0">
              <a:buNone/>
            </a:pPr>
            <a:r>
              <a:rPr lang="en-US" dirty="0"/>
              <a:t>Good for story-telling, giving commentary about each finding as it’s presented.</a:t>
            </a:r>
          </a:p>
          <a:p>
            <a:pPr marL="0" indent="0">
              <a:buNone/>
            </a:pPr>
            <a:br>
              <a:rPr lang="en-US" dirty="0"/>
            </a:br>
            <a:r>
              <a:rPr lang="en-US" dirty="0"/>
              <a:t>Can highlight work and interactions of individuals</a:t>
            </a:r>
          </a:p>
          <a:p>
            <a:pPr marL="0" indent="0">
              <a:buNone/>
            </a:pPr>
            <a:endParaRPr lang="en-US" dirty="0"/>
          </a:p>
        </p:txBody>
      </p:sp>
      <p:sp>
        <p:nvSpPr>
          <p:cNvPr id="3" name="Slide Number Placeholder 2">
            <a:extLst>
              <a:ext uri="{FF2B5EF4-FFF2-40B4-BE49-F238E27FC236}">
                <a16:creationId xmlns:a16="http://schemas.microsoft.com/office/drawing/2014/main" id="{42658EAC-4237-014F-9AD2-F69291E0A4A5}"/>
              </a:ext>
            </a:extLst>
          </p:cNvPr>
          <p:cNvSpPr>
            <a:spLocks noGrp="1"/>
          </p:cNvSpPr>
          <p:nvPr>
            <p:ph type="sldNum" sz="quarter" idx="12"/>
          </p:nvPr>
        </p:nvSpPr>
        <p:spPr/>
        <p:txBody>
          <a:bodyPr/>
          <a:lstStyle/>
          <a:p>
            <a:fld id="{F9101C8A-EF4C-F24D-A945-DE99755FE783}" type="slidenum">
              <a:rPr lang="en-US" smtClean="0"/>
              <a:t>13</a:t>
            </a:fld>
            <a:endParaRPr lang="en-US" dirty="0"/>
          </a:p>
        </p:txBody>
      </p:sp>
    </p:spTree>
    <p:extLst>
      <p:ext uri="{BB962C8B-B14F-4D97-AF65-F5344CB8AC3E}">
        <p14:creationId xmlns:p14="http://schemas.microsoft.com/office/powerpoint/2010/main" val="4118392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5153D-9BAA-0048-B0DE-B4CA00010992}"/>
              </a:ext>
            </a:extLst>
          </p:cNvPr>
          <p:cNvSpPr>
            <a:spLocks noGrp="1"/>
          </p:cNvSpPr>
          <p:nvPr>
            <p:ph type="title"/>
          </p:nvPr>
        </p:nvSpPr>
        <p:spPr/>
        <p:txBody>
          <a:bodyPr>
            <a:normAutofit/>
          </a:bodyPr>
          <a:lstStyle/>
          <a:p>
            <a:r>
              <a:rPr lang="en-US" dirty="0"/>
              <a:t>Contrast presentations and manuscripts</a:t>
            </a:r>
          </a:p>
        </p:txBody>
      </p:sp>
      <p:sp>
        <p:nvSpPr>
          <p:cNvPr id="4" name="Content Placeholder 3">
            <a:extLst>
              <a:ext uri="{FF2B5EF4-FFF2-40B4-BE49-F238E27FC236}">
                <a16:creationId xmlns:a16="http://schemas.microsoft.com/office/drawing/2014/main" id="{7F2CCCE3-E82F-0047-9E58-B1FEA01B025B}"/>
              </a:ext>
            </a:extLst>
          </p:cNvPr>
          <p:cNvSpPr>
            <a:spLocks noGrp="1"/>
          </p:cNvSpPr>
          <p:nvPr>
            <p:ph sz="half" idx="2"/>
          </p:nvPr>
        </p:nvSpPr>
        <p:spPr/>
        <p:txBody>
          <a:bodyPr>
            <a:normAutofit fontScale="97500"/>
          </a:bodyPr>
          <a:lstStyle/>
          <a:p>
            <a:pPr marL="0" indent="0">
              <a:buNone/>
            </a:pPr>
            <a:r>
              <a:rPr lang="en-US" b="1" dirty="0"/>
              <a:t>Manuscripts</a:t>
            </a:r>
          </a:p>
          <a:p>
            <a:pPr marL="0" indent="0">
              <a:buNone/>
            </a:pPr>
            <a:br>
              <a:rPr lang="en-US" dirty="0"/>
            </a:br>
            <a:r>
              <a:rPr lang="en-US" dirty="0"/>
              <a:t>Impersonal, objective</a:t>
            </a:r>
          </a:p>
          <a:p>
            <a:pPr marL="0" indent="0">
              <a:buNone/>
            </a:pPr>
            <a:endParaRPr lang="en-US" dirty="0"/>
          </a:p>
          <a:p>
            <a:pPr marL="0" indent="0">
              <a:buNone/>
            </a:pPr>
            <a:br>
              <a:rPr lang="en-US" dirty="0"/>
            </a:br>
            <a:r>
              <a:rPr lang="en-US" dirty="0"/>
              <a:t>Readers can loop back to reread</a:t>
            </a:r>
          </a:p>
        </p:txBody>
      </p:sp>
      <p:sp>
        <p:nvSpPr>
          <p:cNvPr id="8" name="Title 1">
            <a:extLst>
              <a:ext uri="{FF2B5EF4-FFF2-40B4-BE49-F238E27FC236}">
                <a16:creationId xmlns:a16="http://schemas.microsoft.com/office/drawing/2014/main" id="{0331B580-1BA4-5A41-9653-2FF9746D7BA6}"/>
              </a:ext>
            </a:extLst>
          </p:cNvPr>
          <p:cNvSpPr>
            <a:spLocks noGrp="1"/>
          </p:cNvSpPr>
          <p:nvPr>
            <p:ph sz="half" idx="1"/>
          </p:nvPr>
        </p:nvSpPr>
        <p:spPr/>
        <p:txBody>
          <a:bodyPr>
            <a:normAutofit fontScale="97500"/>
          </a:bodyPr>
          <a:lstStyle/>
          <a:p>
            <a:pPr marL="0" indent="0">
              <a:buNone/>
            </a:pPr>
            <a:r>
              <a:rPr lang="en-US" b="1" dirty="0"/>
              <a:t>Presentations</a:t>
            </a:r>
          </a:p>
          <a:p>
            <a:pPr marL="0" indent="0">
              <a:buNone/>
            </a:pPr>
            <a:br>
              <a:rPr lang="en-US" dirty="0"/>
            </a:br>
            <a:r>
              <a:rPr lang="en-US" dirty="0"/>
              <a:t>Opportunities for subjective impressions and opinions</a:t>
            </a:r>
          </a:p>
          <a:p>
            <a:pPr marL="0" indent="0">
              <a:buNone/>
            </a:pPr>
            <a:endParaRPr lang="en-US" dirty="0"/>
          </a:p>
          <a:p>
            <a:pPr marL="0" indent="0">
              <a:buNone/>
            </a:pPr>
            <a:r>
              <a:rPr lang="en-US" dirty="0"/>
              <a:t>Unidirectional and discrete in time</a:t>
            </a:r>
          </a:p>
        </p:txBody>
      </p:sp>
      <p:sp>
        <p:nvSpPr>
          <p:cNvPr id="3" name="Slide Number Placeholder 2">
            <a:extLst>
              <a:ext uri="{FF2B5EF4-FFF2-40B4-BE49-F238E27FC236}">
                <a16:creationId xmlns:a16="http://schemas.microsoft.com/office/drawing/2014/main" id="{6C335864-D0AE-0642-8416-A5F775B492A3}"/>
              </a:ext>
            </a:extLst>
          </p:cNvPr>
          <p:cNvSpPr>
            <a:spLocks noGrp="1"/>
          </p:cNvSpPr>
          <p:nvPr>
            <p:ph type="sldNum" sz="quarter" idx="12"/>
          </p:nvPr>
        </p:nvSpPr>
        <p:spPr/>
        <p:txBody>
          <a:bodyPr/>
          <a:lstStyle/>
          <a:p>
            <a:fld id="{F9101C8A-EF4C-F24D-A945-DE99755FE783}" type="slidenum">
              <a:rPr lang="en-US" smtClean="0"/>
              <a:t>14</a:t>
            </a:fld>
            <a:endParaRPr lang="en-US" dirty="0"/>
          </a:p>
        </p:txBody>
      </p:sp>
    </p:spTree>
    <p:extLst>
      <p:ext uri="{BB962C8B-B14F-4D97-AF65-F5344CB8AC3E}">
        <p14:creationId xmlns:p14="http://schemas.microsoft.com/office/powerpoint/2010/main" val="1964571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5153D-9BAA-0048-B0DE-B4CA00010992}"/>
              </a:ext>
            </a:extLst>
          </p:cNvPr>
          <p:cNvSpPr>
            <a:spLocks noGrp="1"/>
          </p:cNvSpPr>
          <p:nvPr>
            <p:ph type="title"/>
          </p:nvPr>
        </p:nvSpPr>
        <p:spPr/>
        <p:txBody>
          <a:bodyPr>
            <a:normAutofit/>
          </a:bodyPr>
          <a:lstStyle/>
          <a:p>
            <a:r>
              <a:rPr lang="en-US" dirty="0"/>
              <a:t>Contrast presentations and manuscripts</a:t>
            </a:r>
          </a:p>
        </p:txBody>
      </p:sp>
      <p:sp>
        <p:nvSpPr>
          <p:cNvPr id="4" name="Content Placeholder 3">
            <a:extLst>
              <a:ext uri="{FF2B5EF4-FFF2-40B4-BE49-F238E27FC236}">
                <a16:creationId xmlns:a16="http://schemas.microsoft.com/office/drawing/2014/main" id="{7F2CCCE3-E82F-0047-9E58-B1FEA01B025B}"/>
              </a:ext>
            </a:extLst>
          </p:cNvPr>
          <p:cNvSpPr>
            <a:spLocks noGrp="1"/>
          </p:cNvSpPr>
          <p:nvPr>
            <p:ph sz="half" idx="2"/>
          </p:nvPr>
        </p:nvSpPr>
        <p:spPr>
          <a:xfrm>
            <a:off x="6172200" y="1825625"/>
            <a:ext cx="5181600" cy="4351338"/>
          </a:xfrm>
        </p:spPr>
        <p:txBody>
          <a:bodyPr>
            <a:normAutofit fontScale="97500"/>
          </a:bodyPr>
          <a:lstStyle/>
          <a:p>
            <a:pPr marL="0" indent="0">
              <a:buNone/>
            </a:pPr>
            <a:r>
              <a:rPr lang="en-US" b="1" dirty="0"/>
              <a:t>Manuscripts</a:t>
            </a:r>
            <a:br>
              <a:rPr lang="en-US" b="1" dirty="0"/>
            </a:br>
            <a:br>
              <a:rPr lang="en-US" b="1" dirty="0"/>
            </a:br>
            <a:r>
              <a:rPr lang="en-US" dirty="0"/>
              <a:t>Peer-reviewed content must meet minimum standards of reproducibility</a:t>
            </a:r>
          </a:p>
          <a:p>
            <a:pPr marL="0" indent="0">
              <a:buNone/>
            </a:pPr>
            <a:br>
              <a:rPr lang="en-US" dirty="0"/>
            </a:br>
            <a:r>
              <a:rPr lang="en-US" dirty="0"/>
              <a:t>Little opportunity for quick feedback</a:t>
            </a:r>
          </a:p>
          <a:p>
            <a:pPr marL="0" indent="0">
              <a:buNone/>
            </a:pPr>
            <a:endParaRPr lang="en-US" dirty="0"/>
          </a:p>
        </p:txBody>
      </p:sp>
      <p:sp>
        <p:nvSpPr>
          <p:cNvPr id="8" name="Title 1">
            <a:extLst>
              <a:ext uri="{FF2B5EF4-FFF2-40B4-BE49-F238E27FC236}">
                <a16:creationId xmlns:a16="http://schemas.microsoft.com/office/drawing/2014/main" id="{0331B580-1BA4-5A41-9653-2FF9746D7BA6}"/>
              </a:ext>
            </a:extLst>
          </p:cNvPr>
          <p:cNvSpPr>
            <a:spLocks noGrp="1"/>
          </p:cNvSpPr>
          <p:nvPr>
            <p:ph sz="half" idx="1"/>
          </p:nvPr>
        </p:nvSpPr>
        <p:spPr/>
        <p:txBody>
          <a:bodyPr>
            <a:normAutofit fontScale="97500"/>
          </a:bodyPr>
          <a:lstStyle/>
          <a:p>
            <a:pPr marL="0" indent="0">
              <a:buNone/>
            </a:pPr>
            <a:r>
              <a:rPr lang="en-US" b="1" dirty="0"/>
              <a:t>Presentations</a:t>
            </a:r>
            <a:br>
              <a:rPr lang="en-US" dirty="0"/>
            </a:br>
            <a:br>
              <a:rPr lang="en-US" dirty="0"/>
            </a:br>
            <a:r>
              <a:rPr lang="en-US" dirty="0"/>
              <a:t>Presenter can include unpublished work</a:t>
            </a:r>
          </a:p>
          <a:p>
            <a:pPr marL="0" indent="0">
              <a:buNone/>
            </a:pPr>
            <a:endParaRPr lang="en-US" dirty="0"/>
          </a:p>
          <a:p>
            <a:pPr marL="0" indent="0">
              <a:buNone/>
            </a:pPr>
            <a:br>
              <a:rPr lang="en-US" dirty="0"/>
            </a:br>
            <a:r>
              <a:rPr lang="en-US" dirty="0"/>
              <a:t>Presenter can get immediate feedback</a:t>
            </a:r>
          </a:p>
          <a:p>
            <a:pPr marL="0" indent="0">
              <a:buNone/>
            </a:pPr>
            <a:endParaRPr lang="en-US" dirty="0"/>
          </a:p>
        </p:txBody>
      </p:sp>
      <p:sp>
        <p:nvSpPr>
          <p:cNvPr id="3" name="Slide Number Placeholder 2">
            <a:extLst>
              <a:ext uri="{FF2B5EF4-FFF2-40B4-BE49-F238E27FC236}">
                <a16:creationId xmlns:a16="http://schemas.microsoft.com/office/drawing/2014/main" id="{2A2D3929-F865-7049-8AF3-CF0B46172CA2}"/>
              </a:ext>
            </a:extLst>
          </p:cNvPr>
          <p:cNvSpPr>
            <a:spLocks noGrp="1"/>
          </p:cNvSpPr>
          <p:nvPr>
            <p:ph type="sldNum" sz="quarter" idx="12"/>
          </p:nvPr>
        </p:nvSpPr>
        <p:spPr/>
        <p:txBody>
          <a:bodyPr/>
          <a:lstStyle/>
          <a:p>
            <a:fld id="{F9101C8A-EF4C-F24D-A945-DE99755FE783}" type="slidenum">
              <a:rPr lang="en-US" smtClean="0"/>
              <a:t>15</a:t>
            </a:fld>
            <a:endParaRPr lang="en-US" dirty="0"/>
          </a:p>
        </p:txBody>
      </p:sp>
    </p:spTree>
    <p:extLst>
      <p:ext uri="{BB962C8B-B14F-4D97-AF65-F5344CB8AC3E}">
        <p14:creationId xmlns:p14="http://schemas.microsoft.com/office/powerpoint/2010/main" val="1332078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5153D-9BAA-0048-B0DE-B4CA00010992}"/>
              </a:ext>
            </a:extLst>
          </p:cNvPr>
          <p:cNvSpPr>
            <a:spLocks noGrp="1"/>
          </p:cNvSpPr>
          <p:nvPr>
            <p:ph type="title"/>
          </p:nvPr>
        </p:nvSpPr>
        <p:spPr/>
        <p:txBody>
          <a:bodyPr>
            <a:normAutofit/>
          </a:bodyPr>
          <a:lstStyle/>
          <a:p>
            <a:r>
              <a:rPr lang="en-US" dirty="0"/>
              <a:t>Contrast presentations and manuscripts</a:t>
            </a:r>
          </a:p>
        </p:txBody>
      </p:sp>
      <p:sp>
        <p:nvSpPr>
          <p:cNvPr id="4" name="Content Placeholder 3">
            <a:extLst>
              <a:ext uri="{FF2B5EF4-FFF2-40B4-BE49-F238E27FC236}">
                <a16:creationId xmlns:a16="http://schemas.microsoft.com/office/drawing/2014/main" id="{7F2CCCE3-E82F-0047-9E58-B1FEA01B025B}"/>
              </a:ext>
            </a:extLst>
          </p:cNvPr>
          <p:cNvSpPr>
            <a:spLocks noGrp="1"/>
          </p:cNvSpPr>
          <p:nvPr>
            <p:ph sz="half" idx="2"/>
          </p:nvPr>
        </p:nvSpPr>
        <p:spPr>
          <a:xfrm>
            <a:off x="6172200" y="1825625"/>
            <a:ext cx="5181600" cy="4351338"/>
          </a:xfrm>
        </p:spPr>
        <p:txBody>
          <a:bodyPr>
            <a:normAutofit fontScale="97500"/>
          </a:bodyPr>
          <a:lstStyle/>
          <a:p>
            <a:pPr marL="0" indent="0">
              <a:buNone/>
            </a:pPr>
            <a:r>
              <a:rPr lang="en-US" b="1" dirty="0"/>
              <a:t>Manuscripts</a:t>
            </a:r>
          </a:p>
          <a:p>
            <a:pPr marL="0" indent="0">
              <a:buNone/>
            </a:pPr>
            <a:r>
              <a:rPr lang="en-US" dirty="0"/>
              <a:t>Visual information has no competition from audio</a:t>
            </a:r>
          </a:p>
          <a:p>
            <a:pPr marL="0" indent="0">
              <a:buNone/>
            </a:pPr>
            <a:endParaRPr lang="en-US" dirty="0"/>
          </a:p>
        </p:txBody>
      </p:sp>
      <p:sp>
        <p:nvSpPr>
          <p:cNvPr id="8" name="Title 1">
            <a:extLst>
              <a:ext uri="{FF2B5EF4-FFF2-40B4-BE49-F238E27FC236}">
                <a16:creationId xmlns:a16="http://schemas.microsoft.com/office/drawing/2014/main" id="{0331B580-1BA4-5A41-9653-2FF9746D7BA6}"/>
              </a:ext>
            </a:extLst>
          </p:cNvPr>
          <p:cNvSpPr>
            <a:spLocks noGrp="1"/>
          </p:cNvSpPr>
          <p:nvPr>
            <p:ph sz="half" idx="1"/>
          </p:nvPr>
        </p:nvSpPr>
        <p:spPr/>
        <p:txBody>
          <a:bodyPr>
            <a:normAutofit fontScale="97500"/>
          </a:bodyPr>
          <a:lstStyle/>
          <a:p>
            <a:pPr marL="0" indent="0">
              <a:buNone/>
            </a:pPr>
            <a:r>
              <a:rPr lang="en-US" b="1" dirty="0"/>
              <a:t>Presentations</a:t>
            </a:r>
          </a:p>
          <a:p>
            <a:pPr marL="0" indent="0">
              <a:buNone/>
            </a:pPr>
            <a:r>
              <a:rPr lang="en-US" dirty="0"/>
              <a:t>Audio and visual parts should complement each other</a:t>
            </a:r>
          </a:p>
          <a:p>
            <a:pPr marL="0" indent="0">
              <a:buNone/>
            </a:pPr>
            <a:endParaRPr lang="en-US" dirty="0"/>
          </a:p>
        </p:txBody>
      </p:sp>
      <p:sp>
        <p:nvSpPr>
          <p:cNvPr id="3" name="Slide Number Placeholder 2">
            <a:extLst>
              <a:ext uri="{FF2B5EF4-FFF2-40B4-BE49-F238E27FC236}">
                <a16:creationId xmlns:a16="http://schemas.microsoft.com/office/drawing/2014/main" id="{053AC38F-F662-8944-BFE8-84C8750E27E9}"/>
              </a:ext>
            </a:extLst>
          </p:cNvPr>
          <p:cNvSpPr>
            <a:spLocks noGrp="1"/>
          </p:cNvSpPr>
          <p:nvPr>
            <p:ph type="sldNum" sz="quarter" idx="12"/>
          </p:nvPr>
        </p:nvSpPr>
        <p:spPr/>
        <p:txBody>
          <a:bodyPr/>
          <a:lstStyle/>
          <a:p>
            <a:fld id="{F9101C8A-EF4C-F24D-A945-DE99755FE783}" type="slidenum">
              <a:rPr lang="en-US" smtClean="0"/>
              <a:t>16</a:t>
            </a:fld>
            <a:endParaRPr lang="en-US" dirty="0"/>
          </a:p>
        </p:txBody>
      </p:sp>
    </p:spTree>
    <p:extLst>
      <p:ext uri="{BB962C8B-B14F-4D97-AF65-F5344CB8AC3E}">
        <p14:creationId xmlns:p14="http://schemas.microsoft.com/office/powerpoint/2010/main" val="1028976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48AEB-B148-524E-BAE6-C8BCEE475430}"/>
              </a:ext>
            </a:extLst>
          </p:cNvPr>
          <p:cNvSpPr>
            <a:spLocks noGrp="1"/>
          </p:cNvSpPr>
          <p:nvPr>
            <p:ph type="ctrTitle"/>
          </p:nvPr>
        </p:nvSpPr>
        <p:spPr/>
        <p:txBody>
          <a:bodyPr>
            <a:normAutofit/>
          </a:bodyPr>
          <a:lstStyle/>
          <a:p>
            <a:r>
              <a:rPr lang="en-US" sz="4000" b="1" dirty="0"/>
              <a:t>In your presentation, play to the strengths and opportunities of that format</a:t>
            </a:r>
          </a:p>
        </p:txBody>
      </p:sp>
      <p:sp>
        <p:nvSpPr>
          <p:cNvPr id="4" name="Slide Number Placeholder 3">
            <a:extLst>
              <a:ext uri="{FF2B5EF4-FFF2-40B4-BE49-F238E27FC236}">
                <a16:creationId xmlns:a16="http://schemas.microsoft.com/office/drawing/2014/main" id="{172D199D-FBDE-ED43-B487-339F3FDB3F63}"/>
              </a:ext>
            </a:extLst>
          </p:cNvPr>
          <p:cNvSpPr>
            <a:spLocks noGrp="1"/>
          </p:cNvSpPr>
          <p:nvPr>
            <p:ph type="sldNum" sz="quarter" idx="12"/>
          </p:nvPr>
        </p:nvSpPr>
        <p:spPr/>
        <p:txBody>
          <a:bodyPr/>
          <a:lstStyle/>
          <a:p>
            <a:fld id="{F9101C8A-EF4C-F24D-A945-DE99755FE783}" type="slidenum">
              <a:rPr lang="en-US" smtClean="0"/>
              <a:t>17</a:t>
            </a:fld>
            <a:endParaRPr lang="en-US" dirty="0"/>
          </a:p>
        </p:txBody>
      </p:sp>
    </p:spTree>
    <p:extLst>
      <p:ext uri="{BB962C8B-B14F-4D97-AF65-F5344CB8AC3E}">
        <p14:creationId xmlns:p14="http://schemas.microsoft.com/office/powerpoint/2010/main" val="1610791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31CE0A-F40D-DD42-B075-E4380D9EEDAE}"/>
              </a:ext>
            </a:extLst>
          </p:cNvPr>
          <p:cNvSpPr>
            <a:spLocks noGrp="1"/>
          </p:cNvSpPr>
          <p:nvPr>
            <p:ph type="title"/>
          </p:nvPr>
        </p:nvSpPr>
        <p:spPr/>
        <p:txBody>
          <a:bodyPr/>
          <a:lstStyle/>
          <a:p>
            <a:r>
              <a:rPr lang="en-US" dirty="0"/>
              <a:t>Now let’s expand the mind-map</a:t>
            </a:r>
          </a:p>
        </p:txBody>
      </p:sp>
      <p:sp>
        <p:nvSpPr>
          <p:cNvPr id="8" name="Content Placeholder 7">
            <a:extLst>
              <a:ext uri="{FF2B5EF4-FFF2-40B4-BE49-F238E27FC236}">
                <a16:creationId xmlns:a16="http://schemas.microsoft.com/office/drawing/2014/main" id="{07BD2101-7057-474D-82D7-EFA520DED464}"/>
              </a:ext>
            </a:extLst>
          </p:cNvPr>
          <p:cNvSpPr>
            <a:spLocks noGrp="1"/>
          </p:cNvSpPr>
          <p:nvPr>
            <p:ph idx="1"/>
          </p:nvPr>
        </p:nvSpPr>
        <p:spPr/>
        <p:txBody>
          <a:bodyPr/>
          <a:lstStyle/>
          <a:p>
            <a:endParaRPr lang="en-US" dirty="0"/>
          </a:p>
        </p:txBody>
      </p:sp>
      <p:pic>
        <p:nvPicPr>
          <p:cNvPr id="9" name="Picture 8">
            <a:extLst>
              <a:ext uri="{FF2B5EF4-FFF2-40B4-BE49-F238E27FC236}">
                <a16:creationId xmlns:a16="http://schemas.microsoft.com/office/drawing/2014/main" id="{6B7F1645-D309-7C4C-9BB7-CBB4112F1FB3}"/>
              </a:ext>
            </a:extLst>
          </p:cNvPr>
          <p:cNvPicPr>
            <a:picLocks noChangeAspect="1"/>
          </p:cNvPicPr>
          <p:nvPr/>
        </p:nvPicPr>
        <p:blipFill>
          <a:blip r:embed="rId3"/>
          <a:stretch>
            <a:fillRect/>
          </a:stretch>
        </p:blipFill>
        <p:spPr>
          <a:xfrm>
            <a:off x="142240" y="1825625"/>
            <a:ext cx="10185400" cy="4826000"/>
          </a:xfrm>
          <a:prstGeom prst="rect">
            <a:avLst/>
          </a:prstGeom>
        </p:spPr>
      </p:pic>
      <p:sp>
        <p:nvSpPr>
          <p:cNvPr id="2" name="Slide Number Placeholder 1">
            <a:extLst>
              <a:ext uri="{FF2B5EF4-FFF2-40B4-BE49-F238E27FC236}">
                <a16:creationId xmlns:a16="http://schemas.microsoft.com/office/drawing/2014/main" id="{82686610-C480-8F43-A0F1-284F441CAC27}"/>
              </a:ext>
            </a:extLst>
          </p:cNvPr>
          <p:cNvSpPr>
            <a:spLocks noGrp="1"/>
          </p:cNvSpPr>
          <p:nvPr>
            <p:ph type="sldNum" sz="quarter" idx="12"/>
          </p:nvPr>
        </p:nvSpPr>
        <p:spPr/>
        <p:txBody>
          <a:bodyPr/>
          <a:lstStyle/>
          <a:p>
            <a:fld id="{F9101C8A-EF4C-F24D-A945-DE99755FE783}" type="slidenum">
              <a:rPr lang="en-US" smtClean="0"/>
              <a:t>18</a:t>
            </a:fld>
            <a:endParaRPr lang="en-US" dirty="0"/>
          </a:p>
        </p:txBody>
      </p:sp>
    </p:spTree>
    <p:extLst>
      <p:ext uri="{BB962C8B-B14F-4D97-AF65-F5344CB8AC3E}">
        <p14:creationId xmlns:p14="http://schemas.microsoft.com/office/powerpoint/2010/main" val="3196376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5A7A4-74AE-D44C-BB9B-F283FAD76F07}"/>
              </a:ext>
            </a:extLst>
          </p:cNvPr>
          <p:cNvSpPr>
            <a:spLocks noGrp="1"/>
          </p:cNvSpPr>
          <p:nvPr>
            <p:ph type="title"/>
          </p:nvPr>
        </p:nvSpPr>
        <p:spPr/>
        <p:txBody>
          <a:bodyPr>
            <a:normAutofit fontScale="90000"/>
          </a:bodyPr>
          <a:lstStyle/>
          <a:p>
            <a:r>
              <a:rPr lang="en-US" sz="3600" dirty="0"/>
              <a:t>Your</a:t>
            </a:r>
            <a:r>
              <a:rPr lang="en-US" sz="3600" b="1" dirty="0"/>
              <a:t> message</a:t>
            </a:r>
            <a:r>
              <a:rPr lang="en-US" sz="3600" dirty="0"/>
              <a:t> (the substance) includes relevant context, questions, results AND other interesting aspects of your story</a:t>
            </a:r>
          </a:p>
        </p:txBody>
      </p:sp>
      <p:pic>
        <p:nvPicPr>
          <p:cNvPr id="4" name="Content Placeholder 3">
            <a:extLst>
              <a:ext uri="{FF2B5EF4-FFF2-40B4-BE49-F238E27FC236}">
                <a16:creationId xmlns:a16="http://schemas.microsoft.com/office/drawing/2014/main" id="{314AF239-86D5-8B43-8F8D-9E7F3CBAB92C}"/>
              </a:ext>
            </a:extLst>
          </p:cNvPr>
          <p:cNvPicPr>
            <a:picLocks noGrp="1" noChangeAspect="1"/>
          </p:cNvPicPr>
          <p:nvPr>
            <p:ph idx="1"/>
          </p:nvPr>
        </p:nvPicPr>
        <p:blipFill>
          <a:blip r:embed="rId2"/>
          <a:stretch>
            <a:fillRect/>
          </a:stretch>
        </p:blipFill>
        <p:spPr>
          <a:xfrm>
            <a:off x="1838960" y="1909607"/>
            <a:ext cx="7913989" cy="5084064"/>
          </a:xfrm>
          <a:prstGeom prst="rect">
            <a:avLst/>
          </a:prstGeom>
        </p:spPr>
      </p:pic>
      <p:sp>
        <p:nvSpPr>
          <p:cNvPr id="3" name="Slide Number Placeholder 2">
            <a:extLst>
              <a:ext uri="{FF2B5EF4-FFF2-40B4-BE49-F238E27FC236}">
                <a16:creationId xmlns:a16="http://schemas.microsoft.com/office/drawing/2014/main" id="{6117494E-8833-7140-B547-988A906FF815}"/>
              </a:ext>
            </a:extLst>
          </p:cNvPr>
          <p:cNvSpPr>
            <a:spLocks noGrp="1"/>
          </p:cNvSpPr>
          <p:nvPr>
            <p:ph type="sldNum" sz="quarter" idx="12"/>
          </p:nvPr>
        </p:nvSpPr>
        <p:spPr/>
        <p:txBody>
          <a:bodyPr/>
          <a:lstStyle/>
          <a:p>
            <a:fld id="{F9101C8A-EF4C-F24D-A945-DE99755FE783}" type="slidenum">
              <a:rPr lang="en-US" smtClean="0"/>
              <a:t>19</a:t>
            </a:fld>
            <a:endParaRPr lang="en-US" dirty="0"/>
          </a:p>
        </p:txBody>
      </p:sp>
    </p:spTree>
    <p:extLst>
      <p:ext uri="{BB962C8B-B14F-4D97-AF65-F5344CB8AC3E}">
        <p14:creationId xmlns:p14="http://schemas.microsoft.com/office/powerpoint/2010/main" val="3128381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CD809-E99E-C343-A4F8-5D5DEBA0F233}"/>
              </a:ext>
            </a:extLst>
          </p:cNvPr>
          <p:cNvSpPr>
            <a:spLocks noGrp="1"/>
          </p:cNvSpPr>
          <p:nvPr>
            <p:ph type="title"/>
          </p:nvPr>
        </p:nvSpPr>
        <p:spPr/>
        <p:txBody>
          <a:bodyPr/>
          <a:lstStyle/>
          <a:p>
            <a:r>
              <a:rPr lang="en-US" dirty="0"/>
              <a:t>Recall a scientific talk that wowed you</a:t>
            </a:r>
          </a:p>
        </p:txBody>
      </p:sp>
      <p:sp>
        <p:nvSpPr>
          <p:cNvPr id="3" name="Content Placeholder 2">
            <a:extLst>
              <a:ext uri="{FF2B5EF4-FFF2-40B4-BE49-F238E27FC236}">
                <a16:creationId xmlns:a16="http://schemas.microsoft.com/office/drawing/2014/main" id="{F96DCF42-49CE-B046-897E-74ABB2C2783A}"/>
              </a:ext>
            </a:extLst>
          </p:cNvPr>
          <p:cNvSpPr>
            <a:spLocks noGrp="1"/>
          </p:cNvSpPr>
          <p:nvPr>
            <p:ph idx="1"/>
          </p:nvPr>
        </p:nvSpPr>
        <p:spPr/>
        <p:txBody>
          <a:bodyPr>
            <a:normAutofit lnSpcReduction="10000"/>
          </a:bodyPr>
          <a:lstStyle/>
          <a:p>
            <a:pPr marL="0" indent="0">
              <a:buNone/>
            </a:pPr>
            <a:r>
              <a:rPr lang="en-US" dirty="0"/>
              <a:t>What did you like about it?</a:t>
            </a:r>
          </a:p>
          <a:p>
            <a:pPr marL="0" indent="0">
              <a:buNone/>
            </a:pPr>
            <a:endParaRPr lang="en-US" dirty="0"/>
          </a:p>
          <a:p>
            <a:pPr marL="0" indent="0">
              <a:buNone/>
            </a:pPr>
            <a:r>
              <a:rPr lang="en-US" dirty="0"/>
              <a:t>Did it change how you give your </a:t>
            </a:r>
            <a:br>
              <a:rPr lang="en-US" dirty="0"/>
            </a:br>
            <a:r>
              <a:rPr lang="en-US" dirty="0"/>
              <a:t>own talks? Tell us about it</a:t>
            </a:r>
          </a:p>
          <a:p>
            <a:pPr marL="0" indent="0">
              <a:buNone/>
            </a:pPr>
            <a:endParaRPr lang="en-US" dirty="0"/>
          </a:p>
          <a:p>
            <a:pPr marL="0" indent="0">
              <a:buNone/>
            </a:pPr>
            <a:r>
              <a:rPr lang="en-US" b="1" i="1" dirty="0">
                <a:solidFill>
                  <a:srgbClr val="FF0000"/>
                </a:solidFill>
              </a:rPr>
              <a:t>Tell us in chat box</a:t>
            </a:r>
          </a:p>
          <a:p>
            <a:pPr marL="0" indent="0">
              <a:buNone/>
            </a:pPr>
            <a:r>
              <a:rPr lang="en-US" b="1" i="1" dirty="0">
                <a:solidFill>
                  <a:srgbClr val="FF0000"/>
                </a:solidFill>
              </a:rPr>
              <a:t>Or ask other questions</a:t>
            </a:r>
          </a:p>
          <a:p>
            <a:pPr marL="0" indent="0">
              <a:buNone/>
            </a:pPr>
            <a:endParaRPr lang="en-US" b="1" i="1" dirty="0">
              <a:solidFill>
                <a:srgbClr val="FF0000"/>
              </a:solidFill>
            </a:endParaRPr>
          </a:p>
          <a:p>
            <a:pPr marL="0" indent="0">
              <a:buNone/>
            </a:pPr>
            <a:r>
              <a:rPr lang="en-US" b="1" i="1" dirty="0">
                <a:solidFill>
                  <a:srgbClr val="FF0000"/>
                </a:solidFill>
                <a:hlinkClick r:id="rId3"/>
              </a:rPr>
              <a:t>drbethie@rcn.com</a:t>
            </a:r>
            <a:endParaRPr lang="en-US" b="1" i="1" dirty="0">
              <a:solidFill>
                <a:srgbClr val="FF0000"/>
              </a:solidFill>
            </a:endParaRPr>
          </a:p>
          <a:p>
            <a:pPr marL="0" indent="0">
              <a:buNone/>
            </a:pPr>
            <a:endParaRPr lang="en-US" b="1" i="1" dirty="0">
              <a:solidFill>
                <a:srgbClr val="FF0000"/>
              </a:solidFill>
            </a:endParaRPr>
          </a:p>
        </p:txBody>
      </p:sp>
      <p:sp>
        <p:nvSpPr>
          <p:cNvPr id="4" name="Slide Number Placeholder 3">
            <a:extLst>
              <a:ext uri="{FF2B5EF4-FFF2-40B4-BE49-F238E27FC236}">
                <a16:creationId xmlns:a16="http://schemas.microsoft.com/office/drawing/2014/main" id="{87D7BCD6-B93A-8840-8334-423FB837C655}"/>
              </a:ext>
            </a:extLst>
          </p:cNvPr>
          <p:cNvSpPr>
            <a:spLocks noGrp="1"/>
          </p:cNvSpPr>
          <p:nvPr>
            <p:ph type="sldNum" sz="quarter" idx="12"/>
          </p:nvPr>
        </p:nvSpPr>
        <p:spPr/>
        <p:txBody>
          <a:bodyPr/>
          <a:lstStyle/>
          <a:p>
            <a:fld id="{F9101C8A-EF4C-F24D-A945-DE99755FE783}" type="slidenum">
              <a:rPr lang="en-US" smtClean="0"/>
              <a:t>2</a:t>
            </a:fld>
            <a:endParaRPr lang="en-US" dirty="0"/>
          </a:p>
        </p:txBody>
      </p:sp>
    </p:spTree>
    <p:extLst>
      <p:ext uri="{BB962C8B-B14F-4D97-AF65-F5344CB8AC3E}">
        <p14:creationId xmlns:p14="http://schemas.microsoft.com/office/powerpoint/2010/main" val="951223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BEA1E-5DEC-C24D-9F5C-E78675F3BBC0}"/>
              </a:ext>
            </a:extLst>
          </p:cNvPr>
          <p:cNvSpPr>
            <a:spLocks noGrp="1"/>
          </p:cNvSpPr>
          <p:nvPr>
            <p:ph type="title"/>
          </p:nvPr>
        </p:nvSpPr>
        <p:spPr>
          <a:xfrm>
            <a:off x="386080" y="365125"/>
            <a:ext cx="10967720" cy="1325563"/>
          </a:xfrm>
        </p:spPr>
        <p:txBody>
          <a:bodyPr>
            <a:normAutofit fontScale="90000"/>
          </a:bodyPr>
          <a:lstStyle/>
          <a:p>
            <a:r>
              <a:rPr lang="en-US" b="1" dirty="0"/>
              <a:t>Message</a:t>
            </a:r>
            <a:r>
              <a:rPr lang="en-US" dirty="0"/>
              <a:t> also includes an interesting ending, tying the story back to the beginning and looking forward</a:t>
            </a:r>
          </a:p>
        </p:txBody>
      </p:sp>
      <p:pic>
        <p:nvPicPr>
          <p:cNvPr id="4" name="Content Placeholder 3">
            <a:extLst>
              <a:ext uri="{FF2B5EF4-FFF2-40B4-BE49-F238E27FC236}">
                <a16:creationId xmlns:a16="http://schemas.microsoft.com/office/drawing/2014/main" id="{C117AC51-EC32-D04D-A464-36E2281328F2}"/>
              </a:ext>
            </a:extLst>
          </p:cNvPr>
          <p:cNvPicPr>
            <a:picLocks noGrp="1" noChangeAspect="1"/>
          </p:cNvPicPr>
          <p:nvPr>
            <p:ph idx="1"/>
          </p:nvPr>
        </p:nvPicPr>
        <p:blipFill>
          <a:blip r:embed="rId2"/>
          <a:stretch>
            <a:fillRect/>
          </a:stretch>
        </p:blipFill>
        <p:spPr>
          <a:xfrm>
            <a:off x="1935990" y="1825625"/>
            <a:ext cx="8320020" cy="4351338"/>
          </a:xfrm>
          <a:prstGeom prst="rect">
            <a:avLst/>
          </a:prstGeom>
        </p:spPr>
      </p:pic>
      <p:sp>
        <p:nvSpPr>
          <p:cNvPr id="3" name="Slide Number Placeholder 2">
            <a:extLst>
              <a:ext uri="{FF2B5EF4-FFF2-40B4-BE49-F238E27FC236}">
                <a16:creationId xmlns:a16="http://schemas.microsoft.com/office/drawing/2014/main" id="{11C00D9C-B289-AC4E-8186-4707BED09995}"/>
              </a:ext>
            </a:extLst>
          </p:cNvPr>
          <p:cNvSpPr>
            <a:spLocks noGrp="1"/>
          </p:cNvSpPr>
          <p:nvPr>
            <p:ph type="sldNum" sz="quarter" idx="12"/>
          </p:nvPr>
        </p:nvSpPr>
        <p:spPr/>
        <p:txBody>
          <a:bodyPr/>
          <a:lstStyle/>
          <a:p>
            <a:fld id="{F9101C8A-EF4C-F24D-A945-DE99755FE783}" type="slidenum">
              <a:rPr lang="en-US" smtClean="0"/>
              <a:t>20</a:t>
            </a:fld>
            <a:endParaRPr lang="en-US" dirty="0"/>
          </a:p>
        </p:txBody>
      </p:sp>
    </p:spTree>
    <p:extLst>
      <p:ext uri="{BB962C8B-B14F-4D97-AF65-F5344CB8AC3E}">
        <p14:creationId xmlns:p14="http://schemas.microsoft.com/office/powerpoint/2010/main" val="374013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FBDCE-4B65-8D43-A14B-3A1EC3BB2C03}"/>
              </a:ext>
            </a:extLst>
          </p:cNvPr>
          <p:cNvSpPr>
            <a:spLocks noGrp="1"/>
          </p:cNvSpPr>
          <p:nvPr>
            <p:ph type="title"/>
          </p:nvPr>
        </p:nvSpPr>
        <p:spPr/>
        <p:txBody>
          <a:bodyPr/>
          <a:lstStyle/>
          <a:p>
            <a:r>
              <a:rPr lang="en-US" dirty="0"/>
              <a:t>Connect all parts of your </a:t>
            </a:r>
            <a:r>
              <a:rPr lang="en-US" b="1" dirty="0"/>
              <a:t>message</a:t>
            </a:r>
          </a:p>
        </p:txBody>
      </p:sp>
      <p:sp>
        <p:nvSpPr>
          <p:cNvPr id="4" name="Slide Number Placeholder 3">
            <a:extLst>
              <a:ext uri="{FF2B5EF4-FFF2-40B4-BE49-F238E27FC236}">
                <a16:creationId xmlns:a16="http://schemas.microsoft.com/office/drawing/2014/main" id="{90ABBEBB-A7F4-004E-8B70-57DBA0BF6036}"/>
              </a:ext>
            </a:extLst>
          </p:cNvPr>
          <p:cNvSpPr>
            <a:spLocks noGrp="1"/>
          </p:cNvSpPr>
          <p:nvPr>
            <p:ph type="sldNum" sz="quarter" idx="12"/>
          </p:nvPr>
        </p:nvSpPr>
        <p:spPr/>
        <p:txBody>
          <a:bodyPr/>
          <a:lstStyle/>
          <a:p>
            <a:fld id="{F9101C8A-EF4C-F24D-A945-DE99755FE783}" type="slidenum">
              <a:rPr lang="en-US" smtClean="0"/>
              <a:t>21</a:t>
            </a:fld>
            <a:endParaRPr lang="en-US" dirty="0"/>
          </a:p>
        </p:txBody>
      </p:sp>
      <p:pic>
        <p:nvPicPr>
          <p:cNvPr id="6" name="Content Placeholder 5">
            <a:extLst>
              <a:ext uri="{FF2B5EF4-FFF2-40B4-BE49-F238E27FC236}">
                <a16:creationId xmlns:a16="http://schemas.microsoft.com/office/drawing/2014/main" id="{98FE41F6-2C68-7F43-9529-CCBF24754C78}"/>
              </a:ext>
            </a:extLst>
          </p:cNvPr>
          <p:cNvPicPr>
            <a:picLocks noGrp="1" noChangeAspect="1"/>
          </p:cNvPicPr>
          <p:nvPr>
            <p:ph idx="1"/>
          </p:nvPr>
        </p:nvPicPr>
        <p:blipFill>
          <a:blip r:embed="rId3"/>
          <a:stretch>
            <a:fillRect/>
          </a:stretch>
        </p:blipFill>
        <p:spPr>
          <a:xfrm>
            <a:off x="1055309" y="1384752"/>
            <a:ext cx="6896931" cy="4895850"/>
          </a:xfrm>
          <a:prstGeom prst="rect">
            <a:avLst/>
          </a:prstGeom>
        </p:spPr>
      </p:pic>
    </p:spTree>
    <p:extLst>
      <p:ext uri="{BB962C8B-B14F-4D97-AF65-F5344CB8AC3E}">
        <p14:creationId xmlns:p14="http://schemas.microsoft.com/office/powerpoint/2010/main" val="1901235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AE111-BA9A-EA4D-8D8C-163897EF94D4}"/>
              </a:ext>
            </a:extLst>
          </p:cNvPr>
          <p:cNvSpPr>
            <a:spLocks noGrp="1"/>
          </p:cNvSpPr>
          <p:nvPr>
            <p:ph type="title"/>
          </p:nvPr>
        </p:nvSpPr>
        <p:spPr/>
        <p:txBody>
          <a:bodyPr/>
          <a:lstStyle/>
          <a:p>
            <a:r>
              <a:rPr lang="en-US" dirty="0"/>
              <a:t>Expand the specifics of the other pillars</a:t>
            </a:r>
          </a:p>
        </p:txBody>
      </p:sp>
      <p:pic>
        <p:nvPicPr>
          <p:cNvPr id="4" name="Content Placeholder 3">
            <a:extLst>
              <a:ext uri="{FF2B5EF4-FFF2-40B4-BE49-F238E27FC236}">
                <a16:creationId xmlns:a16="http://schemas.microsoft.com/office/drawing/2014/main" id="{6356D6CB-CC36-1248-A7DF-FC75A81FFC7F}"/>
              </a:ext>
            </a:extLst>
          </p:cNvPr>
          <p:cNvPicPr>
            <a:picLocks noGrp="1" noChangeAspect="1"/>
          </p:cNvPicPr>
          <p:nvPr>
            <p:ph idx="1"/>
          </p:nvPr>
        </p:nvPicPr>
        <p:blipFill>
          <a:blip r:embed="rId3"/>
          <a:stretch>
            <a:fillRect/>
          </a:stretch>
        </p:blipFill>
        <p:spPr>
          <a:xfrm>
            <a:off x="284205" y="1690688"/>
            <a:ext cx="5634681" cy="3066663"/>
          </a:xfrm>
          <a:prstGeom prst="rect">
            <a:avLst/>
          </a:prstGeom>
        </p:spPr>
      </p:pic>
      <p:pic>
        <p:nvPicPr>
          <p:cNvPr id="9" name="Picture 8">
            <a:extLst>
              <a:ext uri="{FF2B5EF4-FFF2-40B4-BE49-F238E27FC236}">
                <a16:creationId xmlns:a16="http://schemas.microsoft.com/office/drawing/2014/main" id="{6639C279-5C96-1941-9267-CF31A94DCD8A}"/>
              </a:ext>
            </a:extLst>
          </p:cNvPr>
          <p:cNvPicPr>
            <a:picLocks noChangeAspect="1"/>
          </p:cNvPicPr>
          <p:nvPr/>
        </p:nvPicPr>
        <p:blipFill>
          <a:blip r:embed="rId4"/>
          <a:stretch>
            <a:fillRect/>
          </a:stretch>
        </p:blipFill>
        <p:spPr>
          <a:xfrm>
            <a:off x="5126166" y="1524000"/>
            <a:ext cx="4559300" cy="3810000"/>
          </a:xfrm>
          <a:prstGeom prst="rect">
            <a:avLst/>
          </a:prstGeom>
        </p:spPr>
      </p:pic>
      <p:sp>
        <p:nvSpPr>
          <p:cNvPr id="10" name="Slide Number Placeholder 9">
            <a:extLst>
              <a:ext uri="{FF2B5EF4-FFF2-40B4-BE49-F238E27FC236}">
                <a16:creationId xmlns:a16="http://schemas.microsoft.com/office/drawing/2014/main" id="{4C3F1575-7286-4142-B4AF-64D41812EDBC}"/>
              </a:ext>
            </a:extLst>
          </p:cNvPr>
          <p:cNvSpPr>
            <a:spLocks noGrp="1"/>
          </p:cNvSpPr>
          <p:nvPr>
            <p:ph type="sldNum" sz="quarter" idx="12"/>
          </p:nvPr>
        </p:nvSpPr>
        <p:spPr/>
        <p:txBody>
          <a:bodyPr/>
          <a:lstStyle/>
          <a:p>
            <a:fld id="{F9101C8A-EF4C-F24D-A945-DE99755FE783}" type="slidenum">
              <a:rPr lang="en-US" smtClean="0"/>
              <a:t>22</a:t>
            </a:fld>
            <a:endParaRPr lang="en-US" dirty="0"/>
          </a:p>
        </p:txBody>
      </p:sp>
    </p:spTree>
    <p:extLst>
      <p:ext uri="{BB962C8B-B14F-4D97-AF65-F5344CB8AC3E}">
        <p14:creationId xmlns:p14="http://schemas.microsoft.com/office/powerpoint/2010/main" val="425041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1251C-6854-7D43-A524-06CC5A576B71}"/>
              </a:ext>
            </a:extLst>
          </p:cNvPr>
          <p:cNvSpPr>
            <a:spLocks noGrp="1"/>
          </p:cNvSpPr>
          <p:nvPr>
            <p:ph type="ctrTitle"/>
          </p:nvPr>
        </p:nvSpPr>
        <p:spPr/>
        <p:txBody>
          <a:bodyPr>
            <a:noAutofit/>
          </a:bodyPr>
          <a:lstStyle/>
          <a:p>
            <a:r>
              <a:rPr lang="en-US" sz="3600" dirty="0"/>
              <a:t>Use </a:t>
            </a:r>
            <a:r>
              <a:rPr lang="en-US" sz="3600" b="1" dirty="0"/>
              <a:t>audience, objectives</a:t>
            </a:r>
            <a:r>
              <a:rPr lang="en-US" sz="3600" dirty="0"/>
              <a:t>, and </a:t>
            </a:r>
            <a:r>
              <a:rPr lang="en-US" sz="3600" b="1" dirty="0"/>
              <a:t>duration/venue </a:t>
            </a:r>
            <a:r>
              <a:rPr lang="en-US" sz="3600" dirty="0"/>
              <a:t>mind-maps to prune and organize your </a:t>
            </a:r>
            <a:r>
              <a:rPr lang="en-US" sz="3600" b="1" dirty="0"/>
              <a:t>messages</a:t>
            </a:r>
          </a:p>
        </p:txBody>
      </p:sp>
      <p:sp>
        <p:nvSpPr>
          <p:cNvPr id="6" name="Subtitle 5">
            <a:extLst>
              <a:ext uri="{FF2B5EF4-FFF2-40B4-BE49-F238E27FC236}">
                <a16:creationId xmlns:a16="http://schemas.microsoft.com/office/drawing/2014/main" id="{0FCC1220-F2E0-664C-A101-4528CC429470}"/>
              </a:ext>
            </a:extLst>
          </p:cNvPr>
          <p:cNvSpPr>
            <a:spLocks noGrp="1"/>
          </p:cNvSpPr>
          <p:nvPr>
            <p:ph type="subTitle" idx="1"/>
          </p:nvPr>
        </p:nvSpPr>
        <p:spPr/>
        <p:txBody>
          <a:bodyPr/>
          <a:lstStyle/>
          <a:p>
            <a:endParaRPr lang="en-US"/>
          </a:p>
        </p:txBody>
      </p:sp>
      <p:sp>
        <p:nvSpPr>
          <p:cNvPr id="7" name="Slide Number Placeholder 6">
            <a:extLst>
              <a:ext uri="{FF2B5EF4-FFF2-40B4-BE49-F238E27FC236}">
                <a16:creationId xmlns:a16="http://schemas.microsoft.com/office/drawing/2014/main" id="{35B80976-F04A-C545-8E8C-733552FBC3EB}"/>
              </a:ext>
            </a:extLst>
          </p:cNvPr>
          <p:cNvSpPr>
            <a:spLocks noGrp="1"/>
          </p:cNvSpPr>
          <p:nvPr>
            <p:ph type="sldNum" sz="quarter" idx="12"/>
          </p:nvPr>
        </p:nvSpPr>
        <p:spPr/>
        <p:txBody>
          <a:bodyPr/>
          <a:lstStyle/>
          <a:p>
            <a:fld id="{F9101C8A-EF4C-F24D-A945-DE99755FE783}" type="slidenum">
              <a:rPr lang="en-US" smtClean="0"/>
              <a:t>23</a:t>
            </a:fld>
            <a:endParaRPr lang="en-US" dirty="0"/>
          </a:p>
        </p:txBody>
      </p:sp>
    </p:spTree>
    <p:extLst>
      <p:ext uri="{BB962C8B-B14F-4D97-AF65-F5344CB8AC3E}">
        <p14:creationId xmlns:p14="http://schemas.microsoft.com/office/powerpoint/2010/main" val="4084087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C486E-C32C-BE47-A7AF-BCEEC37ACE4E}"/>
              </a:ext>
            </a:extLst>
          </p:cNvPr>
          <p:cNvSpPr>
            <a:spLocks noGrp="1"/>
          </p:cNvSpPr>
          <p:nvPr>
            <p:ph type="ctrTitle"/>
          </p:nvPr>
        </p:nvSpPr>
        <p:spPr/>
        <p:txBody>
          <a:bodyPr>
            <a:normAutofit/>
          </a:bodyPr>
          <a:lstStyle/>
          <a:p>
            <a:r>
              <a:rPr lang="en-US" dirty="0"/>
              <a:t>How to show and tell together</a:t>
            </a:r>
          </a:p>
        </p:txBody>
      </p:sp>
      <p:sp>
        <p:nvSpPr>
          <p:cNvPr id="4" name="Subtitle 3">
            <a:extLst>
              <a:ext uri="{FF2B5EF4-FFF2-40B4-BE49-F238E27FC236}">
                <a16:creationId xmlns:a16="http://schemas.microsoft.com/office/drawing/2014/main" id="{1966D443-27E2-2541-B13C-84E09A3B5FA9}"/>
              </a:ext>
            </a:extLst>
          </p:cNvPr>
          <p:cNvSpPr>
            <a:spLocks noGrp="1"/>
          </p:cNvSpPr>
          <p:nvPr>
            <p:ph type="subTitle" idx="1"/>
          </p:nvPr>
        </p:nvSpPr>
        <p:spPr/>
        <p:txBody>
          <a:bodyPr>
            <a:normAutofit/>
          </a:bodyPr>
          <a:lstStyle/>
          <a:p>
            <a:endParaRPr lang="en-US" sz="3600" b="1" dirty="0">
              <a:solidFill>
                <a:srgbClr val="FF0000"/>
              </a:solidFill>
            </a:endParaRPr>
          </a:p>
        </p:txBody>
      </p:sp>
      <p:sp>
        <p:nvSpPr>
          <p:cNvPr id="5" name="Slide Number Placeholder 4">
            <a:extLst>
              <a:ext uri="{FF2B5EF4-FFF2-40B4-BE49-F238E27FC236}">
                <a16:creationId xmlns:a16="http://schemas.microsoft.com/office/drawing/2014/main" id="{D4DE9991-AE80-8F49-8AE1-C349741EB8C3}"/>
              </a:ext>
            </a:extLst>
          </p:cNvPr>
          <p:cNvSpPr>
            <a:spLocks noGrp="1"/>
          </p:cNvSpPr>
          <p:nvPr>
            <p:ph type="sldNum" sz="quarter" idx="12"/>
          </p:nvPr>
        </p:nvSpPr>
        <p:spPr/>
        <p:txBody>
          <a:bodyPr/>
          <a:lstStyle/>
          <a:p>
            <a:fld id="{F9101C8A-EF4C-F24D-A945-DE99755FE783}" type="slidenum">
              <a:rPr lang="en-US" smtClean="0"/>
              <a:t>24</a:t>
            </a:fld>
            <a:endParaRPr lang="en-US" dirty="0"/>
          </a:p>
        </p:txBody>
      </p:sp>
    </p:spTree>
    <p:extLst>
      <p:ext uri="{BB962C8B-B14F-4D97-AF65-F5344CB8AC3E}">
        <p14:creationId xmlns:p14="http://schemas.microsoft.com/office/powerpoint/2010/main" val="3259493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58726-6217-5545-B82A-43E2923BB456}"/>
              </a:ext>
            </a:extLst>
          </p:cNvPr>
          <p:cNvSpPr>
            <a:spLocks noGrp="1"/>
          </p:cNvSpPr>
          <p:nvPr>
            <p:ph type="title"/>
          </p:nvPr>
        </p:nvSpPr>
        <p:spPr/>
        <p:txBody>
          <a:bodyPr>
            <a:normAutofit/>
          </a:bodyPr>
          <a:lstStyle/>
          <a:p>
            <a:r>
              <a:rPr lang="en-US" sz="3600" dirty="0"/>
              <a:t>Our brains get overloaded when we try to digest lots of spoken and written words at the same time*</a:t>
            </a:r>
          </a:p>
        </p:txBody>
      </p:sp>
      <p:sp>
        <p:nvSpPr>
          <p:cNvPr id="5" name="TextBox 4">
            <a:extLst>
              <a:ext uri="{FF2B5EF4-FFF2-40B4-BE49-F238E27FC236}">
                <a16:creationId xmlns:a16="http://schemas.microsoft.com/office/drawing/2014/main" id="{3C87EE99-90F3-E746-9444-582717AD0C45}"/>
              </a:ext>
            </a:extLst>
          </p:cNvPr>
          <p:cNvSpPr txBox="1"/>
          <p:nvPr/>
        </p:nvSpPr>
        <p:spPr>
          <a:xfrm>
            <a:off x="210065" y="6308209"/>
            <a:ext cx="3885872" cy="369332"/>
          </a:xfrm>
          <a:prstGeom prst="rect">
            <a:avLst/>
          </a:prstGeom>
          <a:noFill/>
        </p:spPr>
        <p:txBody>
          <a:bodyPr wrap="none" rtlCol="0">
            <a:spAutoFit/>
          </a:bodyPr>
          <a:lstStyle/>
          <a:p>
            <a:r>
              <a:rPr lang="en-US" dirty="0"/>
              <a:t>*https://</a:t>
            </a:r>
            <a:r>
              <a:rPr lang="en-US" dirty="0" err="1"/>
              <a:t>www.assertion-evidence.com</a:t>
            </a:r>
            <a:r>
              <a:rPr lang="en-US" dirty="0"/>
              <a:t>/</a:t>
            </a:r>
          </a:p>
        </p:txBody>
      </p:sp>
      <p:sp>
        <p:nvSpPr>
          <p:cNvPr id="6" name="Content Placeholder 5">
            <a:extLst>
              <a:ext uri="{FF2B5EF4-FFF2-40B4-BE49-F238E27FC236}">
                <a16:creationId xmlns:a16="http://schemas.microsoft.com/office/drawing/2014/main" id="{14CD1EB4-792E-524D-83A7-4574F19C13EB}"/>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D1612CBC-F8FC-B341-9F20-B946FA3A740B}"/>
              </a:ext>
            </a:extLst>
          </p:cNvPr>
          <p:cNvPicPr>
            <a:picLocks noChangeAspect="1"/>
          </p:cNvPicPr>
          <p:nvPr/>
        </p:nvPicPr>
        <p:blipFill>
          <a:blip r:embed="rId3"/>
          <a:stretch>
            <a:fillRect/>
          </a:stretch>
        </p:blipFill>
        <p:spPr>
          <a:xfrm>
            <a:off x="838199" y="1854199"/>
            <a:ext cx="7843723" cy="4322763"/>
          </a:xfrm>
          <a:prstGeom prst="rect">
            <a:avLst/>
          </a:prstGeom>
        </p:spPr>
      </p:pic>
      <p:sp>
        <p:nvSpPr>
          <p:cNvPr id="8" name="Slide Number Placeholder 7">
            <a:extLst>
              <a:ext uri="{FF2B5EF4-FFF2-40B4-BE49-F238E27FC236}">
                <a16:creationId xmlns:a16="http://schemas.microsoft.com/office/drawing/2014/main" id="{72EEBC4A-B895-8547-9E21-3A970727FBEC}"/>
              </a:ext>
            </a:extLst>
          </p:cNvPr>
          <p:cNvSpPr>
            <a:spLocks noGrp="1"/>
          </p:cNvSpPr>
          <p:nvPr>
            <p:ph type="sldNum" sz="quarter" idx="12"/>
          </p:nvPr>
        </p:nvSpPr>
        <p:spPr/>
        <p:txBody>
          <a:bodyPr/>
          <a:lstStyle/>
          <a:p>
            <a:fld id="{F9101C8A-EF4C-F24D-A945-DE99755FE783}" type="slidenum">
              <a:rPr lang="en-US" smtClean="0"/>
              <a:t>25</a:t>
            </a:fld>
            <a:endParaRPr lang="en-US" dirty="0"/>
          </a:p>
        </p:txBody>
      </p:sp>
    </p:spTree>
    <p:extLst>
      <p:ext uri="{BB962C8B-B14F-4D97-AF65-F5344CB8AC3E}">
        <p14:creationId xmlns:p14="http://schemas.microsoft.com/office/powerpoint/2010/main" val="780810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C486E-C32C-BE47-A7AF-BCEEC37ACE4E}"/>
              </a:ext>
            </a:extLst>
          </p:cNvPr>
          <p:cNvSpPr>
            <a:spLocks noGrp="1"/>
          </p:cNvSpPr>
          <p:nvPr>
            <p:ph type="ctrTitle"/>
          </p:nvPr>
        </p:nvSpPr>
        <p:spPr/>
        <p:txBody>
          <a:bodyPr>
            <a:normAutofit fontScale="90000"/>
          </a:bodyPr>
          <a:lstStyle/>
          <a:p>
            <a:r>
              <a:rPr lang="en-US" dirty="0"/>
              <a:t>PowerPoint “topic-style” presentations often overload the audience</a:t>
            </a:r>
          </a:p>
        </p:txBody>
      </p:sp>
      <p:sp>
        <p:nvSpPr>
          <p:cNvPr id="3" name="Content Placeholder 2">
            <a:extLst>
              <a:ext uri="{FF2B5EF4-FFF2-40B4-BE49-F238E27FC236}">
                <a16:creationId xmlns:a16="http://schemas.microsoft.com/office/drawing/2014/main" id="{FA0F73A1-7D75-1241-AA57-D8F55E1ADA71}"/>
              </a:ext>
            </a:extLst>
          </p:cNvPr>
          <p:cNvSpPr>
            <a:spLocks noGrp="1"/>
          </p:cNvSpPr>
          <p:nvPr>
            <p:ph type="subTitle" idx="1"/>
          </p:nvPr>
        </p:nvSpPr>
        <p:spPr/>
        <p:txBody>
          <a:bodyPr>
            <a:normAutofit/>
          </a:bodyPr>
          <a:lstStyle/>
          <a:p>
            <a:pPr marL="0" indent="0">
              <a:buNone/>
            </a:pPr>
            <a:r>
              <a:rPr lang="en-US" sz="3600" b="1" dirty="0"/>
              <a:t>	</a:t>
            </a:r>
          </a:p>
        </p:txBody>
      </p:sp>
      <p:sp>
        <p:nvSpPr>
          <p:cNvPr id="4" name="Slide Number Placeholder 3">
            <a:extLst>
              <a:ext uri="{FF2B5EF4-FFF2-40B4-BE49-F238E27FC236}">
                <a16:creationId xmlns:a16="http://schemas.microsoft.com/office/drawing/2014/main" id="{76BC0559-0A8D-1F49-88C9-9DCDC8B7999B}"/>
              </a:ext>
            </a:extLst>
          </p:cNvPr>
          <p:cNvSpPr>
            <a:spLocks noGrp="1"/>
          </p:cNvSpPr>
          <p:nvPr>
            <p:ph type="sldNum" sz="quarter" idx="12"/>
          </p:nvPr>
        </p:nvSpPr>
        <p:spPr/>
        <p:txBody>
          <a:bodyPr/>
          <a:lstStyle/>
          <a:p>
            <a:fld id="{F9101C8A-EF4C-F24D-A945-DE99755FE783}" type="slidenum">
              <a:rPr lang="en-US" smtClean="0"/>
              <a:t>26</a:t>
            </a:fld>
            <a:endParaRPr lang="en-US" dirty="0"/>
          </a:p>
        </p:txBody>
      </p:sp>
    </p:spTree>
    <p:extLst>
      <p:ext uri="{BB962C8B-B14F-4D97-AF65-F5344CB8AC3E}">
        <p14:creationId xmlns:p14="http://schemas.microsoft.com/office/powerpoint/2010/main" val="3462981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6CD15-C3AB-BF45-A1AF-D8269792A35B}"/>
              </a:ext>
            </a:extLst>
          </p:cNvPr>
          <p:cNvSpPr>
            <a:spLocks noGrp="1"/>
          </p:cNvSpPr>
          <p:nvPr>
            <p:ph type="title"/>
          </p:nvPr>
        </p:nvSpPr>
        <p:spPr/>
        <p:txBody>
          <a:bodyPr/>
          <a:lstStyle/>
          <a:p>
            <a:r>
              <a:rPr lang="en-US" dirty="0"/>
              <a:t>A typical Introduction slide burdens the reader/listener with too much text</a:t>
            </a:r>
          </a:p>
        </p:txBody>
      </p:sp>
      <p:pic>
        <p:nvPicPr>
          <p:cNvPr id="4" name="Content Placeholder 3" descr="Graphical user interface&#10;&#10;Description automatically generated with low confidence">
            <a:extLst>
              <a:ext uri="{FF2B5EF4-FFF2-40B4-BE49-F238E27FC236}">
                <a16:creationId xmlns:a16="http://schemas.microsoft.com/office/drawing/2014/main" id="{4718A8EA-0D84-B04F-BB76-2060659471ED}"/>
              </a:ext>
            </a:extLst>
          </p:cNvPr>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46134" y="1825625"/>
            <a:ext cx="6899731" cy="4351338"/>
          </a:xfrm>
          <a:prstGeom prst="rect">
            <a:avLst/>
          </a:prstGeom>
        </p:spPr>
      </p:pic>
      <p:sp>
        <p:nvSpPr>
          <p:cNvPr id="3" name="Slide Number Placeholder 2">
            <a:extLst>
              <a:ext uri="{FF2B5EF4-FFF2-40B4-BE49-F238E27FC236}">
                <a16:creationId xmlns:a16="http://schemas.microsoft.com/office/drawing/2014/main" id="{BBF174DD-FC85-3345-BD2C-F7E488BEAFD1}"/>
              </a:ext>
            </a:extLst>
          </p:cNvPr>
          <p:cNvSpPr>
            <a:spLocks noGrp="1"/>
          </p:cNvSpPr>
          <p:nvPr>
            <p:ph type="sldNum" sz="quarter" idx="12"/>
          </p:nvPr>
        </p:nvSpPr>
        <p:spPr/>
        <p:txBody>
          <a:bodyPr/>
          <a:lstStyle/>
          <a:p>
            <a:fld id="{F9101C8A-EF4C-F24D-A945-DE99755FE783}" type="slidenum">
              <a:rPr lang="en-US" smtClean="0"/>
              <a:t>27</a:t>
            </a:fld>
            <a:endParaRPr lang="en-US" dirty="0"/>
          </a:p>
        </p:txBody>
      </p:sp>
    </p:spTree>
    <p:extLst>
      <p:ext uri="{BB962C8B-B14F-4D97-AF65-F5344CB8AC3E}">
        <p14:creationId xmlns:p14="http://schemas.microsoft.com/office/powerpoint/2010/main" val="1142980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673D4-FFE9-3E44-9CDA-686E9EBF9B63}"/>
              </a:ext>
            </a:extLst>
          </p:cNvPr>
          <p:cNvSpPr>
            <a:spLocks noGrp="1"/>
          </p:cNvSpPr>
          <p:nvPr>
            <p:ph type="title"/>
          </p:nvPr>
        </p:nvSpPr>
        <p:spPr/>
        <p:txBody>
          <a:bodyPr/>
          <a:lstStyle/>
          <a:p>
            <a:r>
              <a:rPr lang="en-US" dirty="0"/>
              <a:t>Too much graphical information can obscure the important message</a:t>
            </a:r>
          </a:p>
        </p:txBody>
      </p:sp>
      <p:sp>
        <p:nvSpPr>
          <p:cNvPr id="3" name="Content Placeholder 2">
            <a:extLst>
              <a:ext uri="{FF2B5EF4-FFF2-40B4-BE49-F238E27FC236}">
                <a16:creationId xmlns:a16="http://schemas.microsoft.com/office/drawing/2014/main" id="{CCE1449B-D330-584A-B95F-1ABFD3D3D207}"/>
              </a:ext>
            </a:extLst>
          </p:cNvPr>
          <p:cNvSpPr>
            <a:spLocks noGrp="1"/>
          </p:cNvSpPr>
          <p:nvPr>
            <p:ph idx="1"/>
          </p:nvPr>
        </p:nvSpPr>
        <p:spPr/>
        <p:txBody>
          <a:bodyPr/>
          <a:lstStyle/>
          <a:p>
            <a:endParaRPr lang="en-US"/>
          </a:p>
        </p:txBody>
      </p:sp>
      <p:pic>
        <p:nvPicPr>
          <p:cNvPr id="4" name="Picture 3" descr="Graphical user interface&#10;&#10;Description automatically generated">
            <a:extLst>
              <a:ext uri="{FF2B5EF4-FFF2-40B4-BE49-F238E27FC236}">
                <a16:creationId xmlns:a16="http://schemas.microsoft.com/office/drawing/2014/main" id="{5454B863-A824-7B4E-8A72-F8CB1CBCA5C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50240" y="1804035"/>
            <a:ext cx="8417560" cy="4372928"/>
          </a:xfrm>
          <a:prstGeom prst="rect">
            <a:avLst/>
          </a:prstGeom>
        </p:spPr>
      </p:pic>
      <p:sp>
        <p:nvSpPr>
          <p:cNvPr id="5" name="Slide Number Placeholder 4">
            <a:extLst>
              <a:ext uri="{FF2B5EF4-FFF2-40B4-BE49-F238E27FC236}">
                <a16:creationId xmlns:a16="http://schemas.microsoft.com/office/drawing/2014/main" id="{B37C9F29-C397-B347-AAB3-4CE40AA3D6E8}"/>
              </a:ext>
            </a:extLst>
          </p:cNvPr>
          <p:cNvSpPr>
            <a:spLocks noGrp="1"/>
          </p:cNvSpPr>
          <p:nvPr>
            <p:ph type="sldNum" sz="quarter" idx="12"/>
          </p:nvPr>
        </p:nvSpPr>
        <p:spPr/>
        <p:txBody>
          <a:bodyPr/>
          <a:lstStyle/>
          <a:p>
            <a:fld id="{F9101C8A-EF4C-F24D-A945-DE99755FE783}" type="slidenum">
              <a:rPr lang="en-US" smtClean="0"/>
              <a:t>28</a:t>
            </a:fld>
            <a:endParaRPr lang="en-US" dirty="0"/>
          </a:p>
        </p:txBody>
      </p:sp>
    </p:spTree>
    <p:extLst>
      <p:ext uri="{BB962C8B-B14F-4D97-AF65-F5344CB8AC3E}">
        <p14:creationId xmlns:p14="http://schemas.microsoft.com/office/powerpoint/2010/main" val="3799853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673D4-FFE9-3E44-9CDA-686E9EBF9B63}"/>
              </a:ext>
            </a:extLst>
          </p:cNvPr>
          <p:cNvSpPr>
            <a:spLocks noGrp="1"/>
          </p:cNvSpPr>
          <p:nvPr>
            <p:ph type="title"/>
          </p:nvPr>
        </p:nvSpPr>
        <p:spPr/>
        <p:txBody>
          <a:bodyPr/>
          <a:lstStyle/>
          <a:p>
            <a:r>
              <a:rPr lang="en-US"/>
              <a:t>Let’s streamline this figure and write a more informative headline</a:t>
            </a:r>
          </a:p>
        </p:txBody>
      </p:sp>
      <p:sp>
        <p:nvSpPr>
          <p:cNvPr id="3" name="Content Placeholder 2">
            <a:extLst>
              <a:ext uri="{FF2B5EF4-FFF2-40B4-BE49-F238E27FC236}">
                <a16:creationId xmlns:a16="http://schemas.microsoft.com/office/drawing/2014/main" id="{CCE1449B-D330-584A-B95F-1ABFD3D3D207}"/>
              </a:ext>
            </a:extLst>
          </p:cNvPr>
          <p:cNvSpPr>
            <a:spLocks noGrp="1"/>
          </p:cNvSpPr>
          <p:nvPr>
            <p:ph idx="1"/>
          </p:nvPr>
        </p:nvSpPr>
        <p:spPr>
          <a:xfrm>
            <a:off x="838200" y="1825625"/>
            <a:ext cx="8417560" cy="4372928"/>
          </a:xfrm>
        </p:spPr>
        <p:txBody>
          <a:bodyPr/>
          <a:lstStyle/>
          <a:p>
            <a:endParaRPr lang="en-US"/>
          </a:p>
        </p:txBody>
      </p:sp>
      <p:pic>
        <p:nvPicPr>
          <p:cNvPr id="4" name="Picture 3" descr="Graphical user interface&#10;&#10;Description automatically generated">
            <a:extLst>
              <a:ext uri="{FF2B5EF4-FFF2-40B4-BE49-F238E27FC236}">
                <a16:creationId xmlns:a16="http://schemas.microsoft.com/office/drawing/2014/main" id="{5454B863-A824-7B4E-8A72-F8CB1CBCA5C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50240" y="1804035"/>
            <a:ext cx="8417560" cy="4372928"/>
          </a:xfrm>
          <a:prstGeom prst="rect">
            <a:avLst/>
          </a:prstGeom>
        </p:spPr>
      </p:pic>
      <p:sp>
        <p:nvSpPr>
          <p:cNvPr id="6" name="Slide Number Placeholder 5">
            <a:extLst>
              <a:ext uri="{FF2B5EF4-FFF2-40B4-BE49-F238E27FC236}">
                <a16:creationId xmlns:a16="http://schemas.microsoft.com/office/drawing/2014/main" id="{E7931CE7-1485-A14E-9B2F-094B76B6F934}"/>
              </a:ext>
            </a:extLst>
          </p:cNvPr>
          <p:cNvSpPr>
            <a:spLocks noGrp="1"/>
          </p:cNvSpPr>
          <p:nvPr>
            <p:ph type="sldNum" sz="quarter" idx="12"/>
          </p:nvPr>
        </p:nvSpPr>
        <p:spPr/>
        <p:txBody>
          <a:bodyPr/>
          <a:lstStyle/>
          <a:p>
            <a:fld id="{F9101C8A-EF4C-F24D-A945-DE99755FE783}" type="slidenum">
              <a:rPr lang="en-US" smtClean="0"/>
              <a:t>29</a:t>
            </a:fld>
            <a:endParaRPr lang="en-US" dirty="0"/>
          </a:p>
        </p:txBody>
      </p:sp>
    </p:spTree>
    <p:extLst>
      <p:ext uri="{BB962C8B-B14F-4D97-AF65-F5344CB8AC3E}">
        <p14:creationId xmlns:p14="http://schemas.microsoft.com/office/powerpoint/2010/main" val="404133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53B1B-4AAB-DA49-9D7B-A0EB08E95314}"/>
              </a:ext>
            </a:extLst>
          </p:cNvPr>
          <p:cNvSpPr>
            <a:spLocks noGrp="1"/>
          </p:cNvSpPr>
          <p:nvPr>
            <p:ph type="title"/>
          </p:nvPr>
        </p:nvSpPr>
        <p:spPr/>
        <p:txBody>
          <a:bodyPr/>
          <a:lstStyle/>
          <a:p>
            <a:r>
              <a:rPr lang="en-US" dirty="0"/>
              <a:t>Engage the audience from the outset</a:t>
            </a:r>
          </a:p>
        </p:txBody>
      </p:sp>
      <p:sp>
        <p:nvSpPr>
          <p:cNvPr id="3" name="Content Placeholder 2">
            <a:extLst>
              <a:ext uri="{FF2B5EF4-FFF2-40B4-BE49-F238E27FC236}">
                <a16:creationId xmlns:a16="http://schemas.microsoft.com/office/drawing/2014/main" id="{8FF9B4A3-9B52-4943-BC04-0B0882AA36ED}"/>
              </a:ext>
            </a:extLst>
          </p:cNvPr>
          <p:cNvSpPr>
            <a:spLocks noGrp="1"/>
          </p:cNvSpPr>
          <p:nvPr>
            <p:ph idx="1"/>
          </p:nvPr>
        </p:nvSpPr>
        <p:spPr/>
        <p:txBody>
          <a:bodyPr/>
          <a:lstStyle/>
          <a:p>
            <a:pPr marL="0" indent="0">
              <a:buNone/>
            </a:pPr>
            <a:r>
              <a:rPr lang="en-US" dirty="0"/>
              <a:t>Ask a question</a:t>
            </a:r>
          </a:p>
          <a:p>
            <a:pPr marL="0" indent="0">
              <a:buNone/>
            </a:pPr>
            <a:r>
              <a:rPr lang="en-US" dirty="0"/>
              <a:t>Give them a problem to ponder</a:t>
            </a:r>
          </a:p>
          <a:p>
            <a:pPr marL="0" indent="0">
              <a:buNone/>
            </a:pPr>
            <a:r>
              <a:rPr lang="en-US" dirty="0"/>
              <a:t>Challenge them emotionally</a:t>
            </a:r>
          </a:p>
          <a:p>
            <a:pPr marL="0" indent="0">
              <a:buNone/>
            </a:pPr>
            <a:endParaRPr lang="en-US" dirty="0"/>
          </a:p>
        </p:txBody>
      </p:sp>
      <p:sp>
        <p:nvSpPr>
          <p:cNvPr id="4" name="Slide Number Placeholder 3">
            <a:extLst>
              <a:ext uri="{FF2B5EF4-FFF2-40B4-BE49-F238E27FC236}">
                <a16:creationId xmlns:a16="http://schemas.microsoft.com/office/drawing/2014/main" id="{67E956D0-4E13-4346-A631-24F20875287F}"/>
              </a:ext>
            </a:extLst>
          </p:cNvPr>
          <p:cNvSpPr>
            <a:spLocks noGrp="1"/>
          </p:cNvSpPr>
          <p:nvPr>
            <p:ph type="sldNum" sz="quarter" idx="12"/>
          </p:nvPr>
        </p:nvSpPr>
        <p:spPr/>
        <p:txBody>
          <a:bodyPr/>
          <a:lstStyle/>
          <a:p>
            <a:fld id="{F9101C8A-EF4C-F24D-A945-DE99755FE783}" type="slidenum">
              <a:rPr lang="en-US" smtClean="0"/>
              <a:t>3</a:t>
            </a:fld>
            <a:endParaRPr lang="en-US" dirty="0"/>
          </a:p>
        </p:txBody>
      </p:sp>
    </p:spTree>
    <p:extLst>
      <p:ext uri="{BB962C8B-B14F-4D97-AF65-F5344CB8AC3E}">
        <p14:creationId xmlns:p14="http://schemas.microsoft.com/office/powerpoint/2010/main" val="2522985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C6603-80A2-024F-9AB0-D05CACDDB5F9}"/>
              </a:ext>
            </a:extLst>
          </p:cNvPr>
          <p:cNvSpPr>
            <a:spLocks noGrp="1"/>
          </p:cNvSpPr>
          <p:nvPr>
            <p:ph type="title"/>
          </p:nvPr>
        </p:nvSpPr>
        <p:spPr/>
        <p:txBody>
          <a:bodyPr>
            <a:normAutofit/>
          </a:bodyPr>
          <a:lstStyle/>
          <a:p>
            <a:r>
              <a:rPr lang="en-US" sz="3600" dirty="0"/>
              <a:t>Omicron frequency in each country relates to the country’s sequencing capacity </a:t>
            </a:r>
          </a:p>
        </p:txBody>
      </p:sp>
      <p:pic>
        <p:nvPicPr>
          <p:cNvPr id="4" name="Content Placeholder 3">
            <a:extLst>
              <a:ext uri="{FF2B5EF4-FFF2-40B4-BE49-F238E27FC236}">
                <a16:creationId xmlns:a16="http://schemas.microsoft.com/office/drawing/2014/main" id="{C0B8BF54-0CCC-7F4A-9C20-897721F04DBF}"/>
              </a:ext>
            </a:extLst>
          </p:cNvPr>
          <p:cNvPicPr>
            <a:picLocks noGrp="1" noChangeAspect="1"/>
          </p:cNvPicPr>
          <p:nvPr>
            <p:ph idx="1"/>
          </p:nvPr>
        </p:nvPicPr>
        <p:blipFill>
          <a:blip r:embed="rId3"/>
          <a:stretch>
            <a:fillRect/>
          </a:stretch>
        </p:blipFill>
        <p:spPr>
          <a:xfrm>
            <a:off x="735980" y="2176293"/>
            <a:ext cx="3132316" cy="4075379"/>
          </a:xfrm>
          <a:prstGeom prst="rect">
            <a:avLst/>
          </a:prstGeom>
        </p:spPr>
      </p:pic>
      <p:pic>
        <p:nvPicPr>
          <p:cNvPr id="6" name="Picture 5">
            <a:extLst>
              <a:ext uri="{FF2B5EF4-FFF2-40B4-BE49-F238E27FC236}">
                <a16:creationId xmlns:a16="http://schemas.microsoft.com/office/drawing/2014/main" id="{609E6959-8831-AD44-A642-AEFB277A0444}"/>
              </a:ext>
            </a:extLst>
          </p:cNvPr>
          <p:cNvPicPr>
            <a:picLocks noChangeAspect="1"/>
          </p:cNvPicPr>
          <p:nvPr/>
        </p:nvPicPr>
        <p:blipFill>
          <a:blip r:embed="rId4"/>
          <a:stretch>
            <a:fillRect/>
          </a:stretch>
        </p:blipFill>
        <p:spPr>
          <a:xfrm>
            <a:off x="3805636" y="2176293"/>
            <a:ext cx="5774479" cy="4075379"/>
          </a:xfrm>
          <a:prstGeom prst="rect">
            <a:avLst/>
          </a:prstGeom>
        </p:spPr>
      </p:pic>
      <p:sp>
        <p:nvSpPr>
          <p:cNvPr id="3" name="Slide Number Placeholder 2">
            <a:extLst>
              <a:ext uri="{FF2B5EF4-FFF2-40B4-BE49-F238E27FC236}">
                <a16:creationId xmlns:a16="http://schemas.microsoft.com/office/drawing/2014/main" id="{AFBC9C8F-62D1-B04A-A12B-6875DB51A62A}"/>
              </a:ext>
            </a:extLst>
          </p:cNvPr>
          <p:cNvSpPr>
            <a:spLocks noGrp="1"/>
          </p:cNvSpPr>
          <p:nvPr>
            <p:ph type="sldNum" sz="quarter" idx="12"/>
          </p:nvPr>
        </p:nvSpPr>
        <p:spPr/>
        <p:txBody>
          <a:bodyPr/>
          <a:lstStyle/>
          <a:p>
            <a:fld id="{F9101C8A-EF4C-F24D-A945-DE99755FE783}" type="slidenum">
              <a:rPr lang="en-US" smtClean="0"/>
              <a:t>30</a:t>
            </a:fld>
            <a:endParaRPr lang="en-US" dirty="0"/>
          </a:p>
        </p:txBody>
      </p:sp>
    </p:spTree>
    <p:extLst>
      <p:ext uri="{BB962C8B-B14F-4D97-AF65-F5344CB8AC3E}">
        <p14:creationId xmlns:p14="http://schemas.microsoft.com/office/powerpoint/2010/main" val="3379695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200" dirty="0"/>
              <a:t>If the data in the table can’t be read, why waste the energy of the audience by showing the table?</a:t>
            </a:r>
            <a:endParaRPr lang="en-US" sz="3200" b="1" i="1" dirty="0"/>
          </a:p>
        </p:txBody>
      </p:sp>
      <p:pic>
        <p:nvPicPr>
          <p:cNvPr id="2" name="Picture 1" descr="Chart.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73900" y="1713467"/>
            <a:ext cx="8115300" cy="3733800"/>
          </a:xfrm>
          <a:prstGeom prst="rect">
            <a:avLst/>
          </a:prstGeom>
        </p:spPr>
      </p:pic>
    </p:spTree>
    <p:extLst>
      <p:ext uri="{BB962C8B-B14F-4D97-AF65-F5344CB8AC3E}">
        <p14:creationId xmlns:p14="http://schemas.microsoft.com/office/powerpoint/2010/main" val="7090804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C486E-C32C-BE47-A7AF-BCEEC37ACE4E}"/>
              </a:ext>
            </a:extLst>
          </p:cNvPr>
          <p:cNvSpPr>
            <a:spLocks noGrp="1"/>
          </p:cNvSpPr>
          <p:nvPr>
            <p:ph type="title"/>
          </p:nvPr>
        </p:nvSpPr>
        <p:spPr/>
        <p:txBody>
          <a:bodyPr>
            <a:normAutofit/>
          </a:bodyPr>
          <a:lstStyle/>
          <a:p>
            <a:r>
              <a:rPr lang="en-US" dirty="0"/>
              <a:t>How to make the spoken words images work together?</a:t>
            </a:r>
          </a:p>
        </p:txBody>
      </p:sp>
      <p:sp>
        <p:nvSpPr>
          <p:cNvPr id="3" name="Content Placeholder 2">
            <a:extLst>
              <a:ext uri="{FF2B5EF4-FFF2-40B4-BE49-F238E27FC236}">
                <a16:creationId xmlns:a16="http://schemas.microsoft.com/office/drawing/2014/main" id="{FA0F73A1-7D75-1241-AA57-D8F55E1ADA71}"/>
              </a:ext>
            </a:extLst>
          </p:cNvPr>
          <p:cNvSpPr>
            <a:spLocks noGrp="1"/>
          </p:cNvSpPr>
          <p:nvPr>
            <p:ph idx="1"/>
          </p:nvPr>
        </p:nvSpPr>
        <p:spPr/>
        <p:txBody>
          <a:bodyPr>
            <a:normAutofit/>
          </a:bodyPr>
          <a:lstStyle/>
          <a:p>
            <a:pPr marL="0" indent="0">
              <a:buNone/>
            </a:pPr>
            <a:endParaRPr lang="en-US" sz="3600" b="1"/>
          </a:p>
          <a:p>
            <a:pPr marL="0" indent="0">
              <a:buNone/>
            </a:pPr>
            <a:r>
              <a:rPr lang="en-US" sz="3600" b="1"/>
              <a:t>Consider using the Assertion-Evidence approach</a:t>
            </a:r>
          </a:p>
          <a:p>
            <a:pPr marL="457200" lvl="1" indent="0">
              <a:buNone/>
            </a:pPr>
            <a:r>
              <a:rPr lang="en-US" sz="3200" i="1"/>
              <a:t>From Michael Alley, Professor of Engineering, Penn State University</a:t>
            </a:r>
          </a:p>
        </p:txBody>
      </p:sp>
      <p:sp>
        <p:nvSpPr>
          <p:cNvPr id="4" name="TextBox 3">
            <a:extLst>
              <a:ext uri="{FF2B5EF4-FFF2-40B4-BE49-F238E27FC236}">
                <a16:creationId xmlns:a16="http://schemas.microsoft.com/office/drawing/2014/main" id="{68BE3514-1238-CC48-9A32-3BB3DDE845A9}"/>
              </a:ext>
            </a:extLst>
          </p:cNvPr>
          <p:cNvSpPr txBox="1"/>
          <p:nvPr/>
        </p:nvSpPr>
        <p:spPr>
          <a:xfrm>
            <a:off x="1099751" y="5832389"/>
            <a:ext cx="3770456" cy="369332"/>
          </a:xfrm>
          <a:prstGeom prst="rect">
            <a:avLst/>
          </a:prstGeom>
          <a:noFill/>
        </p:spPr>
        <p:txBody>
          <a:bodyPr wrap="none" rtlCol="0">
            <a:spAutoFit/>
          </a:bodyPr>
          <a:lstStyle/>
          <a:p>
            <a:r>
              <a:rPr lang="en-US" dirty="0"/>
              <a:t>https://</a:t>
            </a:r>
            <a:r>
              <a:rPr lang="en-US" dirty="0" err="1"/>
              <a:t>www.assertion-evidence.com</a:t>
            </a:r>
            <a:r>
              <a:rPr lang="en-US" dirty="0"/>
              <a:t>/</a:t>
            </a:r>
          </a:p>
        </p:txBody>
      </p:sp>
      <p:sp>
        <p:nvSpPr>
          <p:cNvPr id="5" name="Slide Number Placeholder 4">
            <a:extLst>
              <a:ext uri="{FF2B5EF4-FFF2-40B4-BE49-F238E27FC236}">
                <a16:creationId xmlns:a16="http://schemas.microsoft.com/office/drawing/2014/main" id="{C6484C58-FA42-5F46-9E49-024FD5206790}"/>
              </a:ext>
            </a:extLst>
          </p:cNvPr>
          <p:cNvSpPr>
            <a:spLocks noGrp="1"/>
          </p:cNvSpPr>
          <p:nvPr>
            <p:ph type="sldNum" sz="quarter" idx="12"/>
          </p:nvPr>
        </p:nvSpPr>
        <p:spPr/>
        <p:txBody>
          <a:bodyPr/>
          <a:lstStyle/>
          <a:p>
            <a:fld id="{F9101C8A-EF4C-F24D-A945-DE99755FE783}" type="slidenum">
              <a:rPr lang="en-US" smtClean="0"/>
              <a:t>32</a:t>
            </a:fld>
            <a:endParaRPr lang="en-US" dirty="0"/>
          </a:p>
        </p:txBody>
      </p:sp>
    </p:spTree>
    <p:extLst>
      <p:ext uri="{BB962C8B-B14F-4D97-AF65-F5344CB8AC3E}">
        <p14:creationId xmlns:p14="http://schemas.microsoft.com/office/powerpoint/2010/main" val="2940634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042E0-1D76-534F-99BD-F20D35C6C408}"/>
              </a:ext>
            </a:extLst>
          </p:cNvPr>
          <p:cNvSpPr>
            <a:spLocks noGrp="1"/>
          </p:cNvSpPr>
          <p:nvPr>
            <p:ph type="title"/>
          </p:nvPr>
        </p:nvSpPr>
        <p:spPr/>
        <p:txBody>
          <a:bodyPr/>
          <a:lstStyle/>
          <a:p>
            <a:r>
              <a:rPr lang="en-US" dirty="0"/>
              <a:t>What is the Assertion-Evidence (AE) presentation style?</a:t>
            </a:r>
          </a:p>
        </p:txBody>
      </p:sp>
      <p:pic>
        <p:nvPicPr>
          <p:cNvPr id="4" name="Content Placeholder 3">
            <a:extLst>
              <a:ext uri="{FF2B5EF4-FFF2-40B4-BE49-F238E27FC236}">
                <a16:creationId xmlns:a16="http://schemas.microsoft.com/office/drawing/2014/main" id="{29F88007-827C-164C-97BC-FA87D567D667}"/>
              </a:ext>
            </a:extLst>
          </p:cNvPr>
          <p:cNvPicPr>
            <a:picLocks noGrp="1" noChangeAspect="1"/>
          </p:cNvPicPr>
          <p:nvPr>
            <p:ph idx="1"/>
          </p:nvPr>
        </p:nvPicPr>
        <p:blipFill>
          <a:blip r:embed="rId2"/>
          <a:stretch>
            <a:fillRect/>
          </a:stretch>
        </p:blipFill>
        <p:spPr>
          <a:xfrm>
            <a:off x="755213" y="1863410"/>
            <a:ext cx="4610099" cy="3246165"/>
          </a:xfrm>
          <a:prstGeom prst="rect">
            <a:avLst/>
          </a:prstGeom>
        </p:spPr>
      </p:pic>
      <p:sp>
        <p:nvSpPr>
          <p:cNvPr id="5" name="TextBox 4">
            <a:extLst>
              <a:ext uri="{FF2B5EF4-FFF2-40B4-BE49-F238E27FC236}">
                <a16:creationId xmlns:a16="http://schemas.microsoft.com/office/drawing/2014/main" id="{1BA54C36-37E4-6542-837E-6ECB100F9C06}"/>
              </a:ext>
            </a:extLst>
          </p:cNvPr>
          <p:cNvSpPr txBox="1"/>
          <p:nvPr/>
        </p:nvSpPr>
        <p:spPr>
          <a:xfrm>
            <a:off x="2224217" y="4226009"/>
            <a:ext cx="2421923" cy="646331"/>
          </a:xfrm>
          <a:prstGeom prst="rect">
            <a:avLst/>
          </a:prstGeom>
          <a:noFill/>
        </p:spPr>
        <p:txBody>
          <a:bodyPr wrap="square" rtlCol="0">
            <a:spAutoFit/>
          </a:bodyPr>
          <a:lstStyle/>
          <a:p>
            <a:r>
              <a:rPr lang="en-US" sz="3600" b="1">
                <a:solidFill>
                  <a:srgbClr val="FFFF00"/>
                </a:solidFill>
              </a:rPr>
              <a:t>Message</a:t>
            </a:r>
          </a:p>
        </p:txBody>
      </p:sp>
      <p:sp>
        <p:nvSpPr>
          <p:cNvPr id="14" name="Rectangle 13">
            <a:extLst>
              <a:ext uri="{FF2B5EF4-FFF2-40B4-BE49-F238E27FC236}">
                <a16:creationId xmlns:a16="http://schemas.microsoft.com/office/drawing/2014/main" id="{2660F7FF-FB54-0344-819D-2268963D0F36}"/>
              </a:ext>
            </a:extLst>
          </p:cNvPr>
          <p:cNvSpPr/>
          <p:nvPr/>
        </p:nvSpPr>
        <p:spPr>
          <a:xfrm>
            <a:off x="5602572" y="1863410"/>
            <a:ext cx="4465280" cy="32461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a:p>
            <a:pPr algn="ctr"/>
            <a:endParaRPr lang="en-US" sz="3600"/>
          </a:p>
          <a:p>
            <a:pPr algn="ctr"/>
            <a:r>
              <a:rPr lang="en-US" sz="3600" b="1">
                <a:solidFill>
                  <a:srgbClr val="FFFF00"/>
                </a:solidFill>
              </a:rPr>
              <a:t>Topic</a:t>
            </a:r>
          </a:p>
        </p:txBody>
      </p:sp>
      <p:cxnSp>
        <p:nvCxnSpPr>
          <p:cNvPr id="16" name="Straight Connector 15">
            <a:extLst>
              <a:ext uri="{FF2B5EF4-FFF2-40B4-BE49-F238E27FC236}">
                <a16:creationId xmlns:a16="http://schemas.microsoft.com/office/drawing/2014/main" id="{191D19EF-514C-DC4D-BEDA-7C52369A6338}"/>
              </a:ext>
            </a:extLst>
          </p:cNvPr>
          <p:cNvCxnSpPr/>
          <p:nvPr/>
        </p:nvCxnSpPr>
        <p:spPr>
          <a:xfrm>
            <a:off x="7266801" y="3486493"/>
            <a:ext cx="1136822" cy="1062681"/>
          </a:xfrm>
          <a:prstGeom prst="line">
            <a:avLst/>
          </a:prstGeom>
          <a:ln w="13652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B6C2FC2F-DF39-4543-BC65-470CEE013945}"/>
              </a:ext>
            </a:extLst>
          </p:cNvPr>
          <p:cNvSpPr>
            <a:spLocks noGrp="1"/>
          </p:cNvSpPr>
          <p:nvPr>
            <p:ph type="sldNum" sz="quarter" idx="12"/>
          </p:nvPr>
        </p:nvSpPr>
        <p:spPr/>
        <p:txBody>
          <a:bodyPr/>
          <a:lstStyle/>
          <a:p>
            <a:fld id="{F9101C8A-EF4C-F24D-A945-DE99755FE783}" type="slidenum">
              <a:rPr lang="en-US" smtClean="0"/>
              <a:t>33</a:t>
            </a:fld>
            <a:endParaRPr lang="en-US" dirty="0"/>
          </a:p>
        </p:txBody>
      </p:sp>
    </p:spTree>
    <p:extLst>
      <p:ext uri="{BB962C8B-B14F-4D97-AF65-F5344CB8AC3E}">
        <p14:creationId xmlns:p14="http://schemas.microsoft.com/office/powerpoint/2010/main" val="642344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042E0-1D76-534F-99BD-F20D35C6C408}"/>
              </a:ext>
            </a:extLst>
          </p:cNvPr>
          <p:cNvSpPr>
            <a:spLocks noGrp="1"/>
          </p:cNvSpPr>
          <p:nvPr>
            <p:ph type="title"/>
          </p:nvPr>
        </p:nvSpPr>
        <p:spPr/>
        <p:txBody>
          <a:bodyPr/>
          <a:lstStyle/>
          <a:p>
            <a:r>
              <a:rPr lang="en-US" dirty="0"/>
              <a:t>Starting with the presentation title, AE stresses the message rather than the topic</a:t>
            </a:r>
          </a:p>
        </p:txBody>
      </p:sp>
      <p:pic>
        <p:nvPicPr>
          <p:cNvPr id="4" name="Content Placeholder 3">
            <a:extLst>
              <a:ext uri="{FF2B5EF4-FFF2-40B4-BE49-F238E27FC236}">
                <a16:creationId xmlns:a16="http://schemas.microsoft.com/office/drawing/2014/main" id="{29F88007-827C-164C-97BC-FA87D567D667}"/>
              </a:ext>
            </a:extLst>
          </p:cNvPr>
          <p:cNvPicPr>
            <a:picLocks noGrp="1" noChangeAspect="1"/>
          </p:cNvPicPr>
          <p:nvPr>
            <p:ph idx="1"/>
          </p:nvPr>
        </p:nvPicPr>
        <p:blipFill>
          <a:blip r:embed="rId2"/>
          <a:stretch>
            <a:fillRect/>
          </a:stretch>
        </p:blipFill>
        <p:spPr>
          <a:xfrm>
            <a:off x="755213" y="1863410"/>
            <a:ext cx="4610099" cy="3246165"/>
          </a:xfrm>
          <a:prstGeom prst="rect">
            <a:avLst/>
          </a:prstGeom>
        </p:spPr>
      </p:pic>
      <p:sp>
        <p:nvSpPr>
          <p:cNvPr id="5" name="TextBox 4">
            <a:extLst>
              <a:ext uri="{FF2B5EF4-FFF2-40B4-BE49-F238E27FC236}">
                <a16:creationId xmlns:a16="http://schemas.microsoft.com/office/drawing/2014/main" id="{1BA54C36-37E4-6542-837E-6ECB100F9C06}"/>
              </a:ext>
            </a:extLst>
          </p:cNvPr>
          <p:cNvSpPr txBox="1"/>
          <p:nvPr/>
        </p:nvSpPr>
        <p:spPr>
          <a:xfrm>
            <a:off x="2224217" y="4226009"/>
            <a:ext cx="2421923" cy="646331"/>
          </a:xfrm>
          <a:prstGeom prst="rect">
            <a:avLst/>
          </a:prstGeom>
          <a:noFill/>
        </p:spPr>
        <p:txBody>
          <a:bodyPr wrap="square" rtlCol="0">
            <a:spAutoFit/>
          </a:bodyPr>
          <a:lstStyle/>
          <a:p>
            <a:r>
              <a:rPr lang="en-US" sz="3600" b="1">
                <a:solidFill>
                  <a:srgbClr val="FFFF00"/>
                </a:solidFill>
              </a:rPr>
              <a:t>Message</a:t>
            </a:r>
          </a:p>
        </p:txBody>
      </p:sp>
      <p:sp>
        <p:nvSpPr>
          <p:cNvPr id="14" name="Rectangle 13">
            <a:extLst>
              <a:ext uri="{FF2B5EF4-FFF2-40B4-BE49-F238E27FC236}">
                <a16:creationId xmlns:a16="http://schemas.microsoft.com/office/drawing/2014/main" id="{2660F7FF-FB54-0344-819D-2268963D0F36}"/>
              </a:ext>
            </a:extLst>
          </p:cNvPr>
          <p:cNvSpPr/>
          <p:nvPr/>
        </p:nvSpPr>
        <p:spPr>
          <a:xfrm>
            <a:off x="5713783" y="1863409"/>
            <a:ext cx="4465280" cy="32461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a:p>
            <a:pPr algn="ctr"/>
            <a:endParaRPr lang="en-US" sz="3600"/>
          </a:p>
          <a:p>
            <a:pPr algn="ctr"/>
            <a:r>
              <a:rPr lang="en-US" sz="3600" b="1">
                <a:solidFill>
                  <a:srgbClr val="FFFF00"/>
                </a:solidFill>
              </a:rPr>
              <a:t>Topic</a:t>
            </a:r>
          </a:p>
        </p:txBody>
      </p:sp>
      <p:cxnSp>
        <p:nvCxnSpPr>
          <p:cNvPr id="16" name="Straight Connector 15">
            <a:extLst>
              <a:ext uri="{FF2B5EF4-FFF2-40B4-BE49-F238E27FC236}">
                <a16:creationId xmlns:a16="http://schemas.microsoft.com/office/drawing/2014/main" id="{191D19EF-514C-DC4D-BEDA-7C52369A6338}"/>
              </a:ext>
            </a:extLst>
          </p:cNvPr>
          <p:cNvCxnSpPr/>
          <p:nvPr/>
        </p:nvCxnSpPr>
        <p:spPr>
          <a:xfrm>
            <a:off x="7378012" y="3525450"/>
            <a:ext cx="1136822" cy="1062681"/>
          </a:xfrm>
          <a:prstGeom prst="line">
            <a:avLst/>
          </a:prstGeom>
          <a:ln w="13652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1375DBB-CDE8-2C41-9308-849ACB0C6532}"/>
              </a:ext>
            </a:extLst>
          </p:cNvPr>
          <p:cNvSpPr txBox="1"/>
          <p:nvPr/>
        </p:nvSpPr>
        <p:spPr>
          <a:xfrm>
            <a:off x="469552" y="5560541"/>
            <a:ext cx="4768613" cy="830997"/>
          </a:xfrm>
          <a:prstGeom prst="rect">
            <a:avLst/>
          </a:prstGeom>
          <a:noFill/>
        </p:spPr>
        <p:txBody>
          <a:bodyPr wrap="none" rtlCol="0">
            <a:spAutoFit/>
          </a:bodyPr>
          <a:lstStyle/>
          <a:p>
            <a:r>
              <a:rPr lang="en-US" sz="2400" b="1"/>
              <a:t>Scientific Writing – </a:t>
            </a:r>
            <a:br>
              <a:rPr lang="en-US" sz="2400" b="1"/>
            </a:br>
            <a:r>
              <a:rPr lang="en-US" sz="2400" b="1"/>
              <a:t>Think </a:t>
            </a:r>
            <a:r>
              <a:rPr lang="en-US" sz="2400" b="1" i="1"/>
              <a:t>Message, Audience, Objective</a:t>
            </a:r>
            <a:endParaRPr lang="en-US" sz="2400" b="1"/>
          </a:p>
        </p:txBody>
      </p:sp>
      <p:sp>
        <p:nvSpPr>
          <p:cNvPr id="6" name="TextBox 5">
            <a:extLst>
              <a:ext uri="{FF2B5EF4-FFF2-40B4-BE49-F238E27FC236}">
                <a16:creationId xmlns:a16="http://schemas.microsoft.com/office/drawing/2014/main" id="{34C640EF-C1C2-F743-96C9-53C927EFD2B6}"/>
              </a:ext>
            </a:extLst>
          </p:cNvPr>
          <p:cNvSpPr txBox="1"/>
          <p:nvPr/>
        </p:nvSpPr>
        <p:spPr>
          <a:xfrm>
            <a:off x="6512006" y="5770605"/>
            <a:ext cx="3368166" cy="461665"/>
          </a:xfrm>
          <a:prstGeom prst="rect">
            <a:avLst/>
          </a:prstGeom>
          <a:noFill/>
        </p:spPr>
        <p:txBody>
          <a:bodyPr wrap="none" rtlCol="0">
            <a:spAutoFit/>
          </a:bodyPr>
          <a:lstStyle/>
          <a:p>
            <a:r>
              <a:rPr lang="en-US" sz="2400" b="1" strike="sngStrike"/>
              <a:t>Writing a scientific paper</a:t>
            </a:r>
          </a:p>
        </p:txBody>
      </p:sp>
      <p:sp>
        <p:nvSpPr>
          <p:cNvPr id="12" name="Slide Number Placeholder 11">
            <a:extLst>
              <a:ext uri="{FF2B5EF4-FFF2-40B4-BE49-F238E27FC236}">
                <a16:creationId xmlns:a16="http://schemas.microsoft.com/office/drawing/2014/main" id="{409C37AD-3295-1D4C-B696-DDD1CBD91A11}"/>
              </a:ext>
            </a:extLst>
          </p:cNvPr>
          <p:cNvSpPr>
            <a:spLocks noGrp="1"/>
          </p:cNvSpPr>
          <p:nvPr>
            <p:ph type="sldNum" sz="quarter" idx="12"/>
          </p:nvPr>
        </p:nvSpPr>
        <p:spPr/>
        <p:txBody>
          <a:bodyPr/>
          <a:lstStyle/>
          <a:p>
            <a:fld id="{F9101C8A-EF4C-F24D-A945-DE99755FE783}" type="slidenum">
              <a:rPr lang="en-US" smtClean="0"/>
              <a:t>34</a:t>
            </a:fld>
            <a:endParaRPr lang="en-US" dirty="0"/>
          </a:p>
        </p:txBody>
      </p:sp>
    </p:spTree>
    <p:extLst>
      <p:ext uri="{BB962C8B-B14F-4D97-AF65-F5344CB8AC3E}">
        <p14:creationId xmlns:p14="http://schemas.microsoft.com/office/powerpoint/2010/main" val="23969304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243C288-7114-1546-95B8-DA700DE759DB}"/>
              </a:ext>
            </a:extLst>
          </p:cNvPr>
          <p:cNvPicPr>
            <a:picLocks noGrp="1" noChangeAspect="1"/>
          </p:cNvPicPr>
          <p:nvPr>
            <p:ph idx="1"/>
          </p:nvPr>
        </p:nvPicPr>
        <p:blipFill>
          <a:blip r:embed="rId3"/>
          <a:stretch>
            <a:fillRect/>
          </a:stretch>
        </p:blipFill>
        <p:spPr>
          <a:xfrm>
            <a:off x="4014418" y="247135"/>
            <a:ext cx="6167552" cy="4598613"/>
          </a:xfrm>
          <a:prstGeom prst="rect">
            <a:avLst/>
          </a:prstGeom>
        </p:spPr>
      </p:pic>
      <p:sp>
        <p:nvSpPr>
          <p:cNvPr id="6" name="TextBox 5">
            <a:extLst>
              <a:ext uri="{FF2B5EF4-FFF2-40B4-BE49-F238E27FC236}">
                <a16:creationId xmlns:a16="http://schemas.microsoft.com/office/drawing/2014/main" id="{86E38B30-55BA-DF46-9122-6984BC777362}"/>
              </a:ext>
            </a:extLst>
          </p:cNvPr>
          <p:cNvSpPr txBox="1"/>
          <p:nvPr/>
        </p:nvSpPr>
        <p:spPr>
          <a:xfrm>
            <a:off x="333630" y="2088288"/>
            <a:ext cx="3200402" cy="1938992"/>
          </a:xfrm>
          <a:prstGeom prst="rect">
            <a:avLst/>
          </a:prstGeom>
          <a:noFill/>
        </p:spPr>
        <p:txBody>
          <a:bodyPr wrap="square" rtlCol="0">
            <a:spAutoFit/>
          </a:bodyPr>
          <a:lstStyle/>
          <a:p>
            <a:r>
              <a:rPr lang="en-US" sz="2400" b="1">
                <a:solidFill>
                  <a:srgbClr val="FF0000"/>
                </a:solidFill>
              </a:rPr>
              <a:t>Introductory overview gives MESSAGE followed by images rather than just text outline</a:t>
            </a:r>
          </a:p>
        </p:txBody>
      </p:sp>
      <p:sp>
        <p:nvSpPr>
          <p:cNvPr id="7" name="TextBox 6">
            <a:extLst>
              <a:ext uri="{FF2B5EF4-FFF2-40B4-BE49-F238E27FC236}">
                <a16:creationId xmlns:a16="http://schemas.microsoft.com/office/drawing/2014/main" id="{57570905-9970-194C-8851-2381BEB8DAC8}"/>
              </a:ext>
            </a:extLst>
          </p:cNvPr>
          <p:cNvSpPr txBox="1"/>
          <p:nvPr/>
        </p:nvSpPr>
        <p:spPr>
          <a:xfrm>
            <a:off x="3793524" y="6067168"/>
            <a:ext cx="3770456" cy="369332"/>
          </a:xfrm>
          <a:prstGeom prst="rect">
            <a:avLst/>
          </a:prstGeom>
          <a:noFill/>
        </p:spPr>
        <p:txBody>
          <a:bodyPr wrap="none" rtlCol="0">
            <a:spAutoFit/>
          </a:bodyPr>
          <a:lstStyle/>
          <a:p>
            <a:r>
              <a:rPr lang="en-US" dirty="0"/>
              <a:t>https://</a:t>
            </a:r>
            <a:r>
              <a:rPr lang="en-US" dirty="0" err="1"/>
              <a:t>www.assertion-evidence.com</a:t>
            </a:r>
            <a:r>
              <a:rPr lang="en-US" dirty="0"/>
              <a:t>/</a:t>
            </a:r>
          </a:p>
        </p:txBody>
      </p:sp>
      <p:sp>
        <p:nvSpPr>
          <p:cNvPr id="8" name="Slide Number Placeholder 7">
            <a:extLst>
              <a:ext uri="{FF2B5EF4-FFF2-40B4-BE49-F238E27FC236}">
                <a16:creationId xmlns:a16="http://schemas.microsoft.com/office/drawing/2014/main" id="{54E15776-ECD1-1842-9BA6-C2A1E538D34E}"/>
              </a:ext>
            </a:extLst>
          </p:cNvPr>
          <p:cNvSpPr>
            <a:spLocks noGrp="1"/>
          </p:cNvSpPr>
          <p:nvPr>
            <p:ph type="sldNum" sz="quarter" idx="12"/>
          </p:nvPr>
        </p:nvSpPr>
        <p:spPr/>
        <p:txBody>
          <a:bodyPr/>
          <a:lstStyle/>
          <a:p>
            <a:fld id="{F9101C8A-EF4C-F24D-A945-DE99755FE783}" type="slidenum">
              <a:rPr lang="en-US" smtClean="0"/>
              <a:t>35</a:t>
            </a:fld>
            <a:endParaRPr lang="en-US" dirty="0"/>
          </a:p>
        </p:txBody>
      </p:sp>
    </p:spTree>
    <p:extLst>
      <p:ext uri="{BB962C8B-B14F-4D97-AF65-F5344CB8AC3E}">
        <p14:creationId xmlns:p14="http://schemas.microsoft.com/office/powerpoint/2010/main" val="151375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48CB0C-B127-BA4D-8E6C-161D3AA50158}"/>
              </a:ext>
            </a:extLst>
          </p:cNvPr>
          <p:cNvSpPr>
            <a:spLocks noGrp="1"/>
          </p:cNvSpPr>
          <p:nvPr>
            <p:ph idx="1"/>
          </p:nvPr>
        </p:nvSpPr>
        <p:spPr>
          <a:xfrm>
            <a:off x="331572" y="1825625"/>
            <a:ext cx="3863656" cy="4351338"/>
          </a:xfrm>
        </p:spPr>
        <p:txBody>
          <a:bodyPr/>
          <a:lstStyle/>
          <a:p>
            <a:pPr marL="0" indent="0">
              <a:buNone/>
            </a:pPr>
            <a:r>
              <a:rPr lang="en-US" b="1">
                <a:solidFill>
                  <a:srgbClr val="FF0000"/>
                </a:solidFill>
              </a:rPr>
              <a:t>For each body slide, make a one-sentence assertion and then a figure(s) to support and reinforce the claim</a:t>
            </a:r>
          </a:p>
        </p:txBody>
      </p:sp>
      <p:pic>
        <p:nvPicPr>
          <p:cNvPr id="5" name="Picture 4">
            <a:extLst>
              <a:ext uri="{FF2B5EF4-FFF2-40B4-BE49-F238E27FC236}">
                <a16:creationId xmlns:a16="http://schemas.microsoft.com/office/drawing/2014/main" id="{F58F6890-321F-AD49-9BDE-CB1AE96EA29C}"/>
              </a:ext>
            </a:extLst>
          </p:cNvPr>
          <p:cNvPicPr>
            <a:picLocks noChangeAspect="1"/>
          </p:cNvPicPr>
          <p:nvPr/>
        </p:nvPicPr>
        <p:blipFill>
          <a:blip r:embed="rId2"/>
          <a:stretch>
            <a:fillRect/>
          </a:stretch>
        </p:blipFill>
        <p:spPr>
          <a:xfrm>
            <a:off x="4195227" y="335343"/>
            <a:ext cx="6472942" cy="4805068"/>
          </a:xfrm>
          <a:prstGeom prst="rect">
            <a:avLst/>
          </a:prstGeom>
        </p:spPr>
      </p:pic>
      <p:sp>
        <p:nvSpPr>
          <p:cNvPr id="6" name="Slide Number Placeholder 5">
            <a:extLst>
              <a:ext uri="{FF2B5EF4-FFF2-40B4-BE49-F238E27FC236}">
                <a16:creationId xmlns:a16="http://schemas.microsoft.com/office/drawing/2014/main" id="{AB55DFF8-2C9C-3444-A3FB-B92E969839D0}"/>
              </a:ext>
            </a:extLst>
          </p:cNvPr>
          <p:cNvSpPr>
            <a:spLocks noGrp="1"/>
          </p:cNvSpPr>
          <p:nvPr>
            <p:ph type="sldNum" sz="quarter" idx="12"/>
          </p:nvPr>
        </p:nvSpPr>
        <p:spPr/>
        <p:txBody>
          <a:bodyPr/>
          <a:lstStyle/>
          <a:p>
            <a:fld id="{F9101C8A-EF4C-F24D-A945-DE99755FE783}" type="slidenum">
              <a:rPr lang="en-US" smtClean="0"/>
              <a:t>36</a:t>
            </a:fld>
            <a:endParaRPr lang="en-US" dirty="0"/>
          </a:p>
        </p:txBody>
      </p:sp>
    </p:spTree>
    <p:extLst>
      <p:ext uri="{BB962C8B-B14F-4D97-AF65-F5344CB8AC3E}">
        <p14:creationId xmlns:p14="http://schemas.microsoft.com/office/powerpoint/2010/main" val="15967904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48CB0C-B127-BA4D-8E6C-161D3AA50158}"/>
              </a:ext>
            </a:extLst>
          </p:cNvPr>
          <p:cNvSpPr>
            <a:spLocks noGrp="1"/>
          </p:cNvSpPr>
          <p:nvPr>
            <p:ph idx="1"/>
          </p:nvPr>
        </p:nvSpPr>
        <p:spPr>
          <a:xfrm>
            <a:off x="331572" y="1825625"/>
            <a:ext cx="3863656" cy="4351338"/>
          </a:xfrm>
        </p:spPr>
        <p:txBody>
          <a:bodyPr/>
          <a:lstStyle/>
          <a:p>
            <a:pPr marL="0" indent="0">
              <a:buNone/>
            </a:pPr>
            <a:r>
              <a:rPr lang="en-US" b="1" dirty="0">
                <a:solidFill>
                  <a:srgbClr val="FF0000"/>
                </a:solidFill>
              </a:rPr>
              <a:t>Speaker spends several minutes describing the work relating to the image (including bringing in more detail to the simple figure)</a:t>
            </a:r>
          </a:p>
        </p:txBody>
      </p:sp>
      <p:pic>
        <p:nvPicPr>
          <p:cNvPr id="5" name="Picture 4">
            <a:extLst>
              <a:ext uri="{FF2B5EF4-FFF2-40B4-BE49-F238E27FC236}">
                <a16:creationId xmlns:a16="http://schemas.microsoft.com/office/drawing/2014/main" id="{F58F6890-321F-AD49-9BDE-CB1AE96EA29C}"/>
              </a:ext>
            </a:extLst>
          </p:cNvPr>
          <p:cNvPicPr>
            <a:picLocks noChangeAspect="1"/>
          </p:cNvPicPr>
          <p:nvPr/>
        </p:nvPicPr>
        <p:blipFill>
          <a:blip r:embed="rId3"/>
          <a:stretch>
            <a:fillRect/>
          </a:stretch>
        </p:blipFill>
        <p:spPr>
          <a:xfrm>
            <a:off x="4195227" y="335343"/>
            <a:ext cx="6472942" cy="4805068"/>
          </a:xfrm>
          <a:prstGeom prst="rect">
            <a:avLst/>
          </a:prstGeom>
        </p:spPr>
      </p:pic>
      <p:sp>
        <p:nvSpPr>
          <p:cNvPr id="6" name="Slide Number Placeholder 5">
            <a:extLst>
              <a:ext uri="{FF2B5EF4-FFF2-40B4-BE49-F238E27FC236}">
                <a16:creationId xmlns:a16="http://schemas.microsoft.com/office/drawing/2014/main" id="{315012AB-11D3-B34C-81EC-90C1E67E5F2F}"/>
              </a:ext>
            </a:extLst>
          </p:cNvPr>
          <p:cNvSpPr>
            <a:spLocks noGrp="1"/>
          </p:cNvSpPr>
          <p:nvPr>
            <p:ph type="sldNum" sz="quarter" idx="12"/>
          </p:nvPr>
        </p:nvSpPr>
        <p:spPr/>
        <p:txBody>
          <a:bodyPr/>
          <a:lstStyle/>
          <a:p>
            <a:fld id="{F9101C8A-EF4C-F24D-A945-DE99755FE783}" type="slidenum">
              <a:rPr lang="en-US" smtClean="0"/>
              <a:t>37</a:t>
            </a:fld>
            <a:endParaRPr lang="en-US" dirty="0"/>
          </a:p>
        </p:txBody>
      </p:sp>
    </p:spTree>
    <p:extLst>
      <p:ext uri="{BB962C8B-B14F-4D97-AF65-F5344CB8AC3E}">
        <p14:creationId xmlns:p14="http://schemas.microsoft.com/office/powerpoint/2010/main" val="35555256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7BFA6-4F70-3640-890D-287BAF09D99E}"/>
              </a:ext>
            </a:extLst>
          </p:cNvPr>
          <p:cNvSpPr>
            <a:spLocks noGrp="1"/>
          </p:cNvSpPr>
          <p:nvPr>
            <p:ph type="ctrTitle"/>
          </p:nvPr>
        </p:nvSpPr>
        <p:spPr/>
        <p:txBody>
          <a:bodyPr>
            <a:normAutofit fontScale="90000"/>
          </a:bodyPr>
          <a:lstStyle/>
          <a:p>
            <a:r>
              <a:rPr lang="en-US" dirty="0"/>
              <a:t>Assertion-evidence gives the “punchline” first and supports each claim with evidence</a:t>
            </a:r>
          </a:p>
        </p:txBody>
      </p:sp>
      <p:sp>
        <p:nvSpPr>
          <p:cNvPr id="4" name="Subtitle 3">
            <a:extLst>
              <a:ext uri="{FF2B5EF4-FFF2-40B4-BE49-F238E27FC236}">
                <a16:creationId xmlns:a16="http://schemas.microsoft.com/office/drawing/2014/main" id="{138EAFD5-2B27-4840-8787-5C379D3261D5}"/>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DBE28B18-E67D-6948-9850-7983394B5539}"/>
              </a:ext>
            </a:extLst>
          </p:cNvPr>
          <p:cNvSpPr>
            <a:spLocks noGrp="1"/>
          </p:cNvSpPr>
          <p:nvPr>
            <p:ph type="sldNum" sz="quarter" idx="12"/>
          </p:nvPr>
        </p:nvSpPr>
        <p:spPr/>
        <p:txBody>
          <a:bodyPr/>
          <a:lstStyle/>
          <a:p>
            <a:fld id="{F9101C8A-EF4C-F24D-A945-DE99755FE783}" type="slidenum">
              <a:rPr lang="en-US" smtClean="0"/>
              <a:t>38</a:t>
            </a:fld>
            <a:endParaRPr lang="en-US" dirty="0"/>
          </a:p>
        </p:txBody>
      </p:sp>
    </p:spTree>
    <p:extLst>
      <p:ext uri="{BB962C8B-B14F-4D97-AF65-F5344CB8AC3E}">
        <p14:creationId xmlns:p14="http://schemas.microsoft.com/office/powerpoint/2010/main" val="39362203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B5037-0423-A449-882F-C6530549E172}"/>
              </a:ext>
            </a:extLst>
          </p:cNvPr>
          <p:cNvSpPr>
            <a:spLocks noGrp="1"/>
          </p:cNvSpPr>
          <p:nvPr>
            <p:ph type="title"/>
          </p:nvPr>
        </p:nvSpPr>
        <p:spPr/>
        <p:txBody>
          <a:bodyPr/>
          <a:lstStyle/>
          <a:p>
            <a:r>
              <a:rPr lang="en-US" dirty="0"/>
              <a:t>What about telling your story as a mystery?</a:t>
            </a:r>
          </a:p>
        </p:txBody>
      </p:sp>
      <p:pic>
        <p:nvPicPr>
          <p:cNvPr id="4" name="Content Placeholder 3">
            <a:extLst>
              <a:ext uri="{FF2B5EF4-FFF2-40B4-BE49-F238E27FC236}">
                <a16:creationId xmlns:a16="http://schemas.microsoft.com/office/drawing/2014/main" id="{5B87F127-00CC-7B40-A0D9-96AFE08FC54C}"/>
              </a:ext>
            </a:extLst>
          </p:cNvPr>
          <p:cNvPicPr>
            <a:picLocks noGrp="1" noChangeAspect="1"/>
          </p:cNvPicPr>
          <p:nvPr>
            <p:ph idx="1"/>
          </p:nvPr>
        </p:nvPicPr>
        <p:blipFill>
          <a:blip r:embed="rId3"/>
          <a:stretch>
            <a:fillRect/>
          </a:stretch>
        </p:blipFill>
        <p:spPr>
          <a:xfrm>
            <a:off x="5574613" y="1690688"/>
            <a:ext cx="2977549" cy="4351338"/>
          </a:xfrm>
          <a:prstGeom prst="rect">
            <a:avLst/>
          </a:prstGeom>
        </p:spPr>
      </p:pic>
      <p:pic>
        <p:nvPicPr>
          <p:cNvPr id="6" name="Picture 5">
            <a:extLst>
              <a:ext uri="{FF2B5EF4-FFF2-40B4-BE49-F238E27FC236}">
                <a16:creationId xmlns:a16="http://schemas.microsoft.com/office/drawing/2014/main" id="{2BE7A0A0-36A9-AD4A-99B4-68BAA431FDE1}"/>
              </a:ext>
            </a:extLst>
          </p:cNvPr>
          <p:cNvPicPr>
            <a:picLocks noChangeAspect="1"/>
          </p:cNvPicPr>
          <p:nvPr/>
        </p:nvPicPr>
        <p:blipFill>
          <a:blip r:embed="rId4"/>
          <a:stretch>
            <a:fillRect/>
          </a:stretch>
        </p:blipFill>
        <p:spPr>
          <a:xfrm>
            <a:off x="266013" y="3221853"/>
            <a:ext cx="5308600" cy="3441700"/>
          </a:xfrm>
          <a:prstGeom prst="rect">
            <a:avLst/>
          </a:prstGeom>
        </p:spPr>
      </p:pic>
      <p:sp>
        <p:nvSpPr>
          <p:cNvPr id="7" name="Slide Number Placeholder 6">
            <a:extLst>
              <a:ext uri="{FF2B5EF4-FFF2-40B4-BE49-F238E27FC236}">
                <a16:creationId xmlns:a16="http://schemas.microsoft.com/office/drawing/2014/main" id="{9392AC29-9692-774E-8C83-53F926F7F937}"/>
              </a:ext>
            </a:extLst>
          </p:cNvPr>
          <p:cNvSpPr>
            <a:spLocks noGrp="1"/>
          </p:cNvSpPr>
          <p:nvPr>
            <p:ph type="sldNum" sz="quarter" idx="12"/>
          </p:nvPr>
        </p:nvSpPr>
        <p:spPr/>
        <p:txBody>
          <a:bodyPr/>
          <a:lstStyle/>
          <a:p>
            <a:fld id="{F9101C8A-EF4C-F24D-A945-DE99755FE783}" type="slidenum">
              <a:rPr lang="en-US" smtClean="0"/>
              <a:t>39</a:t>
            </a:fld>
            <a:endParaRPr lang="en-US" dirty="0"/>
          </a:p>
        </p:txBody>
      </p:sp>
    </p:spTree>
    <p:extLst>
      <p:ext uri="{BB962C8B-B14F-4D97-AF65-F5344CB8AC3E}">
        <p14:creationId xmlns:p14="http://schemas.microsoft.com/office/powerpoint/2010/main" val="3953794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CFD0D-C742-DC43-B919-8779CB6F2686}"/>
              </a:ext>
            </a:extLst>
          </p:cNvPr>
          <p:cNvSpPr>
            <a:spLocks noGrp="1"/>
          </p:cNvSpPr>
          <p:nvPr>
            <p:ph type="title"/>
          </p:nvPr>
        </p:nvSpPr>
        <p:spPr/>
        <p:txBody>
          <a:bodyPr/>
          <a:lstStyle/>
          <a:p>
            <a:r>
              <a:rPr lang="en-US" dirty="0"/>
              <a:t>Now that I have your attention</a:t>
            </a:r>
          </a:p>
        </p:txBody>
      </p:sp>
      <p:sp>
        <p:nvSpPr>
          <p:cNvPr id="3" name="Content Placeholder 2">
            <a:extLst>
              <a:ext uri="{FF2B5EF4-FFF2-40B4-BE49-F238E27FC236}">
                <a16:creationId xmlns:a16="http://schemas.microsoft.com/office/drawing/2014/main" id="{5B148D57-1156-FF49-A0BE-7E0B76DA8253}"/>
              </a:ext>
            </a:extLst>
          </p:cNvPr>
          <p:cNvSpPr>
            <a:spLocks noGrp="1"/>
          </p:cNvSpPr>
          <p:nvPr>
            <p:ph idx="1"/>
          </p:nvPr>
        </p:nvSpPr>
        <p:spPr/>
        <p:txBody>
          <a:bodyPr/>
          <a:lstStyle/>
          <a:p>
            <a:pPr marL="0" indent="0">
              <a:buNone/>
            </a:pPr>
            <a:r>
              <a:rPr lang="en-US" dirty="0"/>
              <a:t>Let’s talk about good presentations</a:t>
            </a:r>
          </a:p>
        </p:txBody>
      </p:sp>
      <p:sp>
        <p:nvSpPr>
          <p:cNvPr id="4" name="Slide Number Placeholder 3">
            <a:extLst>
              <a:ext uri="{FF2B5EF4-FFF2-40B4-BE49-F238E27FC236}">
                <a16:creationId xmlns:a16="http://schemas.microsoft.com/office/drawing/2014/main" id="{0C05CC2A-8556-9A49-A4F4-E1C206F3F675}"/>
              </a:ext>
            </a:extLst>
          </p:cNvPr>
          <p:cNvSpPr>
            <a:spLocks noGrp="1"/>
          </p:cNvSpPr>
          <p:nvPr>
            <p:ph type="sldNum" sz="quarter" idx="12"/>
          </p:nvPr>
        </p:nvSpPr>
        <p:spPr/>
        <p:txBody>
          <a:bodyPr/>
          <a:lstStyle/>
          <a:p>
            <a:fld id="{F9101C8A-EF4C-F24D-A945-DE99755FE783}" type="slidenum">
              <a:rPr lang="en-US" smtClean="0"/>
              <a:t>4</a:t>
            </a:fld>
            <a:endParaRPr lang="en-US" dirty="0"/>
          </a:p>
        </p:txBody>
      </p:sp>
    </p:spTree>
    <p:extLst>
      <p:ext uri="{BB962C8B-B14F-4D97-AF65-F5344CB8AC3E}">
        <p14:creationId xmlns:p14="http://schemas.microsoft.com/office/powerpoint/2010/main" val="36273745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B5037-0423-A449-882F-C6530549E172}"/>
              </a:ext>
            </a:extLst>
          </p:cNvPr>
          <p:cNvSpPr>
            <a:spLocks noGrp="1"/>
          </p:cNvSpPr>
          <p:nvPr>
            <p:ph type="title"/>
          </p:nvPr>
        </p:nvSpPr>
        <p:spPr/>
        <p:txBody>
          <a:bodyPr/>
          <a:lstStyle/>
          <a:p>
            <a:r>
              <a:rPr lang="en-US" dirty="0"/>
              <a:t>What about telling your story as a mystery?</a:t>
            </a:r>
          </a:p>
        </p:txBody>
      </p:sp>
      <p:pic>
        <p:nvPicPr>
          <p:cNvPr id="4" name="Content Placeholder 3">
            <a:extLst>
              <a:ext uri="{FF2B5EF4-FFF2-40B4-BE49-F238E27FC236}">
                <a16:creationId xmlns:a16="http://schemas.microsoft.com/office/drawing/2014/main" id="{5B87F127-00CC-7B40-A0D9-96AFE08FC54C}"/>
              </a:ext>
            </a:extLst>
          </p:cNvPr>
          <p:cNvPicPr>
            <a:picLocks noGrp="1" noChangeAspect="1"/>
          </p:cNvPicPr>
          <p:nvPr>
            <p:ph idx="1"/>
          </p:nvPr>
        </p:nvPicPr>
        <p:blipFill>
          <a:blip r:embed="rId3"/>
          <a:stretch>
            <a:fillRect/>
          </a:stretch>
        </p:blipFill>
        <p:spPr>
          <a:xfrm>
            <a:off x="5574613" y="1690688"/>
            <a:ext cx="2977549" cy="4351338"/>
          </a:xfrm>
          <a:prstGeom prst="rect">
            <a:avLst/>
          </a:prstGeom>
        </p:spPr>
      </p:pic>
      <p:pic>
        <p:nvPicPr>
          <p:cNvPr id="6" name="Picture 5">
            <a:extLst>
              <a:ext uri="{FF2B5EF4-FFF2-40B4-BE49-F238E27FC236}">
                <a16:creationId xmlns:a16="http://schemas.microsoft.com/office/drawing/2014/main" id="{2BE7A0A0-36A9-AD4A-99B4-68BAA431FDE1}"/>
              </a:ext>
            </a:extLst>
          </p:cNvPr>
          <p:cNvPicPr>
            <a:picLocks noChangeAspect="1"/>
          </p:cNvPicPr>
          <p:nvPr/>
        </p:nvPicPr>
        <p:blipFill>
          <a:blip r:embed="rId4"/>
          <a:stretch>
            <a:fillRect/>
          </a:stretch>
        </p:blipFill>
        <p:spPr>
          <a:xfrm>
            <a:off x="266013" y="3221853"/>
            <a:ext cx="5308600" cy="3441700"/>
          </a:xfrm>
          <a:prstGeom prst="rect">
            <a:avLst/>
          </a:prstGeom>
        </p:spPr>
      </p:pic>
      <p:sp>
        <p:nvSpPr>
          <p:cNvPr id="3" name="TextBox 2">
            <a:extLst>
              <a:ext uri="{FF2B5EF4-FFF2-40B4-BE49-F238E27FC236}">
                <a16:creationId xmlns:a16="http://schemas.microsoft.com/office/drawing/2014/main" id="{4FC0612F-49F0-3045-842C-E1C9C787CF14}"/>
              </a:ext>
            </a:extLst>
          </p:cNvPr>
          <p:cNvSpPr txBox="1"/>
          <p:nvPr/>
        </p:nvSpPr>
        <p:spPr>
          <a:xfrm>
            <a:off x="8798011" y="2261286"/>
            <a:ext cx="1039644" cy="707886"/>
          </a:xfrm>
          <a:prstGeom prst="rect">
            <a:avLst/>
          </a:prstGeom>
          <a:noFill/>
        </p:spPr>
        <p:txBody>
          <a:bodyPr wrap="none" rtlCol="0">
            <a:spAutoFit/>
          </a:bodyPr>
          <a:lstStyle/>
          <a:p>
            <a:r>
              <a:rPr lang="en-US" sz="4000" b="1" dirty="0">
                <a:solidFill>
                  <a:srgbClr val="FF0000"/>
                </a:solidFill>
              </a:rPr>
              <a:t>Yes!</a:t>
            </a:r>
          </a:p>
        </p:txBody>
      </p:sp>
      <p:sp>
        <p:nvSpPr>
          <p:cNvPr id="5" name="Slide Number Placeholder 4">
            <a:extLst>
              <a:ext uri="{FF2B5EF4-FFF2-40B4-BE49-F238E27FC236}">
                <a16:creationId xmlns:a16="http://schemas.microsoft.com/office/drawing/2014/main" id="{417C49DB-96F0-EC4B-9313-AAB17A66664C}"/>
              </a:ext>
            </a:extLst>
          </p:cNvPr>
          <p:cNvSpPr>
            <a:spLocks noGrp="1"/>
          </p:cNvSpPr>
          <p:nvPr>
            <p:ph type="sldNum" sz="quarter" idx="12"/>
          </p:nvPr>
        </p:nvSpPr>
        <p:spPr/>
        <p:txBody>
          <a:bodyPr/>
          <a:lstStyle/>
          <a:p>
            <a:fld id="{F9101C8A-EF4C-F24D-A945-DE99755FE783}" type="slidenum">
              <a:rPr lang="en-US" smtClean="0"/>
              <a:t>40</a:t>
            </a:fld>
            <a:endParaRPr lang="en-US" dirty="0"/>
          </a:p>
        </p:txBody>
      </p:sp>
    </p:spTree>
    <p:extLst>
      <p:ext uri="{BB962C8B-B14F-4D97-AF65-F5344CB8AC3E}">
        <p14:creationId xmlns:p14="http://schemas.microsoft.com/office/powerpoint/2010/main" val="18173805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C22A1-A63A-6141-B66E-160A375C887D}"/>
              </a:ext>
            </a:extLst>
          </p:cNvPr>
          <p:cNvSpPr>
            <a:spLocks noGrp="1"/>
          </p:cNvSpPr>
          <p:nvPr>
            <p:ph type="title"/>
          </p:nvPr>
        </p:nvSpPr>
        <p:spPr/>
        <p:txBody>
          <a:bodyPr/>
          <a:lstStyle/>
          <a:p>
            <a:r>
              <a:rPr lang="en-US" dirty="0"/>
              <a:t>Whether using AE or mystery solving, connect all the pieces together</a:t>
            </a:r>
          </a:p>
        </p:txBody>
      </p:sp>
      <p:pic>
        <p:nvPicPr>
          <p:cNvPr id="4" name="Content Placeholder 3">
            <a:extLst>
              <a:ext uri="{FF2B5EF4-FFF2-40B4-BE49-F238E27FC236}">
                <a16:creationId xmlns:a16="http://schemas.microsoft.com/office/drawing/2014/main" id="{CE5EB78D-DE2A-D24C-B3C9-F2F70BDA8021}"/>
              </a:ext>
            </a:extLst>
          </p:cNvPr>
          <p:cNvPicPr>
            <a:picLocks noGrp="1" noChangeAspect="1"/>
          </p:cNvPicPr>
          <p:nvPr>
            <p:ph idx="1"/>
          </p:nvPr>
        </p:nvPicPr>
        <p:blipFill>
          <a:blip r:embed="rId2"/>
          <a:stretch>
            <a:fillRect/>
          </a:stretch>
        </p:blipFill>
        <p:spPr>
          <a:xfrm>
            <a:off x="4375150" y="2959894"/>
            <a:ext cx="3441700" cy="2082800"/>
          </a:xfrm>
          <a:prstGeom prst="rect">
            <a:avLst/>
          </a:prstGeom>
        </p:spPr>
      </p:pic>
      <p:sp>
        <p:nvSpPr>
          <p:cNvPr id="5" name="Slide Number Placeholder 4">
            <a:extLst>
              <a:ext uri="{FF2B5EF4-FFF2-40B4-BE49-F238E27FC236}">
                <a16:creationId xmlns:a16="http://schemas.microsoft.com/office/drawing/2014/main" id="{16D8931D-E4A4-A84F-B5A5-B4247F111301}"/>
              </a:ext>
            </a:extLst>
          </p:cNvPr>
          <p:cNvSpPr>
            <a:spLocks noGrp="1"/>
          </p:cNvSpPr>
          <p:nvPr>
            <p:ph type="sldNum" sz="quarter" idx="12"/>
          </p:nvPr>
        </p:nvSpPr>
        <p:spPr/>
        <p:txBody>
          <a:bodyPr/>
          <a:lstStyle/>
          <a:p>
            <a:fld id="{F9101C8A-EF4C-F24D-A945-DE99755FE783}" type="slidenum">
              <a:rPr lang="en-US" smtClean="0"/>
              <a:t>41</a:t>
            </a:fld>
            <a:endParaRPr lang="en-US" dirty="0"/>
          </a:p>
        </p:txBody>
      </p:sp>
    </p:spTree>
    <p:extLst>
      <p:ext uri="{BB962C8B-B14F-4D97-AF65-F5344CB8AC3E}">
        <p14:creationId xmlns:p14="http://schemas.microsoft.com/office/powerpoint/2010/main" val="99918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3DC778-B058-B64B-82E5-09039B5FE6BB}"/>
              </a:ext>
            </a:extLst>
          </p:cNvPr>
          <p:cNvPicPr>
            <a:picLocks noChangeAspect="1"/>
          </p:cNvPicPr>
          <p:nvPr/>
        </p:nvPicPr>
        <p:blipFill>
          <a:blip r:embed="rId2"/>
          <a:stretch>
            <a:fillRect/>
          </a:stretch>
        </p:blipFill>
        <p:spPr>
          <a:xfrm>
            <a:off x="3655713" y="600504"/>
            <a:ext cx="2730500" cy="2197100"/>
          </a:xfrm>
          <a:prstGeom prst="rect">
            <a:avLst/>
          </a:prstGeom>
        </p:spPr>
      </p:pic>
      <p:sp>
        <p:nvSpPr>
          <p:cNvPr id="8" name="TextBox 7">
            <a:extLst>
              <a:ext uri="{FF2B5EF4-FFF2-40B4-BE49-F238E27FC236}">
                <a16:creationId xmlns:a16="http://schemas.microsoft.com/office/drawing/2014/main" id="{74814452-4F26-3B42-9C1F-89C9AB23F524}"/>
              </a:ext>
            </a:extLst>
          </p:cNvPr>
          <p:cNvSpPr txBox="1"/>
          <p:nvPr/>
        </p:nvSpPr>
        <p:spPr>
          <a:xfrm>
            <a:off x="2236573" y="2953265"/>
            <a:ext cx="6365009" cy="646331"/>
          </a:xfrm>
          <a:prstGeom prst="rect">
            <a:avLst/>
          </a:prstGeom>
          <a:noFill/>
        </p:spPr>
        <p:txBody>
          <a:bodyPr wrap="square" rtlCol="0">
            <a:spAutoFit/>
          </a:bodyPr>
          <a:lstStyle/>
          <a:p>
            <a:r>
              <a:rPr lang="en-US" sz="3600" b="1" dirty="0">
                <a:latin typeface="Comic Sans MS" panose="030F0902030302020204" pitchFamily="66" charset="0"/>
              </a:rPr>
              <a:t>Summary &amp; Conclusion</a:t>
            </a:r>
          </a:p>
        </p:txBody>
      </p:sp>
      <p:sp>
        <p:nvSpPr>
          <p:cNvPr id="10" name="Slide Number Placeholder 9">
            <a:extLst>
              <a:ext uri="{FF2B5EF4-FFF2-40B4-BE49-F238E27FC236}">
                <a16:creationId xmlns:a16="http://schemas.microsoft.com/office/drawing/2014/main" id="{3F4D5169-F196-EA46-8C6A-0BCA68A99481}"/>
              </a:ext>
            </a:extLst>
          </p:cNvPr>
          <p:cNvSpPr>
            <a:spLocks noGrp="1"/>
          </p:cNvSpPr>
          <p:nvPr>
            <p:ph type="sldNum" sz="quarter" idx="12"/>
          </p:nvPr>
        </p:nvSpPr>
        <p:spPr/>
        <p:txBody>
          <a:bodyPr/>
          <a:lstStyle/>
          <a:p>
            <a:fld id="{F9101C8A-EF4C-F24D-A945-DE99755FE783}" type="slidenum">
              <a:rPr lang="en-US" smtClean="0"/>
              <a:t>42</a:t>
            </a:fld>
            <a:endParaRPr lang="en-US" dirty="0"/>
          </a:p>
        </p:txBody>
      </p:sp>
    </p:spTree>
    <p:extLst>
      <p:ext uri="{BB962C8B-B14F-4D97-AF65-F5344CB8AC3E}">
        <p14:creationId xmlns:p14="http://schemas.microsoft.com/office/powerpoint/2010/main" val="27225350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3DC778-B058-B64B-82E5-09039B5FE6BB}"/>
              </a:ext>
            </a:extLst>
          </p:cNvPr>
          <p:cNvPicPr>
            <a:picLocks noChangeAspect="1"/>
          </p:cNvPicPr>
          <p:nvPr/>
        </p:nvPicPr>
        <p:blipFill>
          <a:blip r:embed="rId2"/>
          <a:stretch>
            <a:fillRect/>
          </a:stretch>
        </p:blipFill>
        <p:spPr>
          <a:xfrm>
            <a:off x="3655713" y="600504"/>
            <a:ext cx="2730500" cy="2197100"/>
          </a:xfrm>
          <a:prstGeom prst="rect">
            <a:avLst/>
          </a:prstGeom>
        </p:spPr>
      </p:pic>
      <p:sp>
        <p:nvSpPr>
          <p:cNvPr id="8" name="TextBox 7">
            <a:extLst>
              <a:ext uri="{FF2B5EF4-FFF2-40B4-BE49-F238E27FC236}">
                <a16:creationId xmlns:a16="http://schemas.microsoft.com/office/drawing/2014/main" id="{74814452-4F26-3B42-9C1F-89C9AB23F524}"/>
              </a:ext>
            </a:extLst>
          </p:cNvPr>
          <p:cNvSpPr txBox="1"/>
          <p:nvPr/>
        </p:nvSpPr>
        <p:spPr>
          <a:xfrm>
            <a:off x="2236573" y="2953265"/>
            <a:ext cx="6365009" cy="646331"/>
          </a:xfrm>
          <a:prstGeom prst="rect">
            <a:avLst/>
          </a:prstGeom>
          <a:noFill/>
        </p:spPr>
        <p:txBody>
          <a:bodyPr wrap="square" rtlCol="0">
            <a:spAutoFit/>
          </a:bodyPr>
          <a:lstStyle/>
          <a:p>
            <a:r>
              <a:rPr lang="en-US" sz="3600" b="1" dirty="0"/>
              <a:t>Summary &amp; Conclusion</a:t>
            </a:r>
          </a:p>
        </p:txBody>
      </p:sp>
      <p:sp>
        <p:nvSpPr>
          <p:cNvPr id="2" name="TextBox 1">
            <a:extLst>
              <a:ext uri="{FF2B5EF4-FFF2-40B4-BE49-F238E27FC236}">
                <a16:creationId xmlns:a16="http://schemas.microsoft.com/office/drawing/2014/main" id="{D2E947FF-94BB-224D-A6CA-028B533CFDA4}"/>
              </a:ext>
            </a:extLst>
          </p:cNvPr>
          <p:cNvSpPr txBox="1"/>
          <p:nvPr/>
        </p:nvSpPr>
        <p:spPr>
          <a:xfrm>
            <a:off x="3472245" y="4769708"/>
            <a:ext cx="2061783" cy="584775"/>
          </a:xfrm>
          <a:prstGeom prst="rect">
            <a:avLst/>
          </a:prstGeom>
          <a:noFill/>
        </p:spPr>
        <p:txBody>
          <a:bodyPr wrap="none" rtlCol="0">
            <a:spAutoFit/>
          </a:bodyPr>
          <a:lstStyle/>
          <a:p>
            <a:r>
              <a:rPr lang="en-US" sz="3200" b="1" dirty="0"/>
              <a:t>Audience ?</a:t>
            </a:r>
          </a:p>
        </p:txBody>
      </p:sp>
      <p:sp>
        <p:nvSpPr>
          <p:cNvPr id="3" name="Slide Number Placeholder 2">
            <a:extLst>
              <a:ext uri="{FF2B5EF4-FFF2-40B4-BE49-F238E27FC236}">
                <a16:creationId xmlns:a16="http://schemas.microsoft.com/office/drawing/2014/main" id="{5DD127E5-9CBC-3A41-BC1B-B0174B326CB7}"/>
              </a:ext>
            </a:extLst>
          </p:cNvPr>
          <p:cNvSpPr>
            <a:spLocks noGrp="1"/>
          </p:cNvSpPr>
          <p:nvPr>
            <p:ph type="sldNum" sz="quarter" idx="12"/>
          </p:nvPr>
        </p:nvSpPr>
        <p:spPr/>
        <p:txBody>
          <a:bodyPr/>
          <a:lstStyle/>
          <a:p>
            <a:fld id="{F9101C8A-EF4C-F24D-A945-DE99755FE783}" type="slidenum">
              <a:rPr lang="en-US" smtClean="0"/>
              <a:t>43</a:t>
            </a:fld>
            <a:endParaRPr lang="en-US" dirty="0"/>
          </a:p>
        </p:txBody>
      </p:sp>
    </p:spTree>
    <p:extLst>
      <p:ext uri="{BB962C8B-B14F-4D97-AF65-F5344CB8AC3E}">
        <p14:creationId xmlns:p14="http://schemas.microsoft.com/office/powerpoint/2010/main" val="39783318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A3D91F-3BEC-DB42-8F5E-56B73C18BCE3}"/>
              </a:ext>
            </a:extLst>
          </p:cNvPr>
          <p:cNvSpPr>
            <a:spLocks noGrp="1"/>
          </p:cNvSpPr>
          <p:nvPr>
            <p:ph type="ctrTitle"/>
          </p:nvPr>
        </p:nvSpPr>
        <p:spPr/>
        <p:txBody>
          <a:bodyPr>
            <a:normAutofit/>
          </a:bodyPr>
          <a:lstStyle/>
          <a:p>
            <a:r>
              <a:rPr lang="en-US" sz="4000" b="1" dirty="0"/>
              <a:t>But wait! </a:t>
            </a:r>
            <a:br>
              <a:rPr lang="en-US" sz="4000" b="1" dirty="0"/>
            </a:br>
            <a:r>
              <a:rPr lang="en-US" sz="4000" b="1" dirty="0"/>
              <a:t>Here’s a few tips</a:t>
            </a:r>
            <a:br>
              <a:rPr lang="en-US" sz="4000" b="1" dirty="0">
                <a:solidFill>
                  <a:srgbClr val="FF0000"/>
                </a:solidFill>
              </a:rPr>
            </a:br>
            <a:r>
              <a:rPr lang="en-US" sz="4000" b="1" dirty="0"/>
              <a:t> </a:t>
            </a:r>
          </a:p>
        </p:txBody>
      </p:sp>
      <p:sp>
        <p:nvSpPr>
          <p:cNvPr id="5" name="Subtitle 4">
            <a:extLst>
              <a:ext uri="{FF2B5EF4-FFF2-40B4-BE49-F238E27FC236}">
                <a16:creationId xmlns:a16="http://schemas.microsoft.com/office/drawing/2014/main" id="{7BEAD157-D567-4940-985C-8BDBA0637054}"/>
              </a:ext>
            </a:extLst>
          </p:cNvPr>
          <p:cNvSpPr>
            <a:spLocks noGrp="1"/>
          </p:cNvSpPr>
          <p:nvPr>
            <p:ph type="subTitle" idx="1"/>
          </p:nvPr>
        </p:nvSpPr>
        <p:spPr/>
        <p:txBody>
          <a:bodyPr>
            <a:normAutofit/>
          </a:bodyPr>
          <a:lstStyle/>
          <a:p>
            <a:endParaRPr lang="en-US" sz="2800" b="1" dirty="0">
              <a:solidFill>
                <a:srgbClr val="FF0000"/>
              </a:solidFill>
            </a:endParaRPr>
          </a:p>
          <a:p>
            <a:r>
              <a:rPr lang="en-US" sz="3200" b="1" dirty="0">
                <a:solidFill>
                  <a:srgbClr val="FF0000"/>
                </a:solidFill>
              </a:rPr>
              <a:t>Slide preparation</a:t>
            </a:r>
          </a:p>
          <a:p>
            <a:r>
              <a:rPr lang="en-US" sz="3200" b="1" dirty="0">
                <a:solidFill>
                  <a:srgbClr val="FF0000"/>
                </a:solidFill>
              </a:rPr>
              <a:t>Talk preparation</a:t>
            </a:r>
          </a:p>
        </p:txBody>
      </p:sp>
      <p:sp>
        <p:nvSpPr>
          <p:cNvPr id="6" name="Slide Number Placeholder 5">
            <a:extLst>
              <a:ext uri="{FF2B5EF4-FFF2-40B4-BE49-F238E27FC236}">
                <a16:creationId xmlns:a16="http://schemas.microsoft.com/office/drawing/2014/main" id="{F98D0B58-B3D9-CB48-A9D1-6C03BA256844}"/>
              </a:ext>
            </a:extLst>
          </p:cNvPr>
          <p:cNvSpPr>
            <a:spLocks noGrp="1"/>
          </p:cNvSpPr>
          <p:nvPr>
            <p:ph type="sldNum" sz="quarter" idx="12"/>
          </p:nvPr>
        </p:nvSpPr>
        <p:spPr/>
        <p:txBody>
          <a:bodyPr/>
          <a:lstStyle/>
          <a:p>
            <a:fld id="{F9101C8A-EF4C-F24D-A945-DE99755FE783}" type="slidenum">
              <a:rPr lang="en-US" smtClean="0"/>
              <a:t>44</a:t>
            </a:fld>
            <a:endParaRPr lang="en-US" dirty="0"/>
          </a:p>
        </p:txBody>
      </p:sp>
    </p:spTree>
    <p:extLst>
      <p:ext uri="{BB962C8B-B14F-4D97-AF65-F5344CB8AC3E}">
        <p14:creationId xmlns:p14="http://schemas.microsoft.com/office/powerpoint/2010/main" val="17440860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50738-434D-164D-B077-22A8D7F67B76}"/>
              </a:ext>
            </a:extLst>
          </p:cNvPr>
          <p:cNvSpPr>
            <a:spLocks noGrp="1"/>
          </p:cNvSpPr>
          <p:nvPr>
            <p:ph type="title"/>
          </p:nvPr>
        </p:nvSpPr>
        <p:spPr/>
        <p:txBody>
          <a:bodyPr/>
          <a:lstStyle/>
          <a:p>
            <a:r>
              <a:rPr lang="en-US" dirty="0"/>
              <a:t>What to think about when preparing the slides</a:t>
            </a:r>
          </a:p>
        </p:txBody>
      </p:sp>
      <p:sp>
        <p:nvSpPr>
          <p:cNvPr id="3" name="Content Placeholder 2">
            <a:extLst>
              <a:ext uri="{FF2B5EF4-FFF2-40B4-BE49-F238E27FC236}">
                <a16:creationId xmlns:a16="http://schemas.microsoft.com/office/drawing/2014/main" id="{B6F4B392-D138-044D-B0D0-6C4B4D74B120}"/>
              </a:ext>
            </a:extLst>
          </p:cNvPr>
          <p:cNvSpPr>
            <a:spLocks noGrp="1"/>
          </p:cNvSpPr>
          <p:nvPr>
            <p:ph idx="1"/>
          </p:nvPr>
        </p:nvSpPr>
        <p:spPr/>
        <p:txBody>
          <a:bodyPr>
            <a:normAutofit/>
          </a:bodyPr>
          <a:lstStyle/>
          <a:p>
            <a:pPr marL="0" indent="0">
              <a:buNone/>
            </a:pPr>
            <a:endParaRPr lang="en-US" dirty="0"/>
          </a:p>
          <a:p>
            <a:pPr marL="0" indent="0">
              <a:buNone/>
            </a:pPr>
            <a:r>
              <a:rPr lang="en-US" dirty="0"/>
              <a:t>Review slides to remove all but the most essential text and graphic elements</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80B49DA-EEBB-2F40-A04D-C827CBAE97FD}"/>
              </a:ext>
            </a:extLst>
          </p:cNvPr>
          <p:cNvSpPr>
            <a:spLocks noGrp="1"/>
          </p:cNvSpPr>
          <p:nvPr>
            <p:ph type="sldNum" sz="quarter" idx="12"/>
          </p:nvPr>
        </p:nvSpPr>
        <p:spPr/>
        <p:txBody>
          <a:bodyPr/>
          <a:lstStyle/>
          <a:p>
            <a:fld id="{F9101C8A-EF4C-F24D-A945-DE99755FE783}" type="slidenum">
              <a:rPr lang="en-US" smtClean="0"/>
              <a:t>45</a:t>
            </a:fld>
            <a:endParaRPr lang="en-US" dirty="0"/>
          </a:p>
        </p:txBody>
      </p:sp>
    </p:spTree>
    <p:extLst>
      <p:ext uri="{BB962C8B-B14F-4D97-AF65-F5344CB8AC3E}">
        <p14:creationId xmlns:p14="http://schemas.microsoft.com/office/powerpoint/2010/main" val="3697229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50738-434D-164D-B077-22A8D7F67B76}"/>
              </a:ext>
            </a:extLst>
          </p:cNvPr>
          <p:cNvSpPr>
            <a:spLocks noGrp="1"/>
          </p:cNvSpPr>
          <p:nvPr>
            <p:ph type="title"/>
          </p:nvPr>
        </p:nvSpPr>
        <p:spPr/>
        <p:txBody>
          <a:bodyPr>
            <a:normAutofit fontScale="90000"/>
          </a:bodyPr>
          <a:lstStyle/>
          <a:p>
            <a:r>
              <a:rPr lang="en-US" strike="sngStrike" dirty="0"/>
              <a:t>What to think about when preparing the slides</a:t>
            </a:r>
            <a:br>
              <a:rPr lang="en-US" dirty="0"/>
            </a:br>
            <a:r>
              <a:rPr lang="en-US" dirty="0"/>
              <a:t>Tips for preparing slides</a:t>
            </a:r>
          </a:p>
        </p:txBody>
      </p:sp>
      <p:sp>
        <p:nvSpPr>
          <p:cNvPr id="3" name="Content Placeholder 2">
            <a:extLst>
              <a:ext uri="{FF2B5EF4-FFF2-40B4-BE49-F238E27FC236}">
                <a16:creationId xmlns:a16="http://schemas.microsoft.com/office/drawing/2014/main" id="{B6F4B392-D138-044D-B0D0-6C4B4D74B120}"/>
              </a:ext>
            </a:extLst>
          </p:cNvPr>
          <p:cNvSpPr>
            <a:spLocks noGrp="1"/>
          </p:cNvSpPr>
          <p:nvPr>
            <p:ph idx="1"/>
          </p:nvPr>
        </p:nvSpPr>
        <p:spPr/>
        <p:txBody>
          <a:bodyPr>
            <a:normAutofit/>
          </a:bodyPr>
          <a:lstStyle/>
          <a:p>
            <a:pPr marL="0" indent="0">
              <a:buNone/>
            </a:pPr>
            <a:endParaRPr lang="en-US" dirty="0"/>
          </a:p>
          <a:p>
            <a:pPr marL="0" indent="0">
              <a:buNone/>
            </a:pPr>
            <a:r>
              <a:rPr lang="en-US" strike="sngStrike" dirty="0"/>
              <a:t>Review slides to remove all but the most essential text and graphic elements</a:t>
            </a:r>
          </a:p>
          <a:p>
            <a:pPr marL="0" indent="0">
              <a:buNone/>
            </a:pPr>
            <a:r>
              <a:rPr lang="en-US" dirty="0"/>
              <a:t>Review slides to remove all non-essential text and graphics</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07F6C2A1-0A5B-2740-8B10-C919A9879E6D}"/>
              </a:ext>
            </a:extLst>
          </p:cNvPr>
          <p:cNvSpPr>
            <a:spLocks noGrp="1"/>
          </p:cNvSpPr>
          <p:nvPr>
            <p:ph type="sldNum" sz="quarter" idx="12"/>
          </p:nvPr>
        </p:nvSpPr>
        <p:spPr/>
        <p:txBody>
          <a:bodyPr/>
          <a:lstStyle/>
          <a:p>
            <a:fld id="{F9101C8A-EF4C-F24D-A945-DE99755FE783}" type="slidenum">
              <a:rPr lang="en-US" smtClean="0"/>
              <a:t>46</a:t>
            </a:fld>
            <a:endParaRPr lang="en-US" dirty="0"/>
          </a:p>
        </p:txBody>
      </p:sp>
    </p:spTree>
    <p:extLst>
      <p:ext uri="{BB962C8B-B14F-4D97-AF65-F5344CB8AC3E}">
        <p14:creationId xmlns:p14="http://schemas.microsoft.com/office/powerpoint/2010/main" val="12592610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50738-434D-164D-B077-22A8D7F67B76}"/>
              </a:ext>
            </a:extLst>
          </p:cNvPr>
          <p:cNvSpPr>
            <a:spLocks noGrp="1"/>
          </p:cNvSpPr>
          <p:nvPr>
            <p:ph type="title"/>
          </p:nvPr>
        </p:nvSpPr>
        <p:spPr/>
        <p:txBody>
          <a:bodyPr/>
          <a:lstStyle/>
          <a:p>
            <a:r>
              <a:rPr lang="en-US" dirty="0"/>
              <a:t>Tips for preparing slides</a:t>
            </a:r>
          </a:p>
        </p:txBody>
      </p:sp>
      <p:sp>
        <p:nvSpPr>
          <p:cNvPr id="3" name="Content Placeholder 2">
            <a:extLst>
              <a:ext uri="{FF2B5EF4-FFF2-40B4-BE49-F238E27FC236}">
                <a16:creationId xmlns:a16="http://schemas.microsoft.com/office/drawing/2014/main" id="{B6F4B392-D138-044D-B0D0-6C4B4D74B120}"/>
              </a:ext>
            </a:extLst>
          </p:cNvPr>
          <p:cNvSpPr>
            <a:spLocks noGrp="1"/>
          </p:cNvSpPr>
          <p:nvPr>
            <p:ph idx="1"/>
          </p:nvPr>
        </p:nvSpPr>
        <p:spPr/>
        <p:txBody>
          <a:bodyPr/>
          <a:lstStyle/>
          <a:p>
            <a:pPr marL="0" indent="0">
              <a:buNone/>
            </a:pPr>
            <a:r>
              <a:rPr lang="en-US" dirty="0"/>
              <a:t>Font style – san serif is easiest to read</a:t>
            </a: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DA39F7AD-39D3-5B46-990C-9DAC6061FF61}"/>
              </a:ext>
            </a:extLst>
          </p:cNvPr>
          <p:cNvSpPr>
            <a:spLocks noGrp="1"/>
          </p:cNvSpPr>
          <p:nvPr>
            <p:ph type="sldNum" sz="quarter" idx="12"/>
          </p:nvPr>
        </p:nvSpPr>
        <p:spPr/>
        <p:txBody>
          <a:bodyPr/>
          <a:lstStyle/>
          <a:p>
            <a:fld id="{F9101C8A-EF4C-F24D-A945-DE99755FE783}" type="slidenum">
              <a:rPr lang="en-US" smtClean="0"/>
              <a:t>47</a:t>
            </a:fld>
            <a:endParaRPr lang="en-US" dirty="0"/>
          </a:p>
        </p:txBody>
      </p:sp>
    </p:spTree>
    <p:extLst>
      <p:ext uri="{BB962C8B-B14F-4D97-AF65-F5344CB8AC3E}">
        <p14:creationId xmlns:p14="http://schemas.microsoft.com/office/powerpoint/2010/main" val="149749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50738-434D-164D-B077-22A8D7F67B76}"/>
              </a:ext>
            </a:extLst>
          </p:cNvPr>
          <p:cNvSpPr>
            <a:spLocks noGrp="1"/>
          </p:cNvSpPr>
          <p:nvPr>
            <p:ph type="title"/>
          </p:nvPr>
        </p:nvSpPr>
        <p:spPr/>
        <p:txBody>
          <a:bodyPr/>
          <a:lstStyle/>
          <a:p>
            <a:r>
              <a:rPr lang="en-US" dirty="0"/>
              <a:t>Tips for preparing slides</a:t>
            </a:r>
          </a:p>
        </p:txBody>
      </p:sp>
      <p:sp>
        <p:nvSpPr>
          <p:cNvPr id="3" name="Content Placeholder 2">
            <a:extLst>
              <a:ext uri="{FF2B5EF4-FFF2-40B4-BE49-F238E27FC236}">
                <a16:creationId xmlns:a16="http://schemas.microsoft.com/office/drawing/2014/main" id="{B6F4B392-D138-044D-B0D0-6C4B4D74B120}"/>
              </a:ext>
            </a:extLst>
          </p:cNvPr>
          <p:cNvSpPr>
            <a:spLocks noGrp="1"/>
          </p:cNvSpPr>
          <p:nvPr>
            <p:ph idx="1"/>
          </p:nvPr>
        </p:nvSpPr>
        <p:spPr/>
        <p:txBody>
          <a:bodyPr/>
          <a:lstStyle/>
          <a:p>
            <a:pPr marL="0" indent="0">
              <a:buNone/>
            </a:pPr>
            <a:r>
              <a:rPr lang="en-US" dirty="0"/>
              <a:t>Font style – san serif is easiest to read</a:t>
            </a:r>
          </a:p>
          <a:p>
            <a:pPr marL="0" indent="0">
              <a:buNone/>
            </a:pPr>
            <a:endParaRPr lang="en-US" dirty="0"/>
          </a:p>
          <a:p>
            <a:pPr marL="0" indent="0">
              <a:buNone/>
            </a:pPr>
            <a:r>
              <a:rPr lang="en-US" dirty="0"/>
              <a:t>Room or Zoom – Large room may need larger font, Zoom good for slide readability</a:t>
            </a: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DA39F7AD-39D3-5B46-990C-9DAC6061FF61}"/>
              </a:ext>
            </a:extLst>
          </p:cNvPr>
          <p:cNvSpPr>
            <a:spLocks noGrp="1"/>
          </p:cNvSpPr>
          <p:nvPr>
            <p:ph type="sldNum" sz="quarter" idx="12"/>
          </p:nvPr>
        </p:nvSpPr>
        <p:spPr/>
        <p:txBody>
          <a:bodyPr/>
          <a:lstStyle/>
          <a:p>
            <a:fld id="{F9101C8A-EF4C-F24D-A945-DE99755FE783}" type="slidenum">
              <a:rPr lang="en-US" smtClean="0"/>
              <a:t>48</a:t>
            </a:fld>
            <a:endParaRPr lang="en-US" dirty="0"/>
          </a:p>
        </p:txBody>
      </p:sp>
    </p:spTree>
    <p:extLst>
      <p:ext uri="{BB962C8B-B14F-4D97-AF65-F5344CB8AC3E}">
        <p14:creationId xmlns:p14="http://schemas.microsoft.com/office/powerpoint/2010/main" val="398079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50738-434D-164D-B077-22A8D7F67B76}"/>
              </a:ext>
            </a:extLst>
          </p:cNvPr>
          <p:cNvSpPr>
            <a:spLocks noGrp="1"/>
          </p:cNvSpPr>
          <p:nvPr>
            <p:ph type="title"/>
          </p:nvPr>
        </p:nvSpPr>
        <p:spPr/>
        <p:txBody>
          <a:bodyPr/>
          <a:lstStyle/>
          <a:p>
            <a:r>
              <a:rPr lang="en-US" dirty="0"/>
              <a:t>Tips for preparing slides</a:t>
            </a:r>
          </a:p>
        </p:txBody>
      </p:sp>
      <p:sp>
        <p:nvSpPr>
          <p:cNvPr id="3" name="Content Placeholder 2">
            <a:extLst>
              <a:ext uri="{FF2B5EF4-FFF2-40B4-BE49-F238E27FC236}">
                <a16:creationId xmlns:a16="http://schemas.microsoft.com/office/drawing/2014/main" id="{B6F4B392-D138-044D-B0D0-6C4B4D74B120}"/>
              </a:ext>
            </a:extLst>
          </p:cNvPr>
          <p:cNvSpPr>
            <a:spLocks noGrp="1"/>
          </p:cNvSpPr>
          <p:nvPr>
            <p:ph idx="1"/>
          </p:nvPr>
        </p:nvSpPr>
        <p:spPr/>
        <p:txBody>
          <a:bodyPr/>
          <a:lstStyle/>
          <a:p>
            <a:pPr marL="0" indent="0">
              <a:buNone/>
            </a:pPr>
            <a:r>
              <a:rPr lang="en-US" dirty="0"/>
              <a:t>Font style – san serif is easiest to read</a:t>
            </a:r>
          </a:p>
          <a:p>
            <a:pPr marL="0" indent="0">
              <a:buNone/>
            </a:pPr>
            <a:endParaRPr lang="en-US" dirty="0"/>
          </a:p>
          <a:p>
            <a:pPr marL="0" indent="0">
              <a:buNone/>
            </a:pPr>
            <a:r>
              <a:rPr lang="en-US" dirty="0"/>
              <a:t>Room or Zoom – Large room may need larger font, Zoom good for slide readability</a:t>
            </a:r>
          </a:p>
          <a:p>
            <a:pPr marL="0" indent="0">
              <a:buNone/>
            </a:pPr>
            <a:endParaRPr lang="en-US" dirty="0"/>
          </a:p>
          <a:p>
            <a:pPr marL="0" indent="0">
              <a:buNone/>
            </a:pPr>
            <a:r>
              <a:rPr lang="en-US" dirty="0"/>
              <a:t>Darkened room for image projection – use dark background, white/yellow text</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DA39F7AD-39D3-5B46-990C-9DAC6061FF61}"/>
              </a:ext>
            </a:extLst>
          </p:cNvPr>
          <p:cNvSpPr>
            <a:spLocks noGrp="1"/>
          </p:cNvSpPr>
          <p:nvPr>
            <p:ph type="sldNum" sz="quarter" idx="12"/>
          </p:nvPr>
        </p:nvSpPr>
        <p:spPr/>
        <p:txBody>
          <a:bodyPr/>
          <a:lstStyle/>
          <a:p>
            <a:fld id="{F9101C8A-EF4C-F24D-A945-DE99755FE783}" type="slidenum">
              <a:rPr lang="en-US" smtClean="0"/>
              <a:t>49</a:t>
            </a:fld>
            <a:endParaRPr lang="en-US" dirty="0"/>
          </a:p>
        </p:txBody>
      </p:sp>
    </p:spTree>
    <p:extLst>
      <p:ext uri="{BB962C8B-B14F-4D97-AF65-F5344CB8AC3E}">
        <p14:creationId xmlns:p14="http://schemas.microsoft.com/office/powerpoint/2010/main" val="320829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8B4E4-074A-3145-BFB0-891EAEA1D768}"/>
              </a:ext>
            </a:extLst>
          </p:cNvPr>
          <p:cNvSpPr>
            <a:spLocks noGrp="1"/>
          </p:cNvSpPr>
          <p:nvPr>
            <p:ph type="title"/>
          </p:nvPr>
        </p:nvSpPr>
        <p:spPr/>
        <p:txBody>
          <a:bodyPr/>
          <a:lstStyle/>
          <a:p>
            <a:r>
              <a:rPr lang="en-US" dirty="0"/>
              <a:t>For science talks as well as papers, use the three communication pillars</a:t>
            </a:r>
          </a:p>
        </p:txBody>
      </p:sp>
      <p:sp>
        <p:nvSpPr>
          <p:cNvPr id="3" name="Content Placeholder 2">
            <a:extLst>
              <a:ext uri="{FF2B5EF4-FFF2-40B4-BE49-F238E27FC236}">
                <a16:creationId xmlns:a16="http://schemas.microsoft.com/office/drawing/2014/main" id="{188F42CA-29BF-FA46-BD1E-B5F76855D359}"/>
              </a:ext>
            </a:extLst>
          </p:cNvPr>
          <p:cNvSpPr>
            <a:spLocks noGrp="1"/>
          </p:cNvSpPr>
          <p:nvPr>
            <p:ph idx="1"/>
          </p:nvPr>
        </p:nvSpPr>
        <p:spPr/>
        <p:txBody>
          <a:bodyPr>
            <a:normAutofit/>
          </a:bodyPr>
          <a:lstStyle/>
          <a:p>
            <a:pPr marL="0" indent="0">
              <a:buNone/>
            </a:pPr>
            <a:endParaRPr lang="en-US" sz="3600" b="1" dirty="0"/>
          </a:p>
          <a:p>
            <a:pPr marL="0" indent="0">
              <a:buNone/>
            </a:pPr>
            <a:endParaRPr lang="en-US" sz="3600" b="1" dirty="0"/>
          </a:p>
          <a:p>
            <a:pPr marL="0" indent="0" algn="ctr">
              <a:buNone/>
            </a:pPr>
            <a:r>
              <a:rPr lang="en-US" sz="3600" b="1" dirty="0"/>
              <a:t>	Message			 Audience</a:t>
            </a:r>
          </a:p>
          <a:p>
            <a:pPr marL="0" indent="0">
              <a:buNone/>
            </a:pPr>
            <a:r>
              <a:rPr lang="en-US" sz="3600" b="1" dirty="0"/>
              <a:t>		</a:t>
            </a:r>
          </a:p>
          <a:p>
            <a:pPr marL="0" indent="0" algn="ctr">
              <a:buNone/>
            </a:pPr>
            <a:r>
              <a:rPr lang="en-US" sz="3600" b="1" dirty="0"/>
              <a:t>     Objective</a:t>
            </a:r>
          </a:p>
        </p:txBody>
      </p:sp>
      <p:sp>
        <p:nvSpPr>
          <p:cNvPr id="4" name="Slide Number Placeholder 3">
            <a:extLst>
              <a:ext uri="{FF2B5EF4-FFF2-40B4-BE49-F238E27FC236}">
                <a16:creationId xmlns:a16="http://schemas.microsoft.com/office/drawing/2014/main" id="{4911B5A7-4E98-0E47-A97F-3BC6B570748A}"/>
              </a:ext>
            </a:extLst>
          </p:cNvPr>
          <p:cNvSpPr>
            <a:spLocks noGrp="1"/>
          </p:cNvSpPr>
          <p:nvPr>
            <p:ph type="sldNum" sz="quarter" idx="12"/>
          </p:nvPr>
        </p:nvSpPr>
        <p:spPr/>
        <p:txBody>
          <a:bodyPr/>
          <a:lstStyle/>
          <a:p>
            <a:fld id="{F9101C8A-EF4C-F24D-A945-DE99755FE783}" type="slidenum">
              <a:rPr lang="en-US" smtClean="0"/>
              <a:t>5</a:t>
            </a:fld>
            <a:endParaRPr lang="en-US" dirty="0"/>
          </a:p>
        </p:txBody>
      </p:sp>
    </p:spTree>
    <p:extLst>
      <p:ext uri="{BB962C8B-B14F-4D97-AF65-F5344CB8AC3E}">
        <p14:creationId xmlns:p14="http://schemas.microsoft.com/office/powerpoint/2010/main" val="10851346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50738-434D-164D-B077-22A8D7F67B76}"/>
              </a:ext>
            </a:extLst>
          </p:cNvPr>
          <p:cNvSpPr>
            <a:spLocks noGrp="1"/>
          </p:cNvSpPr>
          <p:nvPr>
            <p:ph type="title"/>
          </p:nvPr>
        </p:nvSpPr>
        <p:spPr/>
        <p:txBody>
          <a:bodyPr/>
          <a:lstStyle/>
          <a:p>
            <a:r>
              <a:rPr lang="en-US" dirty="0"/>
              <a:t>Tips for preparing slides</a:t>
            </a:r>
          </a:p>
        </p:txBody>
      </p:sp>
      <p:sp>
        <p:nvSpPr>
          <p:cNvPr id="3" name="Content Placeholder 2">
            <a:extLst>
              <a:ext uri="{FF2B5EF4-FFF2-40B4-BE49-F238E27FC236}">
                <a16:creationId xmlns:a16="http://schemas.microsoft.com/office/drawing/2014/main" id="{B6F4B392-D138-044D-B0D0-6C4B4D74B120}"/>
              </a:ext>
            </a:extLst>
          </p:cNvPr>
          <p:cNvSpPr>
            <a:spLocks noGrp="1"/>
          </p:cNvSpPr>
          <p:nvPr>
            <p:ph idx="1"/>
          </p:nvPr>
        </p:nvSpPr>
        <p:spPr/>
        <p:txBody>
          <a:bodyPr/>
          <a:lstStyle/>
          <a:p>
            <a:pPr marL="0" indent="0">
              <a:buNone/>
            </a:pPr>
            <a:r>
              <a:rPr lang="en-US" dirty="0"/>
              <a:t>For slides with images or movies, tell people what they should look for</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C80A5ED0-B1D7-CF47-93D7-752DA96F480E}"/>
              </a:ext>
            </a:extLst>
          </p:cNvPr>
          <p:cNvSpPr>
            <a:spLocks noGrp="1"/>
          </p:cNvSpPr>
          <p:nvPr>
            <p:ph type="sldNum" sz="quarter" idx="12"/>
          </p:nvPr>
        </p:nvSpPr>
        <p:spPr/>
        <p:txBody>
          <a:bodyPr/>
          <a:lstStyle/>
          <a:p>
            <a:fld id="{F9101C8A-EF4C-F24D-A945-DE99755FE783}" type="slidenum">
              <a:rPr lang="en-US" smtClean="0"/>
              <a:t>50</a:t>
            </a:fld>
            <a:endParaRPr lang="en-US" dirty="0"/>
          </a:p>
        </p:txBody>
      </p:sp>
    </p:spTree>
    <p:extLst>
      <p:ext uri="{BB962C8B-B14F-4D97-AF65-F5344CB8AC3E}">
        <p14:creationId xmlns:p14="http://schemas.microsoft.com/office/powerpoint/2010/main" val="43265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50738-434D-164D-B077-22A8D7F67B76}"/>
              </a:ext>
            </a:extLst>
          </p:cNvPr>
          <p:cNvSpPr>
            <a:spLocks noGrp="1"/>
          </p:cNvSpPr>
          <p:nvPr>
            <p:ph type="title"/>
          </p:nvPr>
        </p:nvSpPr>
        <p:spPr/>
        <p:txBody>
          <a:bodyPr/>
          <a:lstStyle/>
          <a:p>
            <a:r>
              <a:rPr lang="en-US" dirty="0"/>
              <a:t>Tips for preparing slides</a:t>
            </a:r>
          </a:p>
        </p:txBody>
      </p:sp>
      <p:sp>
        <p:nvSpPr>
          <p:cNvPr id="3" name="Content Placeholder 2">
            <a:extLst>
              <a:ext uri="{FF2B5EF4-FFF2-40B4-BE49-F238E27FC236}">
                <a16:creationId xmlns:a16="http://schemas.microsoft.com/office/drawing/2014/main" id="{B6F4B392-D138-044D-B0D0-6C4B4D74B120}"/>
              </a:ext>
            </a:extLst>
          </p:cNvPr>
          <p:cNvSpPr>
            <a:spLocks noGrp="1"/>
          </p:cNvSpPr>
          <p:nvPr>
            <p:ph idx="1"/>
          </p:nvPr>
        </p:nvSpPr>
        <p:spPr/>
        <p:txBody>
          <a:bodyPr/>
          <a:lstStyle/>
          <a:p>
            <a:pPr marL="0" indent="0">
              <a:buNone/>
            </a:pPr>
            <a:r>
              <a:rPr lang="en-US" dirty="0"/>
              <a:t>For slides with images or movies, tell people what they should look for</a:t>
            </a:r>
          </a:p>
          <a:p>
            <a:pPr marL="0" indent="0">
              <a:buNone/>
            </a:pPr>
            <a:endParaRPr lang="en-US" dirty="0"/>
          </a:p>
          <a:p>
            <a:pPr marL="0" indent="0">
              <a:buNone/>
            </a:pPr>
            <a:r>
              <a:rPr lang="en-US" dirty="0"/>
              <a:t>Avoid Low-quality images/videos; they waste viewer’s time</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C80A5ED0-B1D7-CF47-93D7-752DA96F480E}"/>
              </a:ext>
            </a:extLst>
          </p:cNvPr>
          <p:cNvSpPr>
            <a:spLocks noGrp="1"/>
          </p:cNvSpPr>
          <p:nvPr>
            <p:ph type="sldNum" sz="quarter" idx="12"/>
          </p:nvPr>
        </p:nvSpPr>
        <p:spPr/>
        <p:txBody>
          <a:bodyPr/>
          <a:lstStyle/>
          <a:p>
            <a:fld id="{F9101C8A-EF4C-F24D-A945-DE99755FE783}" type="slidenum">
              <a:rPr lang="en-US" smtClean="0"/>
              <a:t>51</a:t>
            </a:fld>
            <a:endParaRPr lang="en-US" dirty="0"/>
          </a:p>
        </p:txBody>
      </p:sp>
    </p:spTree>
    <p:extLst>
      <p:ext uri="{BB962C8B-B14F-4D97-AF65-F5344CB8AC3E}">
        <p14:creationId xmlns:p14="http://schemas.microsoft.com/office/powerpoint/2010/main" val="357473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50738-434D-164D-B077-22A8D7F67B76}"/>
              </a:ext>
            </a:extLst>
          </p:cNvPr>
          <p:cNvSpPr>
            <a:spLocks noGrp="1"/>
          </p:cNvSpPr>
          <p:nvPr>
            <p:ph type="title"/>
          </p:nvPr>
        </p:nvSpPr>
        <p:spPr/>
        <p:txBody>
          <a:bodyPr/>
          <a:lstStyle/>
          <a:p>
            <a:r>
              <a:rPr lang="en-US" dirty="0"/>
              <a:t>Tips for preparing slides</a:t>
            </a:r>
          </a:p>
        </p:txBody>
      </p:sp>
      <p:sp>
        <p:nvSpPr>
          <p:cNvPr id="3" name="Content Placeholder 2">
            <a:extLst>
              <a:ext uri="{FF2B5EF4-FFF2-40B4-BE49-F238E27FC236}">
                <a16:creationId xmlns:a16="http://schemas.microsoft.com/office/drawing/2014/main" id="{B6F4B392-D138-044D-B0D0-6C4B4D74B120}"/>
              </a:ext>
            </a:extLst>
          </p:cNvPr>
          <p:cNvSpPr>
            <a:spLocks noGrp="1"/>
          </p:cNvSpPr>
          <p:nvPr>
            <p:ph idx="1"/>
          </p:nvPr>
        </p:nvSpPr>
        <p:spPr/>
        <p:txBody>
          <a:bodyPr/>
          <a:lstStyle/>
          <a:p>
            <a:pPr marL="0" indent="0">
              <a:buNone/>
            </a:pPr>
            <a:r>
              <a:rPr lang="en-US" dirty="0"/>
              <a:t>For slides with images or movies, tell people what they should look for</a:t>
            </a:r>
          </a:p>
          <a:p>
            <a:pPr marL="0" indent="0">
              <a:buNone/>
            </a:pPr>
            <a:endParaRPr lang="en-US" dirty="0"/>
          </a:p>
          <a:p>
            <a:pPr marL="0" indent="0">
              <a:buNone/>
            </a:pPr>
            <a:r>
              <a:rPr lang="en-US" dirty="0"/>
              <a:t>Avoid Low-quality images/videos; they waste viewer’s time</a:t>
            </a:r>
          </a:p>
          <a:p>
            <a:pPr marL="0" indent="0">
              <a:buNone/>
            </a:pPr>
            <a:endParaRPr lang="en-US" dirty="0"/>
          </a:p>
          <a:p>
            <a:pPr marL="0" indent="0">
              <a:buNone/>
            </a:pPr>
            <a:r>
              <a:rPr lang="en-US" dirty="0"/>
              <a:t>If possible, test slides in venue/equipment before presentation</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C80A5ED0-B1D7-CF47-93D7-752DA96F480E}"/>
              </a:ext>
            </a:extLst>
          </p:cNvPr>
          <p:cNvSpPr>
            <a:spLocks noGrp="1"/>
          </p:cNvSpPr>
          <p:nvPr>
            <p:ph type="sldNum" sz="quarter" idx="12"/>
          </p:nvPr>
        </p:nvSpPr>
        <p:spPr/>
        <p:txBody>
          <a:bodyPr/>
          <a:lstStyle/>
          <a:p>
            <a:fld id="{F9101C8A-EF4C-F24D-A945-DE99755FE783}" type="slidenum">
              <a:rPr lang="en-US" smtClean="0"/>
              <a:t>52</a:t>
            </a:fld>
            <a:endParaRPr lang="en-US" dirty="0"/>
          </a:p>
        </p:txBody>
      </p:sp>
    </p:spTree>
    <p:extLst>
      <p:ext uri="{BB962C8B-B14F-4D97-AF65-F5344CB8AC3E}">
        <p14:creationId xmlns:p14="http://schemas.microsoft.com/office/powerpoint/2010/main" val="88592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50738-434D-164D-B077-22A8D7F67B76}"/>
              </a:ext>
            </a:extLst>
          </p:cNvPr>
          <p:cNvSpPr>
            <a:spLocks noGrp="1"/>
          </p:cNvSpPr>
          <p:nvPr>
            <p:ph type="title"/>
          </p:nvPr>
        </p:nvSpPr>
        <p:spPr/>
        <p:txBody>
          <a:bodyPr/>
          <a:lstStyle/>
          <a:p>
            <a:r>
              <a:rPr lang="en-US" dirty="0"/>
              <a:t>Tips for preparing slides</a:t>
            </a:r>
          </a:p>
        </p:txBody>
      </p:sp>
      <p:sp>
        <p:nvSpPr>
          <p:cNvPr id="3" name="Content Placeholder 2">
            <a:extLst>
              <a:ext uri="{FF2B5EF4-FFF2-40B4-BE49-F238E27FC236}">
                <a16:creationId xmlns:a16="http://schemas.microsoft.com/office/drawing/2014/main" id="{B6F4B392-D138-044D-B0D0-6C4B4D74B120}"/>
              </a:ext>
            </a:extLst>
          </p:cNvPr>
          <p:cNvSpPr>
            <a:spLocks noGrp="1"/>
          </p:cNvSpPr>
          <p:nvPr>
            <p:ph idx="1"/>
          </p:nvPr>
        </p:nvSpPr>
        <p:spPr/>
        <p:txBody>
          <a:bodyPr/>
          <a:lstStyle/>
          <a:p>
            <a:pPr marL="0" indent="0">
              <a:buNone/>
            </a:pPr>
            <a:r>
              <a:rPr lang="en-US" dirty="0"/>
              <a:t>For slides with images or movies, tell people what they should look for</a:t>
            </a:r>
          </a:p>
          <a:p>
            <a:pPr marL="0" indent="0">
              <a:buNone/>
            </a:pPr>
            <a:endParaRPr lang="en-US" dirty="0"/>
          </a:p>
          <a:p>
            <a:pPr marL="0" indent="0">
              <a:buNone/>
            </a:pPr>
            <a:r>
              <a:rPr lang="en-US" dirty="0"/>
              <a:t>Avoid Low-quality images/videos; they waste viewer’s time</a:t>
            </a:r>
          </a:p>
          <a:p>
            <a:pPr marL="0" indent="0">
              <a:buNone/>
            </a:pPr>
            <a:endParaRPr lang="en-US" dirty="0"/>
          </a:p>
          <a:p>
            <a:pPr marL="0" indent="0">
              <a:buNone/>
            </a:pPr>
            <a:r>
              <a:rPr lang="en-US" dirty="0"/>
              <a:t>If possible, test slides in venue/equipment before presentation</a:t>
            </a:r>
          </a:p>
          <a:p>
            <a:pPr marL="0" indent="0">
              <a:buNone/>
            </a:pPr>
            <a:endParaRPr lang="en-US" dirty="0"/>
          </a:p>
          <a:p>
            <a:pPr marL="0" indent="0">
              <a:buNone/>
            </a:pPr>
            <a:r>
              <a:rPr lang="en-US" dirty="0"/>
              <a:t>Pace yourself so that you don’t talk too fast or say too much</a:t>
            </a:r>
          </a:p>
          <a:p>
            <a:pPr marL="0" indent="0">
              <a:buNone/>
            </a:pPr>
            <a:endParaRPr lang="en-US" dirty="0"/>
          </a:p>
        </p:txBody>
      </p:sp>
      <p:sp>
        <p:nvSpPr>
          <p:cNvPr id="4" name="Slide Number Placeholder 3">
            <a:extLst>
              <a:ext uri="{FF2B5EF4-FFF2-40B4-BE49-F238E27FC236}">
                <a16:creationId xmlns:a16="http://schemas.microsoft.com/office/drawing/2014/main" id="{C80A5ED0-B1D7-CF47-93D7-752DA96F480E}"/>
              </a:ext>
            </a:extLst>
          </p:cNvPr>
          <p:cNvSpPr>
            <a:spLocks noGrp="1"/>
          </p:cNvSpPr>
          <p:nvPr>
            <p:ph type="sldNum" sz="quarter" idx="12"/>
          </p:nvPr>
        </p:nvSpPr>
        <p:spPr/>
        <p:txBody>
          <a:bodyPr/>
          <a:lstStyle/>
          <a:p>
            <a:fld id="{F9101C8A-EF4C-F24D-A945-DE99755FE783}" type="slidenum">
              <a:rPr lang="en-US" smtClean="0"/>
              <a:t>53</a:t>
            </a:fld>
            <a:endParaRPr lang="en-US" dirty="0"/>
          </a:p>
        </p:txBody>
      </p:sp>
    </p:spTree>
    <p:extLst>
      <p:ext uri="{BB962C8B-B14F-4D97-AF65-F5344CB8AC3E}">
        <p14:creationId xmlns:p14="http://schemas.microsoft.com/office/powerpoint/2010/main" val="380825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575DD-8B21-B74E-90E8-B5E24A9E6253}"/>
              </a:ext>
            </a:extLst>
          </p:cNvPr>
          <p:cNvSpPr>
            <a:spLocks noGrp="1"/>
          </p:cNvSpPr>
          <p:nvPr>
            <p:ph type="title"/>
          </p:nvPr>
        </p:nvSpPr>
        <p:spPr/>
        <p:txBody>
          <a:bodyPr/>
          <a:lstStyle/>
          <a:p>
            <a:r>
              <a:rPr lang="en-US" dirty="0"/>
              <a:t>Tips for giving presentations</a:t>
            </a:r>
          </a:p>
        </p:txBody>
      </p:sp>
      <p:sp>
        <p:nvSpPr>
          <p:cNvPr id="3" name="Content Placeholder 2">
            <a:extLst>
              <a:ext uri="{FF2B5EF4-FFF2-40B4-BE49-F238E27FC236}">
                <a16:creationId xmlns:a16="http://schemas.microsoft.com/office/drawing/2014/main" id="{8D9D0E1F-69D5-944A-830A-D60352618528}"/>
              </a:ext>
            </a:extLst>
          </p:cNvPr>
          <p:cNvSpPr>
            <a:spLocks noGrp="1"/>
          </p:cNvSpPr>
          <p:nvPr>
            <p:ph idx="1"/>
          </p:nvPr>
        </p:nvSpPr>
        <p:spPr>
          <a:xfrm>
            <a:off x="838200" y="1847850"/>
            <a:ext cx="10515600" cy="4351338"/>
          </a:xfrm>
        </p:spPr>
        <p:txBody>
          <a:bodyPr/>
          <a:lstStyle/>
          <a:p>
            <a:pPr marL="0" indent="0">
              <a:buNone/>
            </a:pPr>
            <a:r>
              <a:rPr lang="en-US" dirty="0"/>
              <a:t>Practice on your own</a:t>
            </a:r>
          </a:p>
          <a:p>
            <a:pPr marL="0" indent="0">
              <a:buNone/>
            </a:pPr>
            <a:endParaRPr lang="en-US" dirty="0"/>
          </a:p>
        </p:txBody>
      </p:sp>
      <p:sp>
        <p:nvSpPr>
          <p:cNvPr id="4" name="Slide Number Placeholder 3">
            <a:extLst>
              <a:ext uri="{FF2B5EF4-FFF2-40B4-BE49-F238E27FC236}">
                <a16:creationId xmlns:a16="http://schemas.microsoft.com/office/drawing/2014/main" id="{D13BAC59-3F5D-0842-85AD-B54D93AEB237}"/>
              </a:ext>
            </a:extLst>
          </p:cNvPr>
          <p:cNvSpPr>
            <a:spLocks noGrp="1"/>
          </p:cNvSpPr>
          <p:nvPr>
            <p:ph type="sldNum" sz="quarter" idx="12"/>
          </p:nvPr>
        </p:nvSpPr>
        <p:spPr/>
        <p:txBody>
          <a:bodyPr/>
          <a:lstStyle/>
          <a:p>
            <a:fld id="{F9101C8A-EF4C-F24D-A945-DE99755FE783}" type="slidenum">
              <a:rPr lang="en-US" smtClean="0"/>
              <a:t>54</a:t>
            </a:fld>
            <a:endParaRPr lang="en-US" dirty="0"/>
          </a:p>
        </p:txBody>
      </p:sp>
    </p:spTree>
    <p:extLst>
      <p:ext uri="{BB962C8B-B14F-4D97-AF65-F5344CB8AC3E}">
        <p14:creationId xmlns:p14="http://schemas.microsoft.com/office/powerpoint/2010/main" val="357949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575DD-8B21-B74E-90E8-B5E24A9E6253}"/>
              </a:ext>
            </a:extLst>
          </p:cNvPr>
          <p:cNvSpPr>
            <a:spLocks noGrp="1"/>
          </p:cNvSpPr>
          <p:nvPr>
            <p:ph type="title"/>
          </p:nvPr>
        </p:nvSpPr>
        <p:spPr/>
        <p:txBody>
          <a:bodyPr/>
          <a:lstStyle/>
          <a:p>
            <a:r>
              <a:rPr lang="en-US" dirty="0"/>
              <a:t>Tips for giving presentations</a:t>
            </a:r>
          </a:p>
        </p:txBody>
      </p:sp>
      <p:sp>
        <p:nvSpPr>
          <p:cNvPr id="3" name="Content Placeholder 2">
            <a:extLst>
              <a:ext uri="{FF2B5EF4-FFF2-40B4-BE49-F238E27FC236}">
                <a16:creationId xmlns:a16="http://schemas.microsoft.com/office/drawing/2014/main" id="{8D9D0E1F-69D5-944A-830A-D60352618528}"/>
              </a:ext>
            </a:extLst>
          </p:cNvPr>
          <p:cNvSpPr>
            <a:spLocks noGrp="1"/>
          </p:cNvSpPr>
          <p:nvPr>
            <p:ph idx="1"/>
          </p:nvPr>
        </p:nvSpPr>
        <p:spPr/>
        <p:txBody>
          <a:bodyPr/>
          <a:lstStyle/>
          <a:p>
            <a:pPr marL="0" indent="0">
              <a:buNone/>
            </a:pPr>
            <a:r>
              <a:rPr lang="en-US" dirty="0"/>
              <a:t>Practice on your own</a:t>
            </a:r>
          </a:p>
          <a:p>
            <a:pPr marL="0" indent="0">
              <a:buNone/>
            </a:pPr>
            <a:endParaRPr lang="en-US" dirty="0"/>
          </a:p>
          <a:p>
            <a:pPr marL="0" indent="0">
              <a:buNone/>
            </a:pPr>
            <a:r>
              <a:rPr lang="en-US" dirty="0"/>
              <a:t>Practice with a critical audience</a:t>
            </a:r>
          </a:p>
          <a:p>
            <a:pPr marL="0" indent="0">
              <a:buNone/>
            </a:pPr>
            <a:endParaRPr lang="en-US" dirty="0"/>
          </a:p>
        </p:txBody>
      </p:sp>
      <p:sp>
        <p:nvSpPr>
          <p:cNvPr id="4" name="Slide Number Placeholder 3">
            <a:extLst>
              <a:ext uri="{FF2B5EF4-FFF2-40B4-BE49-F238E27FC236}">
                <a16:creationId xmlns:a16="http://schemas.microsoft.com/office/drawing/2014/main" id="{D13BAC59-3F5D-0842-85AD-B54D93AEB237}"/>
              </a:ext>
            </a:extLst>
          </p:cNvPr>
          <p:cNvSpPr>
            <a:spLocks noGrp="1"/>
          </p:cNvSpPr>
          <p:nvPr>
            <p:ph type="sldNum" sz="quarter" idx="12"/>
          </p:nvPr>
        </p:nvSpPr>
        <p:spPr/>
        <p:txBody>
          <a:bodyPr/>
          <a:lstStyle/>
          <a:p>
            <a:fld id="{F9101C8A-EF4C-F24D-A945-DE99755FE783}" type="slidenum">
              <a:rPr lang="en-US" smtClean="0"/>
              <a:t>55</a:t>
            </a:fld>
            <a:endParaRPr lang="en-US" dirty="0"/>
          </a:p>
        </p:txBody>
      </p:sp>
    </p:spTree>
    <p:extLst>
      <p:ext uri="{BB962C8B-B14F-4D97-AF65-F5344CB8AC3E}">
        <p14:creationId xmlns:p14="http://schemas.microsoft.com/office/powerpoint/2010/main" val="92739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575DD-8B21-B74E-90E8-B5E24A9E6253}"/>
              </a:ext>
            </a:extLst>
          </p:cNvPr>
          <p:cNvSpPr>
            <a:spLocks noGrp="1"/>
          </p:cNvSpPr>
          <p:nvPr>
            <p:ph type="title"/>
          </p:nvPr>
        </p:nvSpPr>
        <p:spPr/>
        <p:txBody>
          <a:bodyPr/>
          <a:lstStyle/>
          <a:p>
            <a:r>
              <a:rPr lang="en-US" dirty="0"/>
              <a:t>Tips for giving presentations</a:t>
            </a:r>
          </a:p>
        </p:txBody>
      </p:sp>
      <p:sp>
        <p:nvSpPr>
          <p:cNvPr id="3" name="Content Placeholder 2">
            <a:extLst>
              <a:ext uri="{FF2B5EF4-FFF2-40B4-BE49-F238E27FC236}">
                <a16:creationId xmlns:a16="http://schemas.microsoft.com/office/drawing/2014/main" id="{8D9D0E1F-69D5-944A-830A-D60352618528}"/>
              </a:ext>
            </a:extLst>
          </p:cNvPr>
          <p:cNvSpPr>
            <a:spLocks noGrp="1"/>
          </p:cNvSpPr>
          <p:nvPr>
            <p:ph idx="1"/>
          </p:nvPr>
        </p:nvSpPr>
        <p:spPr/>
        <p:txBody>
          <a:bodyPr/>
          <a:lstStyle/>
          <a:p>
            <a:pPr marL="0" indent="0">
              <a:buNone/>
            </a:pPr>
            <a:r>
              <a:rPr lang="en-US" dirty="0"/>
              <a:t>Practice on your own</a:t>
            </a:r>
          </a:p>
          <a:p>
            <a:pPr marL="0" indent="0">
              <a:buNone/>
            </a:pPr>
            <a:endParaRPr lang="en-US" dirty="0"/>
          </a:p>
          <a:p>
            <a:pPr marL="0" indent="0">
              <a:buNone/>
            </a:pPr>
            <a:r>
              <a:rPr lang="en-US" dirty="0"/>
              <a:t>Practice with a critical audience</a:t>
            </a:r>
          </a:p>
          <a:p>
            <a:pPr marL="0" indent="0">
              <a:buNone/>
            </a:pPr>
            <a:endParaRPr lang="en-US" dirty="0"/>
          </a:p>
          <a:p>
            <a:pPr marL="0" indent="0">
              <a:buNone/>
            </a:pPr>
            <a:r>
              <a:rPr lang="en-US" dirty="0"/>
              <a:t>Think about questions you might get asked</a:t>
            </a:r>
          </a:p>
          <a:p>
            <a:pPr marL="0" indent="0">
              <a:buNone/>
            </a:pPr>
            <a:endParaRPr lang="en-US" dirty="0"/>
          </a:p>
        </p:txBody>
      </p:sp>
      <p:sp>
        <p:nvSpPr>
          <p:cNvPr id="4" name="Slide Number Placeholder 3">
            <a:extLst>
              <a:ext uri="{FF2B5EF4-FFF2-40B4-BE49-F238E27FC236}">
                <a16:creationId xmlns:a16="http://schemas.microsoft.com/office/drawing/2014/main" id="{D13BAC59-3F5D-0842-85AD-B54D93AEB237}"/>
              </a:ext>
            </a:extLst>
          </p:cNvPr>
          <p:cNvSpPr>
            <a:spLocks noGrp="1"/>
          </p:cNvSpPr>
          <p:nvPr>
            <p:ph type="sldNum" sz="quarter" idx="12"/>
          </p:nvPr>
        </p:nvSpPr>
        <p:spPr/>
        <p:txBody>
          <a:bodyPr/>
          <a:lstStyle/>
          <a:p>
            <a:fld id="{F9101C8A-EF4C-F24D-A945-DE99755FE783}" type="slidenum">
              <a:rPr lang="en-US" smtClean="0"/>
              <a:t>56</a:t>
            </a:fld>
            <a:endParaRPr lang="en-US" dirty="0"/>
          </a:p>
        </p:txBody>
      </p:sp>
    </p:spTree>
    <p:extLst>
      <p:ext uri="{BB962C8B-B14F-4D97-AF65-F5344CB8AC3E}">
        <p14:creationId xmlns:p14="http://schemas.microsoft.com/office/powerpoint/2010/main" val="263705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575DD-8B21-B74E-90E8-B5E24A9E6253}"/>
              </a:ext>
            </a:extLst>
          </p:cNvPr>
          <p:cNvSpPr>
            <a:spLocks noGrp="1"/>
          </p:cNvSpPr>
          <p:nvPr>
            <p:ph type="title"/>
          </p:nvPr>
        </p:nvSpPr>
        <p:spPr/>
        <p:txBody>
          <a:bodyPr/>
          <a:lstStyle/>
          <a:p>
            <a:r>
              <a:rPr lang="en-US" dirty="0"/>
              <a:t>Tips for giving presentations</a:t>
            </a:r>
          </a:p>
        </p:txBody>
      </p:sp>
      <p:sp>
        <p:nvSpPr>
          <p:cNvPr id="3" name="Content Placeholder 2">
            <a:extLst>
              <a:ext uri="{FF2B5EF4-FFF2-40B4-BE49-F238E27FC236}">
                <a16:creationId xmlns:a16="http://schemas.microsoft.com/office/drawing/2014/main" id="{8D9D0E1F-69D5-944A-830A-D60352618528}"/>
              </a:ext>
            </a:extLst>
          </p:cNvPr>
          <p:cNvSpPr>
            <a:spLocks noGrp="1"/>
          </p:cNvSpPr>
          <p:nvPr>
            <p:ph idx="1"/>
          </p:nvPr>
        </p:nvSpPr>
        <p:spPr/>
        <p:txBody>
          <a:bodyPr/>
          <a:lstStyle/>
          <a:p>
            <a:pPr marL="0" indent="0">
              <a:buNone/>
            </a:pPr>
            <a:r>
              <a:rPr lang="en-US" dirty="0"/>
              <a:t>Practice on your own</a:t>
            </a:r>
          </a:p>
          <a:p>
            <a:pPr marL="0" indent="0">
              <a:buNone/>
            </a:pPr>
            <a:endParaRPr lang="en-US" dirty="0"/>
          </a:p>
          <a:p>
            <a:pPr marL="0" indent="0">
              <a:buNone/>
            </a:pPr>
            <a:r>
              <a:rPr lang="en-US" dirty="0"/>
              <a:t>Practice with a critical audience</a:t>
            </a:r>
          </a:p>
          <a:p>
            <a:pPr marL="0" indent="0">
              <a:buNone/>
            </a:pPr>
            <a:endParaRPr lang="en-US" dirty="0"/>
          </a:p>
          <a:p>
            <a:pPr marL="0" indent="0">
              <a:buNone/>
            </a:pPr>
            <a:r>
              <a:rPr lang="en-US" dirty="0"/>
              <a:t>Think about questions you might get asked</a:t>
            </a:r>
          </a:p>
          <a:p>
            <a:pPr marL="0" indent="0">
              <a:buNone/>
            </a:pPr>
            <a:endParaRPr lang="en-US" dirty="0"/>
          </a:p>
          <a:p>
            <a:pPr marL="0" indent="0">
              <a:buNone/>
            </a:pPr>
            <a:r>
              <a:rPr lang="en-US" dirty="0"/>
              <a:t>Ignore the instructions ”1 slide per minute” </a:t>
            </a:r>
            <a:br>
              <a:rPr lang="en-US" dirty="0"/>
            </a:br>
            <a:r>
              <a:rPr lang="en-US" dirty="0"/>
              <a:t>but time your talk</a:t>
            </a:r>
          </a:p>
        </p:txBody>
      </p:sp>
      <p:sp>
        <p:nvSpPr>
          <p:cNvPr id="4" name="Slide Number Placeholder 3">
            <a:extLst>
              <a:ext uri="{FF2B5EF4-FFF2-40B4-BE49-F238E27FC236}">
                <a16:creationId xmlns:a16="http://schemas.microsoft.com/office/drawing/2014/main" id="{D13BAC59-3F5D-0842-85AD-B54D93AEB237}"/>
              </a:ext>
            </a:extLst>
          </p:cNvPr>
          <p:cNvSpPr>
            <a:spLocks noGrp="1"/>
          </p:cNvSpPr>
          <p:nvPr>
            <p:ph type="sldNum" sz="quarter" idx="12"/>
          </p:nvPr>
        </p:nvSpPr>
        <p:spPr/>
        <p:txBody>
          <a:bodyPr/>
          <a:lstStyle/>
          <a:p>
            <a:fld id="{F9101C8A-EF4C-F24D-A945-DE99755FE783}" type="slidenum">
              <a:rPr lang="en-US" smtClean="0"/>
              <a:t>57</a:t>
            </a:fld>
            <a:endParaRPr lang="en-US" dirty="0"/>
          </a:p>
        </p:txBody>
      </p:sp>
    </p:spTree>
    <p:extLst>
      <p:ext uri="{BB962C8B-B14F-4D97-AF65-F5344CB8AC3E}">
        <p14:creationId xmlns:p14="http://schemas.microsoft.com/office/powerpoint/2010/main" val="36203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575DD-8B21-B74E-90E8-B5E24A9E6253}"/>
              </a:ext>
            </a:extLst>
          </p:cNvPr>
          <p:cNvSpPr>
            <a:spLocks noGrp="1"/>
          </p:cNvSpPr>
          <p:nvPr>
            <p:ph type="title"/>
          </p:nvPr>
        </p:nvSpPr>
        <p:spPr/>
        <p:txBody>
          <a:bodyPr/>
          <a:lstStyle/>
          <a:p>
            <a:r>
              <a:rPr lang="en-US" dirty="0"/>
              <a:t>Tips for giving presentations</a:t>
            </a:r>
          </a:p>
        </p:txBody>
      </p:sp>
      <p:sp>
        <p:nvSpPr>
          <p:cNvPr id="3" name="Content Placeholder 2">
            <a:extLst>
              <a:ext uri="{FF2B5EF4-FFF2-40B4-BE49-F238E27FC236}">
                <a16:creationId xmlns:a16="http://schemas.microsoft.com/office/drawing/2014/main" id="{8D9D0E1F-69D5-944A-830A-D60352618528}"/>
              </a:ext>
            </a:extLst>
          </p:cNvPr>
          <p:cNvSpPr>
            <a:spLocks noGrp="1"/>
          </p:cNvSpPr>
          <p:nvPr>
            <p:ph idx="1"/>
          </p:nvPr>
        </p:nvSpPr>
        <p:spPr/>
        <p:txBody>
          <a:bodyPr/>
          <a:lstStyle/>
          <a:p>
            <a:pPr marL="0" indent="0">
              <a:buNone/>
            </a:pPr>
            <a:r>
              <a:rPr lang="en-US" dirty="0"/>
              <a:t>Arrive early and engage individuals</a:t>
            </a: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D13BAC59-3F5D-0842-85AD-B54D93AEB237}"/>
              </a:ext>
            </a:extLst>
          </p:cNvPr>
          <p:cNvSpPr>
            <a:spLocks noGrp="1"/>
          </p:cNvSpPr>
          <p:nvPr>
            <p:ph type="sldNum" sz="quarter" idx="12"/>
          </p:nvPr>
        </p:nvSpPr>
        <p:spPr/>
        <p:txBody>
          <a:bodyPr/>
          <a:lstStyle/>
          <a:p>
            <a:fld id="{F9101C8A-EF4C-F24D-A945-DE99755FE783}" type="slidenum">
              <a:rPr lang="en-US" smtClean="0"/>
              <a:t>58</a:t>
            </a:fld>
            <a:endParaRPr lang="en-US" dirty="0"/>
          </a:p>
        </p:txBody>
      </p:sp>
    </p:spTree>
    <p:extLst>
      <p:ext uri="{BB962C8B-B14F-4D97-AF65-F5344CB8AC3E}">
        <p14:creationId xmlns:p14="http://schemas.microsoft.com/office/powerpoint/2010/main" val="185255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575DD-8B21-B74E-90E8-B5E24A9E6253}"/>
              </a:ext>
            </a:extLst>
          </p:cNvPr>
          <p:cNvSpPr>
            <a:spLocks noGrp="1"/>
          </p:cNvSpPr>
          <p:nvPr>
            <p:ph type="title"/>
          </p:nvPr>
        </p:nvSpPr>
        <p:spPr/>
        <p:txBody>
          <a:bodyPr/>
          <a:lstStyle/>
          <a:p>
            <a:r>
              <a:rPr lang="en-US" dirty="0"/>
              <a:t>Tips for giving presentations</a:t>
            </a:r>
          </a:p>
        </p:txBody>
      </p:sp>
      <p:sp>
        <p:nvSpPr>
          <p:cNvPr id="3" name="Content Placeholder 2">
            <a:extLst>
              <a:ext uri="{FF2B5EF4-FFF2-40B4-BE49-F238E27FC236}">
                <a16:creationId xmlns:a16="http://schemas.microsoft.com/office/drawing/2014/main" id="{8D9D0E1F-69D5-944A-830A-D60352618528}"/>
              </a:ext>
            </a:extLst>
          </p:cNvPr>
          <p:cNvSpPr>
            <a:spLocks noGrp="1"/>
          </p:cNvSpPr>
          <p:nvPr>
            <p:ph idx="1"/>
          </p:nvPr>
        </p:nvSpPr>
        <p:spPr/>
        <p:txBody>
          <a:bodyPr/>
          <a:lstStyle/>
          <a:p>
            <a:pPr marL="0" indent="0">
              <a:buNone/>
            </a:pPr>
            <a:r>
              <a:rPr lang="en-US" dirty="0"/>
              <a:t>Arrive early and engage individuals</a:t>
            </a:r>
          </a:p>
          <a:p>
            <a:pPr marL="0" indent="0">
              <a:buNone/>
            </a:pPr>
            <a:endParaRPr lang="en-US" dirty="0"/>
          </a:p>
          <a:p>
            <a:pPr marL="0" indent="0">
              <a:buNone/>
            </a:pPr>
            <a:r>
              <a:rPr lang="en-US" dirty="0"/>
              <a:t>Make eye contact with one or more audience members</a:t>
            </a: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D13BAC59-3F5D-0842-85AD-B54D93AEB237}"/>
              </a:ext>
            </a:extLst>
          </p:cNvPr>
          <p:cNvSpPr>
            <a:spLocks noGrp="1"/>
          </p:cNvSpPr>
          <p:nvPr>
            <p:ph type="sldNum" sz="quarter" idx="12"/>
          </p:nvPr>
        </p:nvSpPr>
        <p:spPr/>
        <p:txBody>
          <a:bodyPr/>
          <a:lstStyle/>
          <a:p>
            <a:fld id="{F9101C8A-EF4C-F24D-A945-DE99755FE783}" type="slidenum">
              <a:rPr lang="en-US" smtClean="0"/>
              <a:t>59</a:t>
            </a:fld>
            <a:endParaRPr lang="en-US" dirty="0"/>
          </a:p>
        </p:txBody>
      </p:sp>
    </p:spTree>
    <p:extLst>
      <p:ext uri="{BB962C8B-B14F-4D97-AF65-F5344CB8AC3E}">
        <p14:creationId xmlns:p14="http://schemas.microsoft.com/office/powerpoint/2010/main" val="404911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ECCA6-F8EF-4345-A9F3-E4DC6470835A}"/>
              </a:ext>
            </a:extLst>
          </p:cNvPr>
          <p:cNvSpPr>
            <a:spLocks noGrp="1"/>
          </p:cNvSpPr>
          <p:nvPr>
            <p:ph type="title"/>
          </p:nvPr>
        </p:nvSpPr>
        <p:spPr/>
        <p:txBody>
          <a:bodyPr/>
          <a:lstStyle/>
          <a:p>
            <a:r>
              <a:rPr lang="en-US" dirty="0"/>
              <a:t>Use these pillars to build </a:t>
            </a:r>
            <a:br>
              <a:rPr lang="en-US" dirty="0"/>
            </a:br>
            <a:r>
              <a:rPr lang="en-US" dirty="0"/>
              <a:t>effective presentations</a:t>
            </a:r>
          </a:p>
        </p:txBody>
      </p:sp>
      <p:sp>
        <p:nvSpPr>
          <p:cNvPr id="5" name="TextBox 4">
            <a:extLst>
              <a:ext uri="{FF2B5EF4-FFF2-40B4-BE49-F238E27FC236}">
                <a16:creationId xmlns:a16="http://schemas.microsoft.com/office/drawing/2014/main" id="{07123D92-8C9F-F349-81E2-BE75EEBF035E}"/>
              </a:ext>
            </a:extLst>
          </p:cNvPr>
          <p:cNvSpPr txBox="1"/>
          <p:nvPr/>
        </p:nvSpPr>
        <p:spPr>
          <a:xfrm>
            <a:off x="2259724" y="2638098"/>
            <a:ext cx="1306640" cy="461665"/>
          </a:xfrm>
          <a:prstGeom prst="rect">
            <a:avLst/>
          </a:prstGeom>
          <a:noFill/>
        </p:spPr>
        <p:txBody>
          <a:bodyPr wrap="none" rtlCol="0">
            <a:spAutoFit/>
          </a:bodyPr>
          <a:lstStyle/>
          <a:p>
            <a:r>
              <a:rPr lang="en-US" sz="2400" b="1" dirty="0"/>
              <a:t>Message</a:t>
            </a:r>
          </a:p>
        </p:txBody>
      </p:sp>
      <p:sp>
        <p:nvSpPr>
          <p:cNvPr id="6" name="TextBox 5">
            <a:extLst>
              <a:ext uri="{FF2B5EF4-FFF2-40B4-BE49-F238E27FC236}">
                <a16:creationId xmlns:a16="http://schemas.microsoft.com/office/drawing/2014/main" id="{5640CCC3-6210-DC40-9482-58AE1380E3B1}"/>
              </a:ext>
            </a:extLst>
          </p:cNvPr>
          <p:cNvSpPr txBox="1"/>
          <p:nvPr/>
        </p:nvSpPr>
        <p:spPr>
          <a:xfrm>
            <a:off x="2259724" y="3505201"/>
            <a:ext cx="1684826" cy="461665"/>
          </a:xfrm>
          <a:prstGeom prst="rect">
            <a:avLst/>
          </a:prstGeom>
          <a:noFill/>
        </p:spPr>
        <p:txBody>
          <a:bodyPr wrap="square" rtlCol="0">
            <a:spAutoFit/>
          </a:bodyPr>
          <a:lstStyle/>
          <a:p>
            <a:r>
              <a:rPr lang="en-US" sz="2400" b="1" dirty="0"/>
              <a:t>Audience</a:t>
            </a:r>
          </a:p>
        </p:txBody>
      </p:sp>
      <p:sp>
        <p:nvSpPr>
          <p:cNvPr id="7" name="TextBox 6">
            <a:extLst>
              <a:ext uri="{FF2B5EF4-FFF2-40B4-BE49-F238E27FC236}">
                <a16:creationId xmlns:a16="http://schemas.microsoft.com/office/drawing/2014/main" id="{10FAEF4F-2DFB-6148-9EEB-F4386F858439}"/>
              </a:ext>
            </a:extLst>
          </p:cNvPr>
          <p:cNvSpPr txBox="1"/>
          <p:nvPr/>
        </p:nvSpPr>
        <p:spPr>
          <a:xfrm>
            <a:off x="2259724" y="4372303"/>
            <a:ext cx="1401666" cy="461665"/>
          </a:xfrm>
          <a:prstGeom prst="rect">
            <a:avLst/>
          </a:prstGeom>
          <a:noFill/>
        </p:spPr>
        <p:txBody>
          <a:bodyPr wrap="none" rtlCol="0">
            <a:spAutoFit/>
          </a:bodyPr>
          <a:lstStyle/>
          <a:p>
            <a:r>
              <a:rPr lang="en-US" sz="2400" b="1" dirty="0"/>
              <a:t>Objective</a:t>
            </a:r>
          </a:p>
        </p:txBody>
      </p:sp>
      <p:pic>
        <p:nvPicPr>
          <p:cNvPr id="24" name="Content Placeholder 23">
            <a:extLst>
              <a:ext uri="{FF2B5EF4-FFF2-40B4-BE49-F238E27FC236}">
                <a16:creationId xmlns:a16="http://schemas.microsoft.com/office/drawing/2014/main" id="{ECD3B58D-4EF1-5A44-B500-74A433B965C5}"/>
              </a:ext>
            </a:extLst>
          </p:cNvPr>
          <p:cNvPicPr>
            <a:picLocks noGrp="1" noChangeAspect="1"/>
          </p:cNvPicPr>
          <p:nvPr>
            <p:ph idx="1"/>
          </p:nvPr>
        </p:nvPicPr>
        <p:blipFill>
          <a:blip r:embed="rId3"/>
          <a:stretch>
            <a:fillRect/>
          </a:stretch>
        </p:blipFill>
        <p:spPr>
          <a:xfrm>
            <a:off x="4993700" y="1825625"/>
            <a:ext cx="2204600" cy="4351338"/>
          </a:xfrm>
          <a:prstGeom prst="rect">
            <a:avLst/>
          </a:prstGeom>
        </p:spPr>
      </p:pic>
      <p:cxnSp>
        <p:nvCxnSpPr>
          <p:cNvPr id="17" name="Straight Arrow Connector 16">
            <a:extLst>
              <a:ext uri="{FF2B5EF4-FFF2-40B4-BE49-F238E27FC236}">
                <a16:creationId xmlns:a16="http://schemas.microsoft.com/office/drawing/2014/main" id="{28F67D9D-DE52-344F-8D20-18A0374904ED}"/>
              </a:ext>
            </a:extLst>
          </p:cNvPr>
          <p:cNvCxnSpPr>
            <a:cxnSpLocks/>
          </p:cNvCxnSpPr>
          <p:nvPr/>
        </p:nvCxnSpPr>
        <p:spPr>
          <a:xfrm>
            <a:off x="3699107" y="2844834"/>
            <a:ext cx="1892396" cy="38815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B47EEE9-D28E-4F49-8191-CF1400B96910}"/>
              </a:ext>
            </a:extLst>
          </p:cNvPr>
          <p:cNvCxnSpPr>
            <a:cxnSpLocks/>
          </p:cNvCxnSpPr>
          <p:nvPr/>
        </p:nvCxnSpPr>
        <p:spPr>
          <a:xfrm>
            <a:off x="3762907" y="3711938"/>
            <a:ext cx="2384209"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A913F22-1B3F-9D4E-8845-F34963F31A71}"/>
              </a:ext>
            </a:extLst>
          </p:cNvPr>
          <p:cNvCxnSpPr>
            <a:cxnSpLocks/>
          </p:cNvCxnSpPr>
          <p:nvPr/>
        </p:nvCxnSpPr>
        <p:spPr>
          <a:xfrm flipV="1">
            <a:off x="3876883" y="4499478"/>
            <a:ext cx="2921875" cy="79564"/>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7A143A68-7F59-E440-9DC8-3FBBF1E391D4}"/>
              </a:ext>
            </a:extLst>
          </p:cNvPr>
          <p:cNvSpPr>
            <a:spLocks noGrp="1"/>
          </p:cNvSpPr>
          <p:nvPr>
            <p:ph type="sldNum" sz="quarter" idx="12"/>
          </p:nvPr>
        </p:nvSpPr>
        <p:spPr/>
        <p:txBody>
          <a:bodyPr/>
          <a:lstStyle/>
          <a:p>
            <a:fld id="{F9101C8A-EF4C-F24D-A945-DE99755FE783}" type="slidenum">
              <a:rPr lang="en-US" smtClean="0"/>
              <a:t>6</a:t>
            </a:fld>
            <a:endParaRPr lang="en-US" dirty="0"/>
          </a:p>
        </p:txBody>
      </p:sp>
    </p:spTree>
    <p:extLst>
      <p:ext uri="{BB962C8B-B14F-4D97-AF65-F5344CB8AC3E}">
        <p14:creationId xmlns:p14="http://schemas.microsoft.com/office/powerpoint/2010/main" val="15316543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575DD-8B21-B74E-90E8-B5E24A9E6253}"/>
              </a:ext>
            </a:extLst>
          </p:cNvPr>
          <p:cNvSpPr>
            <a:spLocks noGrp="1"/>
          </p:cNvSpPr>
          <p:nvPr>
            <p:ph type="title"/>
          </p:nvPr>
        </p:nvSpPr>
        <p:spPr/>
        <p:txBody>
          <a:bodyPr/>
          <a:lstStyle/>
          <a:p>
            <a:r>
              <a:rPr lang="en-US" dirty="0"/>
              <a:t>Tips for giving presentations</a:t>
            </a:r>
          </a:p>
        </p:txBody>
      </p:sp>
      <p:sp>
        <p:nvSpPr>
          <p:cNvPr id="3" name="Content Placeholder 2">
            <a:extLst>
              <a:ext uri="{FF2B5EF4-FFF2-40B4-BE49-F238E27FC236}">
                <a16:creationId xmlns:a16="http://schemas.microsoft.com/office/drawing/2014/main" id="{8D9D0E1F-69D5-944A-830A-D60352618528}"/>
              </a:ext>
            </a:extLst>
          </p:cNvPr>
          <p:cNvSpPr>
            <a:spLocks noGrp="1"/>
          </p:cNvSpPr>
          <p:nvPr>
            <p:ph idx="1"/>
          </p:nvPr>
        </p:nvSpPr>
        <p:spPr/>
        <p:txBody>
          <a:bodyPr/>
          <a:lstStyle/>
          <a:p>
            <a:pPr marL="0" indent="0">
              <a:buNone/>
            </a:pPr>
            <a:r>
              <a:rPr lang="en-US" dirty="0"/>
              <a:t>Arrive early and engage individuals</a:t>
            </a:r>
          </a:p>
          <a:p>
            <a:pPr marL="0" indent="0">
              <a:buNone/>
            </a:pPr>
            <a:endParaRPr lang="en-US" dirty="0"/>
          </a:p>
          <a:p>
            <a:pPr marL="0" indent="0">
              <a:buNone/>
            </a:pPr>
            <a:r>
              <a:rPr lang="en-US" dirty="0"/>
              <a:t>Make eye contact with one or more audience members</a:t>
            </a:r>
          </a:p>
          <a:p>
            <a:pPr marL="0" indent="0">
              <a:buNone/>
            </a:pPr>
            <a:endParaRPr lang="en-US" dirty="0"/>
          </a:p>
          <a:p>
            <a:pPr marL="0" indent="0">
              <a:buNone/>
            </a:pPr>
            <a:r>
              <a:rPr lang="en-US" dirty="0"/>
              <a:t>If public speaking frightens you, try Toastmasters</a:t>
            </a:r>
            <a:br>
              <a:rPr lang="en-US" dirty="0"/>
            </a:br>
            <a:r>
              <a:rPr lang="en-US" dirty="0"/>
              <a:t>as a practice venue</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D13BAC59-3F5D-0842-85AD-B54D93AEB237}"/>
              </a:ext>
            </a:extLst>
          </p:cNvPr>
          <p:cNvSpPr>
            <a:spLocks noGrp="1"/>
          </p:cNvSpPr>
          <p:nvPr>
            <p:ph type="sldNum" sz="quarter" idx="12"/>
          </p:nvPr>
        </p:nvSpPr>
        <p:spPr/>
        <p:txBody>
          <a:bodyPr/>
          <a:lstStyle/>
          <a:p>
            <a:fld id="{F9101C8A-EF4C-F24D-A945-DE99755FE783}" type="slidenum">
              <a:rPr lang="en-US" smtClean="0"/>
              <a:t>60</a:t>
            </a:fld>
            <a:endParaRPr lang="en-US" dirty="0"/>
          </a:p>
        </p:txBody>
      </p:sp>
    </p:spTree>
    <p:extLst>
      <p:ext uri="{BB962C8B-B14F-4D97-AF65-F5344CB8AC3E}">
        <p14:creationId xmlns:p14="http://schemas.microsoft.com/office/powerpoint/2010/main" val="340162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ECCA6-F8EF-4345-A9F3-E4DC6470835A}"/>
              </a:ext>
            </a:extLst>
          </p:cNvPr>
          <p:cNvSpPr>
            <a:spLocks noGrp="1"/>
          </p:cNvSpPr>
          <p:nvPr>
            <p:ph type="title"/>
          </p:nvPr>
        </p:nvSpPr>
        <p:spPr>
          <a:xfrm>
            <a:off x="291663" y="365125"/>
            <a:ext cx="10515600" cy="1325563"/>
          </a:xfrm>
        </p:spPr>
        <p:txBody>
          <a:bodyPr/>
          <a:lstStyle/>
          <a:p>
            <a:r>
              <a:rPr lang="en-US" dirty="0"/>
              <a:t>Remember: Use these pillars to build </a:t>
            </a:r>
            <a:br>
              <a:rPr lang="en-US" dirty="0"/>
            </a:br>
            <a:r>
              <a:rPr lang="en-US" dirty="0"/>
              <a:t>effective presentations</a:t>
            </a:r>
          </a:p>
        </p:txBody>
      </p:sp>
      <p:sp>
        <p:nvSpPr>
          <p:cNvPr id="5" name="TextBox 4">
            <a:extLst>
              <a:ext uri="{FF2B5EF4-FFF2-40B4-BE49-F238E27FC236}">
                <a16:creationId xmlns:a16="http://schemas.microsoft.com/office/drawing/2014/main" id="{07123D92-8C9F-F349-81E2-BE75EEBF035E}"/>
              </a:ext>
            </a:extLst>
          </p:cNvPr>
          <p:cNvSpPr txBox="1"/>
          <p:nvPr/>
        </p:nvSpPr>
        <p:spPr>
          <a:xfrm>
            <a:off x="1713187" y="2638098"/>
            <a:ext cx="1306640" cy="461665"/>
          </a:xfrm>
          <a:prstGeom prst="rect">
            <a:avLst/>
          </a:prstGeom>
          <a:noFill/>
        </p:spPr>
        <p:txBody>
          <a:bodyPr wrap="none" rtlCol="0">
            <a:spAutoFit/>
          </a:bodyPr>
          <a:lstStyle/>
          <a:p>
            <a:r>
              <a:rPr lang="en-US" sz="2400" b="1" dirty="0"/>
              <a:t>Message</a:t>
            </a:r>
          </a:p>
        </p:txBody>
      </p:sp>
      <p:sp>
        <p:nvSpPr>
          <p:cNvPr id="6" name="TextBox 5">
            <a:extLst>
              <a:ext uri="{FF2B5EF4-FFF2-40B4-BE49-F238E27FC236}">
                <a16:creationId xmlns:a16="http://schemas.microsoft.com/office/drawing/2014/main" id="{5640CCC3-6210-DC40-9482-58AE1380E3B1}"/>
              </a:ext>
            </a:extLst>
          </p:cNvPr>
          <p:cNvSpPr txBox="1"/>
          <p:nvPr/>
        </p:nvSpPr>
        <p:spPr>
          <a:xfrm>
            <a:off x="1713187" y="3505201"/>
            <a:ext cx="1684826" cy="461665"/>
          </a:xfrm>
          <a:prstGeom prst="rect">
            <a:avLst/>
          </a:prstGeom>
          <a:noFill/>
        </p:spPr>
        <p:txBody>
          <a:bodyPr wrap="square" rtlCol="0">
            <a:spAutoFit/>
          </a:bodyPr>
          <a:lstStyle/>
          <a:p>
            <a:r>
              <a:rPr lang="en-US" sz="2400" b="1" dirty="0"/>
              <a:t>Audience</a:t>
            </a:r>
          </a:p>
        </p:txBody>
      </p:sp>
      <p:sp>
        <p:nvSpPr>
          <p:cNvPr id="7" name="TextBox 6">
            <a:extLst>
              <a:ext uri="{FF2B5EF4-FFF2-40B4-BE49-F238E27FC236}">
                <a16:creationId xmlns:a16="http://schemas.microsoft.com/office/drawing/2014/main" id="{10FAEF4F-2DFB-6148-9EEB-F4386F858439}"/>
              </a:ext>
            </a:extLst>
          </p:cNvPr>
          <p:cNvSpPr txBox="1"/>
          <p:nvPr/>
        </p:nvSpPr>
        <p:spPr>
          <a:xfrm>
            <a:off x="1713187" y="4372303"/>
            <a:ext cx="1401666" cy="461665"/>
          </a:xfrm>
          <a:prstGeom prst="rect">
            <a:avLst/>
          </a:prstGeom>
          <a:noFill/>
        </p:spPr>
        <p:txBody>
          <a:bodyPr wrap="none" rtlCol="0">
            <a:spAutoFit/>
          </a:bodyPr>
          <a:lstStyle/>
          <a:p>
            <a:r>
              <a:rPr lang="en-US" sz="2400" b="1" dirty="0"/>
              <a:t>Objective</a:t>
            </a:r>
          </a:p>
        </p:txBody>
      </p:sp>
      <p:pic>
        <p:nvPicPr>
          <p:cNvPr id="24" name="Content Placeholder 23">
            <a:extLst>
              <a:ext uri="{FF2B5EF4-FFF2-40B4-BE49-F238E27FC236}">
                <a16:creationId xmlns:a16="http://schemas.microsoft.com/office/drawing/2014/main" id="{ECD3B58D-4EF1-5A44-B500-74A433B965C5}"/>
              </a:ext>
            </a:extLst>
          </p:cNvPr>
          <p:cNvPicPr>
            <a:picLocks noGrp="1" noChangeAspect="1"/>
          </p:cNvPicPr>
          <p:nvPr>
            <p:ph idx="1"/>
          </p:nvPr>
        </p:nvPicPr>
        <p:blipFill>
          <a:blip r:embed="rId3"/>
          <a:stretch>
            <a:fillRect/>
          </a:stretch>
        </p:blipFill>
        <p:spPr>
          <a:xfrm>
            <a:off x="4447163" y="1825625"/>
            <a:ext cx="2204600" cy="4351338"/>
          </a:xfrm>
          <a:prstGeom prst="rect">
            <a:avLst/>
          </a:prstGeom>
        </p:spPr>
      </p:pic>
      <p:cxnSp>
        <p:nvCxnSpPr>
          <p:cNvPr id="17" name="Straight Arrow Connector 16">
            <a:extLst>
              <a:ext uri="{FF2B5EF4-FFF2-40B4-BE49-F238E27FC236}">
                <a16:creationId xmlns:a16="http://schemas.microsoft.com/office/drawing/2014/main" id="{28F67D9D-DE52-344F-8D20-18A0374904ED}"/>
              </a:ext>
            </a:extLst>
          </p:cNvPr>
          <p:cNvCxnSpPr>
            <a:cxnSpLocks/>
          </p:cNvCxnSpPr>
          <p:nvPr/>
        </p:nvCxnSpPr>
        <p:spPr>
          <a:xfrm>
            <a:off x="3152570" y="2844834"/>
            <a:ext cx="1892396" cy="38815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B47EEE9-D28E-4F49-8191-CF1400B96910}"/>
              </a:ext>
            </a:extLst>
          </p:cNvPr>
          <p:cNvCxnSpPr>
            <a:cxnSpLocks/>
          </p:cNvCxnSpPr>
          <p:nvPr/>
        </p:nvCxnSpPr>
        <p:spPr>
          <a:xfrm>
            <a:off x="3216370" y="3711938"/>
            <a:ext cx="2384209"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A913F22-1B3F-9D4E-8845-F34963F31A71}"/>
              </a:ext>
            </a:extLst>
          </p:cNvPr>
          <p:cNvCxnSpPr>
            <a:cxnSpLocks/>
          </p:cNvCxnSpPr>
          <p:nvPr/>
        </p:nvCxnSpPr>
        <p:spPr>
          <a:xfrm flipV="1">
            <a:off x="3330346" y="4499478"/>
            <a:ext cx="2921875" cy="79564"/>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28F7E01-6B59-184A-881E-7A8D6649FEDB}"/>
              </a:ext>
            </a:extLst>
          </p:cNvPr>
          <p:cNvSpPr txBox="1"/>
          <p:nvPr/>
        </p:nvSpPr>
        <p:spPr>
          <a:xfrm>
            <a:off x="7378263" y="3573517"/>
            <a:ext cx="1544269" cy="830997"/>
          </a:xfrm>
          <a:prstGeom prst="rect">
            <a:avLst/>
          </a:prstGeom>
          <a:noFill/>
        </p:spPr>
        <p:txBody>
          <a:bodyPr wrap="none" rtlCol="0">
            <a:spAutoFit/>
          </a:bodyPr>
          <a:lstStyle/>
          <a:p>
            <a:r>
              <a:rPr lang="en-US" sz="2400" b="1" dirty="0"/>
              <a:t>Duration </a:t>
            </a:r>
            <a:br>
              <a:rPr lang="en-US" sz="2400" b="1" dirty="0"/>
            </a:br>
            <a:r>
              <a:rPr lang="en-US" sz="2400" b="1" dirty="0"/>
              <a:t>and Venue</a:t>
            </a:r>
          </a:p>
        </p:txBody>
      </p:sp>
      <p:cxnSp>
        <p:nvCxnSpPr>
          <p:cNvPr id="8" name="Straight Arrow Connector 7">
            <a:extLst>
              <a:ext uri="{FF2B5EF4-FFF2-40B4-BE49-F238E27FC236}">
                <a16:creationId xmlns:a16="http://schemas.microsoft.com/office/drawing/2014/main" id="{47D9B845-33E6-8C40-B484-2138AC4798A6}"/>
              </a:ext>
            </a:extLst>
          </p:cNvPr>
          <p:cNvCxnSpPr>
            <a:stCxn id="3" idx="1"/>
          </p:cNvCxnSpPr>
          <p:nvPr/>
        </p:nvCxnSpPr>
        <p:spPr>
          <a:xfrm flipH="1" flipV="1">
            <a:off x="5370787" y="3888828"/>
            <a:ext cx="2007476" cy="10018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48EF22B-A1CE-A54D-961F-D8F99EFEAB36}"/>
              </a:ext>
            </a:extLst>
          </p:cNvPr>
          <p:cNvSpPr>
            <a:spLocks noGrp="1"/>
          </p:cNvSpPr>
          <p:nvPr>
            <p:ph type="sldNum" sz="quarter" idx="12"/>
          </p:nvPr>
        </p:nvSpPr>
        <p:spPr/>
        <p:txBody>
          <a:bodyPr/>
          <a:lstStyle/>
          <a:p>
            <a:fld id="{F9101C8A-EF4C-F24D-A945-DE99755FE783}" type="slidenum">
              <a:rPr lang="en-US" smtClean="0"/>
              <a:t>61</a:t>
            </a:fld>
            <a:endParaRPr lang="en-US" dirty="0"/>
          </a:p>
        </p:txBody>
      </p:sp>
    </p:spTree>
    <p:extLst>
      <p:ext uri="{BB962C8B-B14F-4D97-AF65-F5344CB8AC3E}">
        <p14:creationId xmlns:p14="http://schemas.microsoft.com/office/powerpoint/2010/main" val="1065897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CD809-E99E-C343-A4F8-5D5DEBA0F233}"/>
              </a:ext>
            </a:extLst>
          </p:cNvPr>
          <p:cNvSpPr>
            <a:spLocks noGrp="1"/>
          </p:cNvSpPr>
          <p:nvPr>
            <p:ph type="title"/>
          </p:nvPr>
        </p:nvSpPr>
        <p:spPr/>
        <p:txBody>
          <a:bodyPr/>
          <a:lstStyle/>
          <a:p>
            <a:r>
              <a:rPr lang="en-US" dirty="0"/>
              <a:t>Recall a scientific talk that wowed you</a:t>
            </a:r>
          </a:p>
        </p:txBody>
      </p:sp>
      <p:sp>
        <p:nvSpPr>
          <p:cNvPr id="3" name="Content Placeholder 2">
            <a:extLst>
              <a:ext uri="{FF2B5EF4-FFF2-40B4-BE49-F238E27FC236}">
                <a16:creationId xmlns:a16="http://schemas.microsoft.com/office/drawing/2014/main" id="{F96DCF42-49CE-B046-897E-74ABB2C2783A}"/>
              </a:ext>
            </a:extLst>
          </p:cNvPr>
          <p:cNvSpPr>
            <a:spLocks noGrp="1"/>
          </p:cNvSpPr>
          <p:nvPr>
            <p:ph idx="1"/>
          </p:nvPr>
        </p:nvSpPr>
        <p:spPr/>
        <p:txBody>
          <a:bodyPr>
            <a:normAutofit lnSpcReduction="10000"/>
          </a:bodyPr>
          <a:lstStyle/>
          <a:p>
            <a:pPr marL="0" indent="0">
              <a:buNone/>
            </a:pPr>
            <a:r>
              <a:rPr lang="en-US" dirty="0"/>
              <a:t>What did you like about it?</a:t>
            </a:r>
          </a:p>
          <a:p>
            <a:pPr marL="0" indent="0">
              <a:buNone/>
            </a:pPr>
            <a:endParaRPr lang="en-US" dirty="0"/>
          </a:p>
          <a:p>
            <a:pPr marL="0" indent="0">
              <a:buNone/>
            </a:pPr>
            <a:r>
              <a:rPr lang="en-US" dirty="0"/>
              <a:t>Did it change how you give your </a:t>
            </a:r>
            <a:br>
              <a:rPr lang="en-US" dirty="0"/>
            </a:br>
            <a:r>
              <a:rPr lang="en-US" dirty="0"/>
              <a:t>own talks? Tell us about it</a:t>
            </a:r>
          </a:p>
          <a:p>
            <a:pPr marL="0" indent="0">
              <a:buNone/>
            </a:pPr>
            <a:endParaRPr lang="en-US" dirty="0"/>
          </a:p>
          <a:p>
            <a:pPr marL="0" indent="0">
              <a:buNone/>
            </a:pPr>
            <a:r>
              <a:rPr lang="en-US" b="1" i="1" dirty="0">
                <a:solidFill>
                  <a:srgbClr val="FF0000"/>
                </a:solidFill>
              </a:rPr>
              <a:t>Tell us in chat box</a:t>
            </a:r>
          </a:p>
          <a:p>
            <a:pPr marL="0" indent="0">
              <a:buNone/>
            </a:pPr>
            <a:r>
              <a:rPr lang="en-US" b="1" i="1" dirty="0">
                <a:solidFill>
                  <a:srgbClr val="FF0000"/>
                </a:solidFill>
              </a:rPr>
              <a:t>Or ask other questions</a:t>
            </a:r>
          </a:p>
          <a:p>
            <a:pPr marL="0" indent="0">
              <a:buNone/>
            </a:pPr>
            <a:endParaRPr lang="en-US" b="1" i="1" dirty="0">
              <a:solidFill>
                <a:srgbClr val="FF0000"/>
              </a:solidFill>
            </a:endParaRPr>
          </a:p>
          <a:p>
            <a:pPr marL="0" indent="0">
              <a:buNone/>
            </a:pPr>
            <a:r>
              <a:rPr lang="en-US" b="1" i="1" dirty="0">
                <a:solidFill>
                  <a:srgbClr val="FF0000"/>
                </a:solidFill>
                <a:hlinkClick r:id="rId3"/>
              </a:rPr>
              <a:t>drbethie@rcn.com</a:t>
            </a:r>
            <a:endParaRPr lang="en-US" b="1" i="1" dirty="0">
              <a:solidFill>
                <a:srgbClr val="FF0000"/>
              </a:solidFill>
            </a:endParaRPr>
          </a:p>
          <a:p>
            <a:pPr marL="0" indent="0">
              <a:buNone/>
            </a:pPr>
            <a:endParaRPr lang="en-US" b="1" i="1" dirty="0">
              <a:solidFill>
                <a:srgbClr val="FF0000"/>
              </a:solidFill>
            </a:endParaRPr>
          </a:p>
        </p:txBody>
      </p:sp>
      <p:sp>
        <p:nvSpPr>
          <p:cNvPr id="4" name="Slide Number Placeholder 3">
            <a:extLst>
              <a:ext uri="{FF2B5EF4-FFF2-40B4-BE49-F238E27FC236}">
                <a16:creationId xmlns:a16="http://schemas.microsoft.com/office/drawing/2014/main" id="{87D7BCD6-B93A-8840-8334-423FB837C655}"/>
              </a:ext>
            </a:extLst>
          </p:cNvPr>
          <p:cNvSpPr>
            <a:spLocks noGrp="1"/>
          </p:cNvSpPr>
          <p:nvPr>
            <p:ph type="sldNum" sz="quarter" idx="12"/>
          </p:nvPr>
        </p:nvSpPr>
        <p:spPr/>
        <p:txBody>
          <a:bodyPr/>
          <a:lstStyle/>
          <a:p>
            <a:fld id="{F9101C8A-EF4C-F24D-A945-DE99755FE783}" type="slidenum">
              <a:rPr lang="en-US" smtClean="0"/>
              <a:t>62</a:t>
            </a:fld>
            <a:endParaRPr lang="en-US" dirty="0"/>
          </a:p>
        </p:txBody>
      </p:sp>
    </p:spTree>
    <p:extLst>
      <p:ext uri="{BB962C8B-B14F-4D97-AF65-F5344CB8AC3E}">
        <p14:creationId xmlns:p14="http://schemas.microsoft.com/office/powerpoint/2010/main" val="42428695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22AAB-19B9-9040-9638-85D223FCD086}"/>
              </a:ext>
            </a:extLst>
          </p:cNvPr>
          <p:cNvSpPr>
            <a:spLocks noGrp="1"/>
          </p:cNvSpPr>
          <p:nvPr>
            <p:ph type="title"/>
          </p:nvPr>
        </p:nvSpPr>
        <p:spPr/>
        <p:txBody>
          <a:bodyPr/>
          <a:lstStyle/>
          <a:p>
            <a:r>
              <a:rPr lang="en-US" dirty="0"/>
              <a:t>Useful references for scientific presentations</a:t>
            </a:r>
          </a:p>
        </p:txBody>
      </p:sp>
      <p:sp>
        <p:nvSpPr>
          <p:cNvPr id="3" name="Content Placeholder 2">
            <a:extLst>
              <a:ext uri="{FF2B5EF4-FFF2-40B4-BE49-F238E27FC236}">
                <a16:creationId xmlns:a16="http://schemas.microsoft.com/office/drawing/2014/main" id="{19726D37-984F-4744-B73A-0D9021996614}"/>
              </a:ext>
            </a:extLst>
          </p:cNvPr>
          <p:cNvSpPr>
            <a:spLocks noGrp="1"/>
          </p:cNvSpPr>
          <p:nvPr>
            <p:ph idx="1"/>
          </p:nvPr>
        </p:nvSpPr>
        <p:spPr/>
        <p:txBody>
          <a:bodyPr/>
          <a:lstStyle/>
          <a:p>
            <a:r>
              <a:rPr lang="en-US" dirty="0">
                <a:hlinkClick r:id="rId2"/>
              </a:rPr>
              <a:t>Assertion-Evidence</a:t>
            </a:r>
            <a:r>
              <a:rPr lang="en-US" dirty="0"/>
              <a:t> from Michael Alley</a:t>
            </a:r>
          </a:p>
          <a:p>
            <a:r>
              <a:rPr lang="en-US" dirty="0">
                <a:hlinkClick r:id="rId3"/>
              </a:rPr>
              <a:t>Ten Simple Rules for Better Figures</a:t>
            </a:r>
            <a:r>
              <a:rPr lang="en-US" dirty="0"/>
              <a:t>, Rougier, </a:t>
            </a:r>
            <a:r>
              <a:rPr lang="en-US" dirty="0" err="1"/>
              <a:t>Droettboom</a:t>
            </a:r>
            <a:r>
              <a:rPr lang="en-US" dirty="0"/>
              <a:t>, &amp; </a:t>
            </a:r>
            <a:r>
              <a:rPr lang="en-US" dirty="0" err="1"/>
              <a:t>Bourne</a:t>
            </a:r>
            <a:endParaRPr lang="en-US" dirty="0"/>
          </a:p>
          <a:p>
            <a:r>
              <a:rPr lang="en-US" dirty="0">
                <a:hlinkClick r:id="rId4"/>
              </a:rPr>
              <a:t>How to Give a Talk </a:t>
            </a:r>
            <a:r>
              <a:rPr lang="en-US" dirty="0"/>
              <a:t>by David Stern</a:t>
            </a:r>
          </a:p>
          <a:p>
            <a:r>
              <a:rPr lang="en-US" dirty="0">
                <a:hlinkClick r:id="rId5"/>
              </a:rPr>
              <a:t>Designing Effective Scientific Presentations </a:t>
            </a:r>
            <a:r>
              <a:rPr lang="en-US" dirty="0"/>
              <a:t>by Susan McConnell</a:t>
            </a:r>
          </a:p>
          <a:p>
            <a:endParaRPr lang="en-US" dirty="0"/>
          </a:p>
        </p:txBody>
      </p:sp>
      <p:sp>
        <p:nvSpPr>
          <p:cNvPr id="4" name="Slide Number Placeholder 3">
            <a:extLst>
              <a:ext uri="{FF2B5EF4-FFF2-40B4-BE49-F238E27FC236}">
                <a16:creationId xmlns:a16="http://schemas.microsoft.com/office/drawing/2014/main" id="{13824E81-AA30-6C40-AC67-092D98441423}"/>
              </a:ext>
            </a:extLst>
          </p:cNvPr>
          <p:cNvSpPr>
            <a:spLocks noGrp="1"/>
          </p:cNvSpPr>
          <p:nvPr>
            <p:ph type="sldNum" sz="quarter" idx="12"/>
          </p:nvPr>
        </p:nvSpPr>
        <p:spPr/>
        <p:txBody>
          <a:bodyPr/>
          <a:lstStyle/>
          <a:p>
            <a:fld id="{F9101C8A-EF4C-F24D-A945-DE99755FE783}" type="slidenum">
              <a:rPr lang="en-US" smtClean="0"/>
              <a:t>63</a:t>
            </a:fld>
            <a:endParaRPr lang="en-US" dirty="0"/>
          </a:p>
        </p:txBody>
      </p:sp>
    </p:spTree>
    <p:extLst>
      <p:ext uri="{BB962C8B-B14F-4D97-AF65-F5344CB8AC3E}">
        <p14:creationId xmlns:p14="http://schemas.microsoft.com/office/powerpoint/2010/main" val="2459612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ECCA6-F8EF-4345-A9F3-E4DC6470835A}"/>
              </a:ext>
            </a:extLst>
          </p:cNvPr>
          <p:cNvSpPr>
            <a:spLocks noGrp="1"/>
          </p:cNvSpPr>
          <p:nvPr>
            <p:ph type="title"/>
          </p:nvPr>
        </p:nvSpPr>
        <p:spPr>
          <a:xfrm>
            <a:off x="291663" y="365125"/>
            <a:ext cx="10515600" cy="1325563"/>
          </a:xfrm>
        </p:spPr>
        <p:txBody>
          <a:bodyPr/>
          <a:lstStyle/>
          <a:p>
            <a:r>
              <a:rPr lang="en-US" dirty="0"/>
              <a:t>Remember: Use these pillars to build </a:t>
            </a:r>
            <a:br>
              <a:rPr lang="en-US" dirty="0"/>
            </a:br>
            <a:r>
              <a:rPr lang="en-US" dirty="0"/>
              <a:t>effective presentations</a:t>
            </a:r>
          </a:p>
        </p:txBody>
      </p:sp>
      <p:sp>
        <p:nvSpPr>
          <p:cNvPr id="5" name="TextBox 4">
            <a:extLst>
              <a:ext uri="{FF2B5EF4-FFF2-40B4-BE49-F238E27FC236}">
                <a16:creationId xmlns:a16="http://schemas.microsoft.com/office/drawing/2014/main" id="{07123D92-8C9F-F349-81E2-BE75EEBF035E}"/>
              </a:ext>
            </a:extLst>
          </p:cNvPr>
          <p:cNvSpPr txBox="1"/>
          <p:nvPr/>
        </p:nvSpPr>
        <p:spPr>
          <a:xfrm>
            <a:off x="1713187" y="2638098"/>
            <a:ext cx="1306640" cy="461665"/>
          </a:xfrm>
          <a:prstGeom prst="rect">
            <a:avLst/>
          </a:prstGeom>
          <a:noFill/>
        </p:spPr>
        <p:txBody>
          <a:bodyPr wrap="none" rtlCol="0">
            <a:spAutoFit/>
          </a:bodyPr>
          <a:lstStyle/>
          <a:p>
            <a:r>
              <a:rPr lang="en-US" sz="2400" b="1" dirty="0"/>
              <a:t>Message</a:t>
            </a:r>
          </a:p>
        </p:txBody>
      </p:sp>
      <p:sp>
        <p:nvSpPr>
          <p:cNvPr id="6" name="TextBox 5">
            <a:extLst>
              <a:ext uri="{FF2B5EF4-FFF2-40B4-BE49-F238E27FC236}">
                <a16:creationId xmlns:a16="http://schemas.microsoft.com/office/drawing/2014/main" id="{5640CCC3-6210-DC40-9482-58AE1380E3B1}"/>
              </a:ext>
            </a:extLst>
          </p:cNvPr>
          <p:cNvSpPr txBox="1"/>
          <p:nvPr/>
        </p:nvSpPr>
        <p:spPr>
          <a:xfrm>
            <a:off x="1713187" y="3505201"/>
            <a:ext cx="1684826" cy="461665"/>
          </a:xfrm>
          <a:prstGeom prst="rect">
            <a:avLst/>
          </a:prstGeom>
          <a:noFill/>
        </p:spPr>
        <p:txBody>
          <a:bodyPr wrap="square" rtlCol="0">
            <a:spAutoFit/>
          </a:bodyPr>
          <a:lstStyle/>
          <a:p>
            <a:r>
              <a:rPr lang="en-US" sz="2400" b="1" dirty="0"/>
              <a:t>Audience</a:t>
            </a:r>
          </a:p>
        </p:txBody>
      </p:sp>
      <p:sp>
        <p:nvSpPr>
          <p:cNvPr id="7" name="TextBox 6">
            <a:extLst>
              <a:ext uri="{FF2B5EF4-FFF2-40B4-BE49-F238E27FC236}">
                <a16:creationId xmlns:a16="http://schemas.microsoft.com/office/drawing/2014/main" id="{10FAEF4F-2DFB-6148-9EEB-F4386F858439}"/>
              </a:ext>
            </a:extLst>
          </p:cNvPr>
          <p:cNvSpPr txBox="1"/>
          <p:nvPr/>
        </p:nvSpPr>
        <p:spPr>
          <a:xfrm>
            <a:off x="1713187" y="4372303"/>
            <a:ext cx="1401666" cy="461665"/>
          </a:xfrm>
          <a:prstGeom prst="rect">
            <a:avLst/>
          </a:prstGeom>
          <a:noFill/>
        </p:spPr>
        <p:txBody>
          <a:bodyPr wrap="none" rtlCol="0">
            <a:spAutoFit/>
          </a:bodyPr>
          <a:lstStyle/>
          <a:p>
            <a:r>
              <a:rPr lang="en-US" sz="2400" b="1" dirty="0"/>
              <a:t>Objective</a:t>
            </a:r>
          </a:p>
        </p:txBody>
      </p:sp>
      <p:pic>
        <p:nvPicPr>
          <p:cNvPr id="24" name="Content Placeholder 23">
            <a:extLst>
              <a:ext uri="{FF2B5EF4-FFF2-40B4-BE49-F238E27FC236}">
                <a16:creationId xmlns:a16="http://schemas.microsoft.com/office/drawing/2014/main" id="{ECD3B58D-4EF1-5A44-B500-74A433B965C5}"/>
              </a:ext>
            </a:extLst>
          </p:cNvPr>
          <p:cNvPicPr>
            <a:picLocks noGrp="1" noChangeAspect="1"/>
          </p:cNvPicPr>
          <p:nvPr>
            <p:ph idx="1"/>
          </p:nvPr>
        </p:nvPicPr>
        <p:blipFill>
          <a:blip r:embed="rId3"/>
          <a:stretch>
            <a:fillRect/>
          </a:stretch>
        </p:blipFill>
        <p:spPr>
          <a:xfrm>
            <a:off x="4447163" y="1825625"/>
            <a:ext cx="2204600" cy="4351338"/>
          </a:xfrm>
          <a:prstGeom prst="rect">
            <a:avLst/>
          </a:prstGeom>
        </p:spPr>
      </p:pic>
      <p:cxnSp>
        <p:nvCxnSpPr>
          <p:cNvPr id="17" name="Straight Arrow Connector 16">
            <a:extLst>
              <a:ext uri="{FF2B5EF4-FFF2-40B4-BE49-F238E27FC236}">
                <a16:creationId xmlns:a16="http://schemas.microsoft.com/office/drawing/2014/main" id="{28F67D9D-DE52-344F-8D20-18A0374904ED}"/>
              </a:ext>
            </a:extLst>
          </p:cNvPr>
          <p:cNvCxnSpPr>
            <a:cxnSpLocks/>
          </p:cNvCxnSpPr>
          <p:nvPr/>
        </p:nvCxnSpPr>
        <p:spPr>
          <a:xfrm>
            <a:off x="3152570" y="2844834"/>
            <a:ext cx="1892396" cy="38815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B47EEE9-D28E-4F49-8191-CF1400B96910}"/>
              </a:ext>
            </a:extLst>
          </p:cNvPr>
          <p:cNvCxnSpPr>
            <a:cxnSpLocks/>
          </p:cNvCxnSpPr>
          <p:nvPr/>
        </p:nvCxnSpPr>
        <p:spPr>
          <a:xfrm>
            <a:off x="3216370" y="3711938"/>
            <a:ext cx="2384209"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A913F22-1B3F-9D4E-8845-F34963F31A71}"/>
              </a:ext>
            </a:extLst>
          </p:cNvPr>
          <p:cNvCxnSpPr>
            <a:cxnSpLocks/>
          </p:cNvCxnSpPr>
          <p:nvPr/>
        </p:nvCxnSpPr>
        <p:spPr>
          <a:xfrm flipV="1">
            <a:off x="3330346" y="4499478"/>
            <a:ext cx="2921875" cy="79564"/>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28F7E01-6B59-184A-881E-7A8D6649FEDB}"/>
              </a:ext>
            </a:extLst>
          </p:cNvPr>
          <p:cNvSpPr txBox="1"/>
          <p:nvPr/>
        </p:nvSpPr>
        <p:spPr>
          <a:xfrm>
            <a:off x="7378263" y="3573517"/>
            <a:ext cx="1544269" cy="830997"/>
          </a:xfrm>
          <a:prstGeom prst="rect">
            <a:avLst/>
          </a:prstGeom>
          <a:noFill/>
        </p:spPr>
        <p:txBody>
          <a:bodyPr wrap="none" rtlCol="0">
            <a:spAutoFit/>
          </a:bodyPr>
          <a:lstStyle/>
          <a:p>
            <a:r>
              <a:rPr lang="en-US" sz="2400" b="1" dirty="0"/>
              <a:t>Duration </a:t>
            </a:r>
            <a:br>
              <a:rPr lang="en-US" sz="2400" b="1" dirty="0"/>
            </a:br>
            <a:r>
              <a:rPr lang="en-US" sz="2400" b="1" dirty="0"/>
              <a:t>and Venue</a:t>
            </a:r>
          </a:p>
        </p:txBody>
      </p:sp>
      <p:cxnSp>
        <p:nvCxnSpPr>
          <p:cNvPr id="8" name="Straight Arrow Connector 7">
            <a:extLst>
              <a:ext uri="{FF2B5EF4-FFF2-40B4-BE49-F238E27FC236}">
                <a16:creationId xmlns:a16="http://schemas.microsoft.com/office/drawing/2014/main" id="{47D9B845-33E6-8C40-B484-2138AC4798A6}"/>
              </a:ext>
            </a:extLst>
          </p:cNvPr>
          <p:cNvCxnSpPr>
            <a:stCxn id="3" idx="1"/>
          </p:cNvCxnSpPr>
          <p:nvPr/>
        </p:nvCxnSpPr>
        <p:spPr>
          <a:xfrm flipH="1" flipV="1">
            <a:off x="5370787" y="3888828"/>
            <a:ext cx="2007476" cy="10018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48EF22B-A1CE-A54D-961F-D8F99EFEAB36}"/>
              </a:ext>
            </a:extLst>
          </p:cNvPr>
          <p:cNvSpPr>
            <a:spLocks noGrp="1"/>
          </p:cNvSpPr>
          <p:nvPr>
            <p:ph type="sldNum" sz="quarter" idx="12"/>
          </p:nvPr>
        </p:nvSpPr>
        <p:spPr/>
        <p:txBody>
          <a:bodyPr/>
          <a:lstStyle/>
          <a:p>
            <a:fld id="{F9101C8A-EF4C-F24D-A945-DE99755FE783}" type="slidenum">
              <a:rPr lang="en-US" smtClean="0"/>
              <a:t>7</a:t>
            </a:fld>
            <a:endParaRPr lang="en-US" dirty="0"/>
          </a:p>
        </p:txBody>
      </p:sp>
    </p:spTree>
    <p:extLst>
      <p:ext uri="{BB962C8B-B14F-4D97-AF65-F5344CB8AC3E}">
        <p14:creationId xmlns:p14="http://schemas.microsoft.com/office/powerpoint/2010/main" val="1503153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31CE0A-F40D-DD42-B075-E4380D9EEDAE}"/>
              </a:ext>
            </a:extLst>
          </p:cNvPr>
          <p:cNvSpPr>
            <a:spLocks noGrp="1"/>
          </p:cNvSpPr>
          <p:nvPr>
            <p:ph type="title"/>
          </p:nvPr>
        </p:nvSpPr>
        <p:spPr/>
        <p:txBody>
          <a:bodyPr/>
          <a:lstStyle/>
          <a:p>
            <a:r>
              <a:rPr lang="en-US" dirty="0"/>
              <a:t>Make a mind-map to you shape your presentation</a:t>
            </a:r>
          </a:p>
        </p:txBody>
      </p:sp>
      <p:pic>
        <p:nvPicPr>
          <p:cNvPr id="2" name="Content Placeholder 1">
            <a:extLst>
              <a:ext uri="{FF2B5EF4-FFF2-40B4-BE49-F238E27FC236}">
                <a16:creationId xmlns:a16="http://schemas.microsoft.com/office/drawing/2014/main" id="{7B91152E-739B-AF48-A9DF-36C5D83B54B0}"/>
              </a:ext>
            </a:extLst>
          </p:cNvPr>
          <p:cNvPicPr>
            <a:picLocks noGrp="1" noChangeAspect="1"/>
          </p:cNvPicPr>
          <p:nvPr>
            <p:ph idx="1"/>
          </p:nvPr>
        </p:nvPicPr>
        <p:blipFill>
          <a:blip r:embed="rId3"/>
          <a:stretch>
            <a:fillRect/>
          </a:stretch>
        </p:blipFill>
        <p:spPr>
          <a:xfrm>
            <a:off x="559998" y="1867005"/>
            <a:ext cx="9613900" cy="1574800"/>
          </a:xfrm>
          <a:prstGeom prst="rect">
            <a:avLst/>
          </a:prstGeom>
        </p:spPr>
      </p:pic>
      <p:sp>
        <p:nvSpPr>
          <p:cNvPr id="3" name="Slide Number Placeholder 2">
            <a:extLst>
              <a:ext uri="{FF2B5EF4-FFF2-40B4-BE49-F238E27FC236}">
                <a16:creationId xmlns:a16="http://schemas.microsoft.com/office/drawing/2014/main" id="{C7E99E86-8B62-A04A-B6D7-AA6C928C58DC}"/>
              </a:ext>
            </a:extLst>
          </p:cNvPr>
          <p:cNvSpPr>
            <a:spLocks noGrp="1"/>
          </p:cNvSpPr>
          <p:nvPr>
            <p:ph type="sldNum" sz="quarter" idx="12"/>
          </p:nvPr>
        </p:nvSpPr>
        <p:spPr/>
        <p:txBody>
          <a:bodyPr/>
          <a:lstStyle/>
          <a:p>
            <a:fld id="{F9101C8A-EF4C-F24D-A945-DE99755FE783}" type="slidenum">
              <a:rPr lang="en-US" smtClean="0"/>
              <a:t>8</a:t>
            </a:fld>
            <a:endParaRPr lang="en-US" dirty="0"/>
          </a:p>
        </p:txBody>
      </p:sp>
    </p:spTree>
    <p:extLst>
      <p:ext uri="{BB962C8B-B14F-4D97-AF65-F5344CB8AC3E}">
        <p14:creationId xmlns:p14="http://schemas.microsoft.com/office/powerpoint/2010/main" val="2851870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31CE0A-F40D-DD42-B075-E4380D9EEDAE}"/>
              </a:ext>
            </a:extLst>
          </p:cNvPr>
          <p:cNvSpPr>
            <a:spLocks noGrp="1"/>
          </p:cNvSpPr>
          <p:nvPr>
            <p:ph type="title"/>
          </p:nvPr>
        </p:nvSpPr>
        <p:spPr/>
        <p:txBody>
          <a:bodyPr/>
          <a:lstStyle/>
          <a:p>
            <a:r>
              <a:rPr lang="en-US" dirty="0"/>
              <a:t>Make a mind-map to you shape your presentation</a:t>
            </a:r>
          </a:p>
        </p:txBody>
      </p:sp>
      <p:sp>
        <p:nvSpPr>
          <p:cNvPr id="8" name="Content Placeholder 7">
            <a:extLst>
              <a:ext uri="{FF2B5EF4-FFF2-40B4-BE49-F238E27FC236}">
                <a16:creationId xmlns:a16="http://schemas.microsoft.com/office/drawing/2014/main" id="{07BD2101-7057-474D-82D7-EFA520DED464}"/>
              </a:ext>
            </a:extLst>
          </p:cNvPr>
          <p:cNvSpPr>
            <a:spLocks noGrp="1"/>
          </p:cNvSpPr>
          <p:nvPr>
            <p:ph idx="1"/>
          </p:nvPr>
        </p:nvSpPr>
        <p:spPr/>
        <p:txBody>
          <a:bodyPr/>
          <a:lstStyle/>
          <a:p>
            <a:endParaRPr lang="en-US" dirty="0"/>
          </a:p>
        </p:txBody>
      </p:sp>
      <p:pic>
        <p:nvPicPr>
          <p:cNvPr id="9" name="Picture 8">
            <a:extLst>
              <a:ext uri="{FF2B5EF4-FFF2-40B4-BE49-F238E27FC236}">
                <a16:creationId xmlns:a16="http://schemas.microsoft.com/office/drawing/2014/main" id="{6B7F1645-D309-7C4C-9BB7-CBB4112F1FB3}"/>
              </a:ext>
            </a:extLst>
          </p:cNvPr>
          <p:cNvPicPr>
            <a:picLocks noChangeAspect="1"/>
          </p:cNvPicPr>
          <p:nvPr/>
        </p:nvPicPr>
        <p:blipFill>
          <a:blip r:embed="rId3"/>
          <a:stretch>
            <a:fillRect/>
          </a:stretch>
        </p:blipFill>
        <p:spPr>
          <a:xfrm>
            <a:off x="142240" y="1825625"/>
            <a:ext cx="10185400" cy="4826000"/>
          </a:xfrm>
          <a:prstGeom prst="rect">
            <a:avLst/>
          </a:prstGeom>
        </p:spPr>
      </p:pic>
      <p:sp>
        <p:nvSpPr>
          <p:cNvPr id="2" name="Slide Number Placeholder 1">
            <a:extLst>
              <a:ext uri="{FF2B5EF4-FFF2-40B4-BE49-F238E27FC236}">
                <a16:creationId xmlns:a16="http://schemas.microsoft.com/office/drawing/2014/main" id="{FD91B074-CB42-BF4A-A20D-6016C272FDC7}"/>
              </a:ext>
            </a:extLst>
          </p:cNvPr>
          <p:cNvSpPr>
            <a:spLocks noGrp="1"/>
          </p:cNvSpPr>
          <p:nvPr>
            <p:ph type="sldNum" sz="quarter" idx="12"/>
          </p:nvPr>
        </p:nvSpPr>
        <p:spPr/>
        <p:txBody>
          <a:bodyPr/>
          <a:lstStyle/>
          <a:p>
            <a:fld id="{F9101C8A-EF4C-F24D-A945-DE99755FE783}" type="slidenum">
              <a:rPr lang="en-US" smtClean="0"/>
              <a:t>9</a:t>
            </a:fld>
            <a:endParaRPr lang="en-US" dirty="0"/>
          </a:p>
        </p:txBody>
      </p:sp>
    </p:spTree>
    <p:extLst>
      <p:ext uri="{BB962C8B-B14F-4D97-AF65-F5344CB8AC3E}">
        <p14:creationId xmlns:p14="http://schemas.microsoft.com/office/powerpoint/2010/main" val="3284877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2373</TotalTime>
  <Words>3059</Words>
  <Application>Microsoft Office PowerPoint</Application>
  <PresentationFormat>Widescreen</PresentationFormat>
  <Paragraphs>375</Paragraphs>
  <Slides>63</Slides>
  <Notes>39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63</vt:i4>
      </vt:variant>
    </vt:vector>
  </HeadingPairs>
  <TitlesOfParts>
    <vt:vector size="67" baseType="lpstr">
      <vt:lpstr>Arial</vt:lpstr>
      <vt:lpstr>Calibri</vt:lpstr>
      <vt:lpstr>Comic Sans MS</vt:lpstr>
      <vt:lpstr>Office Theme</vt:lpstr>
      <vt:lpstr>Scientific show and tell</vt:lpstr>
      <vt:lpstr>Recall a scientific talk that wowed you</vt:lpstr>
      <vt:lpstr>Engage the audience from the outset</vt:lpstr>
      <vt:lpstr>Now that I have your attention</vt:lpstr>
      <vt:lpstr>For science talks as well as papers, use the three communication pillars</vt:lpstr>
      <vt:lpstr>Use these pillars to build  effective presentations</vt:lpstr>
      <vt:lpstr>Remember: Use these pillars to build  effective presentations</vt:lpstr>
      <vt:lpstr>Make a mind-map to you shape your presentation</vt:lpstr>
      <vt:lpstr>Make a mind-map to you shape your presentation</vt:lpstr>
      <vt:lpstr>Do you use the framework of your recent paper(s) to shape your presentation?</vt:lpstr>
      <vt:lpstr>When creating your presentation, play to the strengths and opportunities of the show-&amp;-tell format</vt:lpstr>
      <vt:lpstr>Contrast presentations and manuscripts</vt:lpstr>
      <vt:lpstr>Contrast presentations and manuscripts</vt:lpstr>
      <vt:lpstr>Contrast presentations and manuscripts</vt:lpstr>
      <vt:lpstr>Contrast presentations and manuscripts</vt:lpstr>
      <vt:lpstr>Contrast presentations and manuscripts</vt:lpstr>
      <vt:lpstr>In your presentation, play to the strengths and opportunities of that format</vt:lpstr>
      <vt:lpstr>Now let’s expand the mind-map</vt:lpstr>
      <vt:lpstr>Your message (the substance) includes relevant context, questions, results AND other interesting aspects of your story</vt:lpstr>
      <vt:lpstr>Message also includes an interesting ending, tying the story back to the beginning and looking forward</vt:lpstr>
      <vt:lpstr>Connect all parts of your message</vt:lpstr>
      <vt:lpstr>Expand the specifics of the other pillars</vt:lpstr>
      <vt:lpstr>Use audience, objectives, and duration/venue mind-maps to prune and organize your messages</vt:lpstr>
      <vt:lpstr>How to show and tell together</vt:lpstr>
      <vt:lpstr>Our brains get overloaded when we try to digest lots of spoken and written words at the same time*</vt:lpstr>
      <vt:lpstr>PowerPoint “topic-style” presentations often overload the audience</vt:lpstr>
      <vt:lpstr>A typical Introduction slide burdens the reader/listener with too much text</vt:lpstr>
      <vt:lpstr>Too much graphical information can obscure the important message</vt:lpstr>
      <vt:lpstr>Let’s streamline this figure and write a more informative headline</vt:lpstr>
      <vt:lpstr>Omicron frequency in each country relates to the country’s sequencing capacity </vt:lpstr>
      <vt:lpstr>If the data in the table can’t be read, why waste the energy of the audience by showing the table?</vt:lpstr>
      <vt:lpstr>How to make the spoken words images work together?</vt:lpstr>
      <vt:lpstr>What is the Assertion-Evidence (AE) presentation style?</vt:lpstr>
      <vt:lpstr>Starting with the presentation title, AE stresses the message rather than the topic</vt:lpstr>
      <vt:lpstr>PowerPoint Presentation</vt:lpstr>
      <vt:lpstr>PowerPoint Presentation</vt:lpstr>
      <vt:lpstr>PowerPoint Presentation</vt:lpstr>
      <vt:lpstr>Assertion-evidence gives the “punchline” first and supports each claim with evidence</vt:lpstr>
      <vt:lpstr>What about telling your story as a mystery?</vt:lpstr>
      <vt:lpstr>What about telling your story as a mystery?</vt:lpstr>
      <vt:lpstr>Whether using AE or mystery solving, connect all the pieces together</vt:lpstr>
      <vt:lpstr>PowerPoint Presentation</vt:lpstr>
      <vt:lpstr>PowerPoint Presentation</vt:lpstr>
      <vt:lpstr>But wait!  Here’s a few tips  </vt:lpstr>
      <vt:lpstr>What to think about when preparing the slides</vt:lpstr>
      <vt:lpstr>What to think about when preparing the slides Tips for preparing slides</vt:lpstr>
      <vt:lpstr>Tips for preparing slides</vt:lpstr>
      <vt:lpstr>Tips for preparing slides</vt:lpstr>
      <vt:lpstr>Tips for preparing slides</vt:lpstr>
      <vt:lpstr>Tips for preparing slides</vt:lpstr>
      <vt:lpstr>Tips for preparing slides</vt:lpstr>
      <vt:lpstr>Tips for preparing slides</vt:lpstr>
      <vt:lpstr>Tips for preparing slides</vt:lpstr>
      <vt:lpstr>Tips for giving presentations</vt:lpstr>
      <vt:lpstr>Tips for giving presentations</vt:lpstr>
      <vt:lpstr>Tips for giving presentations</vt:lpstr>
      <vt:lpstr>Tips for giving presentations</vt:lpstr>
      <vt:lpstr>Tips for giving presentations</vt:lpstr>
      <vt:lpstr>Tips for giving presentations</vt:lpstr>
      <vt:lpstr>Tips for giving presentations</vt:lpstr>
      <vt:lpstr>Remember: Use these pillars to build  effective presentations</vt:lpstr>
      <vt:lpstr>Recall a scientific talk that wowed you</vt:lpstr>
      <vt:lpstr>Useful references for scientific presentations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talk that wowed you</dc:title>
  <dc:creator>Beth Schachter</dc:creator>
  <cp:lastModifiedBy>Chioma</cp:lastModifiedBy>
  <cp:revision>29</cp:revision>
  <cp:lastPrinted>2022-03-17T15:59:36Z</cp:lastPrinted>
  <dcterms:created xsi:type="dcterms:W3CDTF">2022-03-15T14:09:59Z</dcterms:created>
  <dcterms:modified xsi:type="dcterms:W3CDTF">2024-12-12T16:37:34Z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a1855b2-0a05-4494-a903-f3f23f3f98e0_Enabled">
    <vt:lpwstr>true</vt:lpwstr>
  </property>
  <property fmtid="{D5CDD505-2E9C-101B-9397-08002B2CF9AE}" pid="3" name="MSIP_Label_fa1855b2-0a05-4494-a903-f3f23f3f98e0_SetDate">
    <vt:lpwstr>2022-10-03T14:47:18Z</vt:lpwstr>
  </property>
  <property fmtid="{D5CDD505-2E9C-101B-9397-08002B2CF9AE}" pid="4" name="MSIP_Label_fa1855b2-0a05-4494-a903-f3f23f3f98e0_Method">
    <vt:lpwstr>Standard</vt:lpwstr>
  </property>
  <property fmtid="{D5CDD505-2E9C-101B-9397-08002B2CF9AE}" pid="5" name="MSIP_Label_fa1855b2-0a05-4494-a903-f3f23f3f98e0_Name">
    <vt:lpwstr>defa4170-0d19-0005-0004-bc88714345d2</vt:lpwstr>
  </property>
  <property fmtid="{D5CDD505-2E9C-101B-9397-08002B2CF9AE}" pid="6" name="MSIP_Label_fa1855b2-0a05-4494-a903-f3f23f3f98e0_SiteId">
    <vt:lpwstr>6f60f0b3-5f06-4e09-9715-989dba8cc7d8</vt:lpwstr>
  </property>
  <property fmtid="{D5CDD505-2E9C-101B-9397-08002B2CF9AE}" pid="7" name="MSIP_Label_fa1855b2-0a05-4494-a903-f3f23f3f98e0_ActionId">
    <vt:lpwstr>17920f97-df47-4046-abae-3dbe6501288e</vt:lpwstr>
  </property>
  <property fmtid="{D5CDD505-2E9C-101B-9397-08002B2CF9AE}" pid="8" name="MSIP_Label_fa1855b2-0a05-4494-a903-f3f23f3f98e0_ContentBits">
    <vt:lpwstr>0</vt:lpwstr>
  </property>
</Properties>
</file>