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 id="2147483664" r:id="rId4"/>
    <p:sldMasterId id="2147483666" r:id="rId5"/>
    <p:sldMasterId id="2147483672" r:id="rId6"/>
    <p:sldMasterId id="2147483674" r:id="rId7"/>
    <p:sldMasterId id="2147483676" r:id="rId8"/>
    <p:sldMasterId id="2147483678" r:id="rId9"/>
    <p:sldMasterId id="2147483686" r:id="rId10"/>
    <p:sldMasterId id="2147483688" r:id="rId11"/>
    <p:sldMasterId id="2147483690" r:id="rId12"/>
  </p:sldMasterIdLst>
  <p:notesMasterIdLst>
    <p:notesMasterId r:id="rId45"/>
  </p:notesMasterIdLst>
  <p:sldIdLst>
    <p:sldId id="256" r:id="rId13"/>
    <p:sldId id="262" r:id="rId14"/>
    <p:sldId id="271" r:id="rId15"/>
    <p:sldId id="273" r:id="rId16"/>
    <p:sldId id="272" r:id="rId17"/>
    <p:sldId id="290" r:id="rId18"/>
    <p:sldId id="274" r:id="rId19"/>
    <p:sldId id="307" r:id="rId20"/>
    <p:sldId id="278" r:id="rId21"/>
    <p:sldId id="280" r:id="rId22"/>
    <p:sldId id="306" r:id="rId23"/>
    <p:sldId id="279" r:id="rId24"/>
    <p:sldId id="308" r:id="rId25"/>
    <p:sldId id="277" r:id="rId26"/>
    <p:sldId id="309" r:id="rId27"/>
    <p:sldId id="310" r:id="rId28"/>
    <p:sldId id="284" r:id="rId29"/>
    <p:sldId id="285" r:id="rId30"/>
    <p:sldId id="286" r:id="rId31"/>
    <p:sldId id="298" r:id="rId32"/>
    <p:sldId id="297" r:id="rId33"/>
    <p:sldId id="300" r:id="rId34"/>
    <p:sldId id="301" r:id="rId35"/>
    <p:sldId id="305" r:id="rId36"/>
    <p:sldId id="311" r:id="rId37"/>
    <p:sldId id="304" r:id="rId38"/>
    <p:sldId id="291" r:id="rId39"/>
    <p:sldId id="292" r:id="rId40"/>
    <p:sldId id="293" r:id="rId41"/>
    <p:sldId id="294" r:id="rId42"/>
    <p:sldId id="295" r:id="rId43"/>
    <p:sldId id="296" r:id="rId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e McMillion" initials="SM"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commentAuthors" Target="commentAuthors.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54CE9E9-EC0D-A242-A21C-5BD9C0473717}" type="datetimeFigureOut">
              <a:rPr lang="en-US" smtClean="0"/>
              <a:t>3/28/2018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3DB435-ECC4-3342-A11D-ED44EEF9DD55}" type="slidenum">
              <a:rPr lang="en-US" smtClean="0"/>
              <a:t>‹#›</a:t>
            </a:fld>
            <a:endParaRPr lang="en-US" dirty="0"/>
          </a:p>
        </p:txBody>
      </p:sp>
    </p:spTree>
    <p:extLst>
      <p:ext uri="{BB962C8B-B14F-4D97-AF65-F5344CB8AC3E}">
        <p14:creationId xmlns:p14="http://schemas.microsoft.com/office/powerpoint/2010/main" val="37031687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701040" y="4473892"/>
            <a:ext cx="5608320" cy="3660458"/>
          </a:xfrm>
          <a:prstGeom prst="rect">
            <a:avLst/>
          </a:prstGeom>
          <a:noFill/>
          <a:ln>
            <a:noFill/>
          </a:ln>
        </p:spPr>
        <p:txBody>
          <a:bodyPr spcFirstLastPara="1" wrap="square" lIns="93162" tIns="93162" rIns="93162" bIns="93162" anchor="ctr" anchorCtr="0">
            <a:noAutofit/>
          </a:bodyPr>
          <a:lstStyle/>
          <a:p>
            <a:endParaRPr/>
          </a:p>
        </p:txBody>
      </p:sp>
      <p:sp>
        <p:nvSpPr>
          <p:cNvPr id="127" name="Shape 12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6133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822691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887705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DB435-ECC4-3342-A11D-ED44EEF9DD55}" type="slidenum">
              <a:rPr lang="en-US" smtClean="0"/>
              <a:t>21</a:t>
            </a:fld>
            <a:endParaRPr lang="en-US" dirty="0"/>
          </a:p>
        </p:txBody>
      </p:sp>
    </p:spTree>
    <p:extLst>
      <p:ext uri="{BB962C8B-B14F-4D97-AF65-F5344CB8AC3E}">
        <p14:creationId xmlns:p14="http://schemas.microsoft.com/office/powerpoint/2010/main" val="3448314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DB435-ECC4-3342-A11D-ED44EEF9DD55}" type="slidenum">
              <a:rPr lang="en-US" smtClean="0"/>
              <a:t>22</a:t>
            </a:fld>
            <a:endParaRPr lang="en-US" dirty="0"/>
          </a:p>
        </p:txBody>
      </p:sp>
    </p:spTree>
    <p:extLst>
      <p:ext uri="{BB962C8B-B14F-4D97-AF65-F5344CB8AC3E}">
        <p14:creationId xmlns:p14="http://schemas.microsoft.com/office/powerpoint/2010/main" val="725224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DB435-ECC4-3342-A11D-ED44EEF9DD55}" type="slidenum">
              <a:rPr lang="en-US" smtClean="0"/>
              <a:t>23</a:t>
            </a:fld>
            <a:endParaRPr lang="en-US" dirty="0"/>
          </a:p>
        </p:txBody>
      </p:sp>
    </p:spTree>
    <p:extLst>
      <p:ext uri="{BB962C8B-B14F-4D97-AF65-F5344CB8AC3E}">
        <p14:creationId xmlns:p14="http://schemas.microsoft.com/office/powerpoint/2010/main" val="2586987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3DB435-ECC4-3342-A11D-ED44EEF9DD55}" type="slidenum">
              <a:rPr lang="en-US" smtClean="0"/>
              <a:t>25</a:t>
            </a:fld>
            <a:endParaRPr lang="en-US" dirty="0"/>
          </a:p>
        </p:txBody>
      </p:sp>
    </p:spTree>
    <p:extLst>
      <p:ext uri="{BB962C8B-B14F-4D97-AF65-F5344CB8AC3E}">
        <p14:creationId xmlns:p14="http://schemas.microsoft.com/office/powerpoint/2010/main" val="2182912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1194.22 Web-based intranet and internet information and applications.</a:t>
            </a:r>
          </a:p>
          <a:p>
            <a:pPr lvl="2"/>
            <a:r>
              <a:rPr lang="en-US" dirty="0" smtClean="0"/>
              <a:t>(b) Equivalent alternatives for any multimedia presentation shall be synchronized with the presentation.</a:t>
            </a:r>
          </a:p>
          <a:p>
            <a:endParaRPr lang="en-US" dirty="0" smtClean="0"/>
          </a:p>
          <a:p>
            <a:pPr defTabSz="465887"/>
            <a:r>
              <a:rPr lang="en-US" dirty="0" smtClean="0"/>
              <a:t>Google will rank pages higher that have videos with captions and will translate the text for users using a different language via Google Translate.</a:t>
            </a:r>
          </a:p>
        </p:txBody>
      </p:sp>
      <p:sp>
        <p:nvSpPr>
          <p:cNvPr id="4" name="Slide Number Placeholder 3"/>
          <p:cNvSpPr>
            <a:spLocks noGrp="1"/>
          </p:cNvSpPr>
          <p:nvPr>
            <p:ph type="sldNum" sz="quarter" idx="10"/>
          </p:nvPr>
        </p:nvSpPr>
        <p:spPr/>
        <p:txBody>
          <a:bodyPr/>
          <a:lstStyle/>
          <a:p>
            <a:fld id="{DA3DB435-ECC4-3342-A11D-ED44EEF9DD55}" type="slidenum">
              <a:rPr lang="en-US" smtClean="0"/>
              <a:t>27</a:t>
            </a:fld>
            <a:endParaRPr lang="en-US" dirty="0"/>
          </a:p>
        </p:txBody>
      </p:sp>
    </p:spTree>
    <p:extLst>
      <p:ext uri="{BB962C8B-B14F-4D97-AF65-F5344CB8AC3E}">
        <p14:creationId xmlns:p14="http://schemas.microsoft.com/office/powerpoint/2010/main" val="3131246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DB435-ECC4-3342-A11D-ED44EEF9DD55}" type="slidenum">
              <a:rPr lang="en-US" smtClean="0"/>
              <a:t>28</a:t>
            </a:fld>
            <a:endParaRPr lang="en-US" dirty="0"/>
          </a:p>
        </p:txBody>
      </p:sp>
    </p:spTree>
    <p:extLst>
      <p:ext uri="{BB962C8B-B14F-4D97-AF65-F5344CB8AC3E}">
        <p14:creationId xmlns:p14="http://schemas.microsoft.com/office/powerpoint/2010/main" val="2921785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DB435-ECC4-3342-A11D-ED44EEF9DD55}" type="slidenum">
              <a:rPr lang="en-US" smtClean="0"/>
              <a:t>29</a:t>
            </a:fld>
            <a:endParaRPr lang="en-US" dirty="0"/>
          </a:p>
        </p:txBody>
      </p:sp>
    </p:spTree>
    <p:extLst>
      <p:ext uri="{BB962C8B-B14F-4D97-AF65-F5344CB8AC3E}">
        <p14:creationId xmlns:p14="http://schemas.microsoft.com/office/powerpoint/2010/main" val="2328235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DB435-ECC4-3342-A11D-ED44EEF9DD55}" type="slidenum">
              <a:rPr lang="en-US" smtClean="0"/>
              <a:t>30</a:t>
            </a:fld>
            <a:endParaRPr lang="en-US" dirty="0"/>
          </a:p>
        </p:txBody>
      </p:sp>
    </p:spTree>
    <p:extLst>
      <p:ext uri="{BB962C8B-B14F-4D97-AF65-F5344CB8AC3E}">
        <p14:creationId xmlns:p14="http://schemas.microsoft.com/office/powerpoint/2010/main" val="357283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123197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DB435-ECC4-3342-A11D-ED44EEF9DD55}" type="slidenum">
              <a:rPr lang="en-US" smtClean="0"/>
              <a:t>31</a:t>
            </a:fld>
            <a:endParaRPr lang="en-US" dirty="0"/>
          </a:p>
        </p:txBody>
      </p:sp>
    </p:spTree>
    <p:extLst>
      <p:ext uri="{BB962C8B-B14F-4D97-AF65-F5344CB8AC3E}">
        <p14:creationId xmlns:p14="http://schemas.microsoft.com/office/powerpoint/2010/main" val="3083542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DB435-ECC4-3342-A11D-ED44EEF9DD55}" type="slidenum">
              <a:rPr lang="en-US" smtClean="0"/>
              <a:t>32</a:t>
            </a:fld>
            <a:endParaRPr lang="en-US" dirty="0"/>
          </a:p>
        </p:txBody>
      </p:sp>
    </p:spTree>
    <p:extLst>
      <p:ext uri="{BB962C8B-B14F-4D97-AF65-F5344CB8AC3E}">
        <p14:creationId xmlns:p14="http://schemas.microsoft.com/office/powerpoint/2010/main" val="55849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967590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r>
              <a:rPr lang="en">
                <a:solidFill>
                  <a:schemeClr val="dk1"/>
                </a:solidFill>
                <a:latin typeface="Calibri"/>
                <a:ea typeface="Calibri"/>
                <a:cs typeface="Calibri"/>
                <a:sym typeface="Calibri"/>
              </a:rPr>
              <a:t>Deaf or Hard of Hearing – Captions of transcripts available for audio/video content</a:t>
            </a:r>
            <a:endParaRPr/>
          </a:p>
          <a:p>
            <a:r>
              <a:rPr lang="en">
                <a:solidFill>
                  <a:schemeClr val="dk1"/>
                </a:solidFill>
                <a:latin typeface="Calibri"/>
                <a:ea typeface="Calibri"/>
                <a:cs typeface="Calibri"/>
                <a:sym typeface="Calibri"/>
              </a:rPr>
              <a:t>Low Vision or Blindness – Documents are OCRed, have proper tags, and contain alternate text for images</a:t>
            </a:r>
            <a:endParaRPr/>
          </a:p>
          <a:p>
            <a:r>
              <a:rPr lang="en">
                <a:solidFill>
                  <a:schemeClr val="dk1"/>
                </a:solidFill>
                <a:latin typeface="Calibri"/>
                <a:ea typeface="Calibri"/>
                <a:cs typeface="Calibri"/>
                <a:sym typeface="Calibri"/>
              </a:rPr>
              <a:t>Learning Disabilities – Information is displayed clearly in proper order with no distracting colors or images</a:t>
            </a:r>
            <a:endParaRPr>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pPr>
            <a:fld id="{00000000-1234-1234-1234-123412341234}" type="slidenum">
              <a:rPr lang="en" kern="0">
                <a:solidFill>
                  <a:srgbClr val="000000"/>
                </a:solidFill>
                <a:ea typeface="Calibri"/>
                <a:cs typeface="Calibri"/>
                <a:sym typeface="Calibri"/>
              </a:rPr>
              <a:pPr defTabSz="931774">
                <a:buClr>
                  <a:srgbClr val="000000"/>
                </a:buClr>
              </a:pPr>
              <a:t>7</a:t>
            </a:fld>
            <a:endParaRPr kern="0">
              <a:solidFill>
                <a:srgbClr val="000000"/>
              </a:solidFill>
              <a:ea typeface="Calibri"/>
              <a:cs typeface="Calibri"/>
              <a:sym typeface="Calibri"/>
            </a:endParaRPr>
          </a:p>
        </p:txBody>
      </p:sp>
    </p:spTree>
    <p:extLst>
      <p:ext uri="{BB962C8B-B14F-4D97-AF65-F5344CB8AC3E}">
        <p14:creationId xmlns:p14="http://schemas.microsoft.com/office/powerpoint/2010/main" val="207223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701040" y="4473892"/>
            <a:ext cx="5608320" cy="3660458"/>
          </a:xfrm>
          <a:prstGeom prst="rect">
            <a:avLst/>
          </a:prstGeom>
          <a:noFill/>
          <a:ln>
            <a:noFill/>
          </a:ln>
        </p:spPr>
        <p:txBody>
          <a:bodyPr spcFirstLastPara="1" wrap="square" lIns="93162" tIns="93162" rIns="93162" bIns="93162" anchor="ctr" anchorCtr="0">
            <a:noAutofit/>
          </a:bodyPr>
          <a:lstStyle/>
          <a:p>
            <a:endParaRPr/>
          </a:p>
        </p:txBody>
      </p:sp>
      <p:sp>
        <p:nvSpPr>
          <p:cNvPr id="173" name="Shape 17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94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304121">
              <a:buSzPts val="1100"/>
              <a:buChar char="●"/>
            </a:pPr>
            <a:endParaRPr/>
          </a:p>
        </p:txBody>
      </p:sp>
    </p:spTree>
    <p:extLst>
      <p:ext uri="{BB962C8B-B14F-4D97-AF65-F5344CB8AC3E}">
        <p14:creationId xmlns:p14="http://schemas.microsoft.com/office/powerpoint/2010/main" val="2150222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855106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701040" y="4473892"/>
            <a:ext cx="5608320" cy="3660458"/>
          </a:xfrm>
          <a:prstGeom prst="rect">
            <a:avLst/>
          </a:prstGeom>
          <a:noFill/>
          <a:ln>
            <a:noFill/>
          </a:ln>
        </p:spPr>
        <p:txBody>
          <a:bodyPr spcFirstLastPara="1" wrap="square" lIns="93162" tIns="93162" rIns="93162" bIns="93162" anchor="ctr" anchorCtr="0">
            <a:noAutofit/>
          </a:bodyPr>
          <a:lstStyle/>
          <a:p>
            <a:r>
              <a:rPr lang="en"/>
              <a:t>This video highlights the benefits of captions and how it has benefited people without disabilities as well. Even though it only highlights a small aspect of the access communication and universal design, I thought it is only 7 minutes and it could be a nice way to show how important this issue of digital access is.</a:t>
            </a:r>
            <a:endParaRPr/>
          </a:p>
        </p:txBody>
      </p:sp>
      <p:sp>
        <p:nvSpPr>
          <p:cNvPr id="167" name="Shape 16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8603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701040" y="4473892"/>
            <a:ext cx="5608320" cy="3660458"/>
          </a:xfrm>
          <a:prstGeom prst="rect">
            <a:avLst/>
          </a:prstGeom>
          <a:noFill/>
          <a:ln>
            <a:noFill/>
          </a:ln>
        </p:spPr>
        <p:txBody>
          <a:bodyPr spcFirstLastPara="1" wrap="square" lIns="93162" tIns="93162" rIns="93162" bIns="93162" anchor="ctr" anchorCtr="0">
            <a:noAutofit/>
          </a:bodyPr>
          <a:lstStyle/>
          <a:p>
            <a:endParaRPr/>
          </a:p>
        </p:txBody>
      </p:sp>
      <p:sp>
        <p:nvSpPr>
          <p:cNvPr id="219" name="Shape 21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299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67F3CF-12C1-5A44-BB9F-9A208F35F1A4}"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DDAFE-FE2C-C247-ABE6-336129743A12}" type="slidenum">
              <a:rPr lang="en-US" smtClean="0"/>
              <a:t>‹#›</a:t>
            </a:fld>
            <a:endParaRPr lang="en-US" dirty="0"/>
          </a:p>
        </p:txBody>
      </p:sp>
    </p:spTree>
    <p:extLst>
      <p:ext uri="{BB962C8B-B14F-4D97-AF65-F5344CB8AC3E}">
        <p14:creationId xmlns:p14="http://schemas.microsoft.com/office/powerpoint/2010/main" val="194884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7F3CF-12C1-5A44-BB9F-9A208F35F1A4}"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DDAFE-FE2C-C247-ABE6-336129743A12}" type="slidenum">
              <a:rPr lang="en-US" smtClean="0"/>
              <a:t>‹#›</a:t>
            </a:fld>
            <a:endParaRPr lang="en-US" dirty="0"/>
          </a:p>
        </p:txBody>
      </p:sp>
    </p:spTree>
    <p:extLst>
      <p:ext uri="{BB962C8B-B14F-4D97-AF65-F5344CB8AC3E}">
        <p14:creationId xmlns:p14="http://schemas.microsoft.com/office/powerpoint/2010/main" val="46482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7F3CF-12C1-5A44-BB9F-9A208F35F1A4}"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DDAFE-FE2C-C247-ABE6-336129743A12}" type="slidenum">
              <a:rPr lang="en-US" smtClean="0"/>
              <a:t>‹#›</a:t>
            </a:fld>
            <a:endParaRPr lang="en-US" dirty="0"/>
          </a:p>
        </p:txBody>
      </p:sp>
    </p:spTree>
    <p:extLst>
      <p:ext uri="{BB962C8B-B14F-4D97-AF65-F5344CB8AC3E}">
        <p14:creationId xmlns:p14="http://schemas.microsoft.com/office/powerpoint/2010/main" val="4011936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1143000" y="1122363"/>
            <a:ext cx="6858000" cy="23876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8" name="Shape 58"/>
          <p:cNvSpPr txBox="1">
            <a:spLocks noGrp="1"/>
          </p:cNvSpPr>
          <p:nvPr>
            <p:ph type="subTitle" idx="1"/>
          </p:nvPr>
        </p:nvSpPr>
        <p:spPr>
          <a:xfrm>
            <a:off x="1143000" y="3602038"/>
            <a:ext cx="6858000" cy="1655761"/>
          </a:xfrm>
          <a:prstGeom prst="rect">
            <a:avLst/>
          </a:prstGeom>
          <a:noFill/>
          <a:ln>
            <a:noFill/>
          </a:ln>
        </p:spPr>
        <p:txBody>
          <a:bodyPr spcFirstLastPara="1" wrap="square" lIns="68575" tIns="68575" rIns="68575" bIns="68575" anchor="t" anchorCtr="0"/>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60" name="Shape 60"/>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61" name="Shape 61"/>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dirty="0"/>
          </a:p>
        </p:txBody>
      </p:sp>
    </p:spTree>
    <p:extLst>
      <p:ext uri="{BB962C8B-B14F-4D97-AF65-F5344CB8AC3E}">
        <p14:creationId xmlns:p14="http://schemas.microsoft.com/office/powerpoint/2010/main" val="2634224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28650" y="365125"/>
            <a:ext cx="78867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4" name="Shape 64"/>
          <p:cNvSpPr txBox="1">
            <a:spLocks noGrp="1"/>
          </p:cNvSpPr>
          <p:nvPr>
            <p:ph type="body" idx="1"/>
          </p:nvPr>
        </p:nvSpPr>
        <p:spPr>
          <a:xfrm>
            <a:off x="628650" y="1825625"/>
            <a:ext cx="7886700" cy="4351339"/>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66" name="Shape 66"/>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67" name="Shape 67"/>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dirty="0"/>
          </a:p>
        </p:txBody>
      </p:sp>
    </p:spTree>
    <p:extLst>
      <p:ext uri="{BB962C8B-B14F-4D97-AF65-F5344CB8AC3E}">
        <p14:creationId xmlns:p14="http://schemas.microsoft.com/office/powerpoint/2010/main" val="2366787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28650" y="365125"/>
            <a:ext cx="78867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4" name="Shape 64"/>
          <p:cNvSpPr txBox="1">
            <a:spLocks noGrp="1"/>
          </p:cNvSpPr>
          <p:nvPr>
            <p:ph type="body" idx="1"/>
          </p:nvPr>
        </p:nvSpPr>
        <p:spPr>
          <a:xfrm>
            <a:off x="628650" y="1825625"/>
            <a:ext cx="7886700" cy="4351339"/>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66" name="Shape 66"/>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67" name="Shape 67"/>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dirty="0"/>
          </a:p>
        </p:txBody>
      </p:sp>
    </p:spTree>
    <p:extLst>
      <p:ext uri="{BB962C8B-B14F-4D97-AF65-F5344CB8AC3E}">
        <p14:creationId xmlns:p14="http://schemas.microsoft.com/office/powerpoint/2010/main" val="2236074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28650" y="365125"/>
            <a:ext cx="78867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4" name="Shape 64"/>
          <p:cNvSpPr txBox="1">
            <a:spLocks noGrp="1"/>
          </p:cNvSpPr>
          <p:nvPr>
            <p:ph type="body" idx="1"/>
          </p:nvPr>
        </p:nvSpPr>
        <p:spPr>
          <a:xfrm>
            <a:off x="628650" y="1825625"/>
            <a:ext cx="7886700" cy="4351339"/>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66" name="Shape 66"/>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67" name="Shape 67"/>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dirty="0"/>
          </a:p>
        </p:txBody>
      </p:sp>
    </p:spTree>
    <p:extLst>
      <p:ext uri="{BB962C8B-B14F-4D97-AF65-F5344CB8AC3E}">
        <p14:creationId xmlns:p14="http://schemas.microsoft.com/office/powerpoint/2010/main" val="1093848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28650" y="365125"/>
            <a:ext cx="78867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4" name="Shape 64"/>
          <p:cNvSpPr txBox="1">
            <a:spLocks noGrp="1"/>
          </p:cNvSpPr>
          <p:nvPr>
            <p:ph type="body" idx="1"/>
          </p:nvPr>
        </p:nvSpPr>
        <p:spPr>
          <a:xfrm>
            <a:off x="628650" y="1825625"/>
            <a:ext cx="7886700" cy="4351339"/>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66" name="Shape 66"/>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67" name="Shape 67"/>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dirty="0"/>
          </a:p>
        </p:txBody>
      </p:sp>
    </p:spTree>
    <p:extLst>
      <p:ext uri="{BB962C8B-B14F-4D97-AF65-F5344CB8AC3E}">
        <p14:creationId xmlns:p14="http://schemas.microsoft.com/office/powerpoint/2010/main" val="1613341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28650" y="365125"/>
            <a:ext cx="78867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4" name="Shape 64"/>
          <p:cNvSpPr txBox="1">
            <a:spLocks noGrp="1"/>
          </p:cNvSpPr>
          <p:nvPr>
            <p:ph type="body" idx="1"/>
          </p:nvPr>
        </p:nvSpPr>
        <p:spPr>
          <a:xfrm>
            <a:off x="628650" y="1825625"/>
            <a:ext cx="7886700" cy="4351339"/>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66" name="Shape 66"/>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67" name="Shape 67"/>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dirty="0"/>
          </a:p>
        </p:txBody>
      </p:sp>
    </p:spTree>
    <p:extLst>
      <p:ext uri="{BB962C8B-B14F-4D97-AF65-F5344CB8AC3E}">
        <p14:creationId xmlns:p14="http://schemas.microsoft.com/office/powerpoint/2010/main" val="2660103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28650" y="365125"/>
            <a:ext cx="78867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4" name="Shape 64"/>
          <p:cNvSpPr txBox="1">
            <a:spLocks noGrp="1"/>
          </p:cNvSpPr>
          <p:nvPr>
            <p:ph type="body" idx="1"/>
          </p:nvPr>
        </p:nvSpPr>
        <p:spPr>
          <a:xfrm>
            <a:off x="628650" y="1825625"/>
            <a:ext cx="7886700" cy="4351339"/>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66" name="Shape 66"/>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67" name="Shape 67"/>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dirty="0"/>
          </a:p>
        </p:txBody>
      </p:sp>
    </p:spTree>
    <p:extLst>
      <p:ext uri="{BB962C8B-B14F-4D97-AF65-F5344CB8AC3E}">
        <p14:creationId xmlns:p14="http://schemas.microsoft.com/office/powerpoint/2010/main" val="1065344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Shape 96"/>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97" name="Shape 97"/>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98" name="Shape 98"/>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
              <a:pPr/>
              <a:t>‹#›</a:t>
            </a:fld>
            <a:endParaRPr dirty="0"/>
          </a:p>
        </p:txBody>
      </p:sp>
    </p:spTree>
    <p:extLst>
      <p:ext uri="{BB962C8B-B14F-4D97-AF65-F5344CB8AC3E}">
        <p14:creationId xmlns:p14="http://schemas.microsoft.com/office/powerpoint/2010/main" val="270179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7F3CF-12C1-5A44-BB9F-9A208F35F1A4}"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DDAFE-FE2C-C247-ABE6-336129743A12}" type="slidenum">
              <a:rPr lang="en-US" smtClean="0"/>
              <a:t>‹#›</a:t>
            </a:fld>
            <a:endParaRPr lang="en-US" dirty="0"/>
          </a:p>
        </p:txBody>
      </p:sp>
    </p:spTree>
    <p:extLst>
      <p:ext uri="{BB962C8B-B14F-4D97-AF65-F5344CB8AC3E}">
        <p14:creationId xmlns:p14="http://schemas.microsoft.com/office/powerpoint/2010/main" val="3474816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28650" y="365125"/>
            <a:ext cx="78867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4" name="Shape 64"/>
          <p:cNvSpPr txBox="1">
            <a:spLocks noGrp="1"/>
          </p:cNvSpPr>
          <p:nvPr>
            <p:ph type="body" idx="1"/>
          </p:nvPr>
        </p:nvSpPr>
        <p:spPr>
          <a:xfrm>
            <a:off x="628650" y="1825625"/>
            <a:ext cx="7886700" cy="4351339"/>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66" name="Shape 66"/>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67" name="Shape 67"/>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dirty="0"/>
          </a:p>
        </p:txBody>
      </p:sp>
    </p:spTree>
    <p:extLst>
      <p:ext uri="{BB962C8B-B14F-4D97-AF65-F5344CB8AC3E}">
        <p14:creationId xmlns:p14="http://schemas.microsoft.com/office/powerpoint/2010/main" val="3210642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28650" y="365125"/>
            <a:ext cx="78867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4" name="Shape 64"/>
          <p:cNvSpPr txBox="1">
            <a:spLocks noGrp="1"/>
          </p:cNvSpPr>
          <p:nvPr>
            <p:ph type="body" idx="1"/>
          </p:nvPr>
        </p:nvSpPr>
        <p:spPr>
          <a:xfrm>
            <a:off x="628650" y="1825625"/>
            <a:ext cx="7886700" cy="4351339"/>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66" name="Shape 66"/>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67" name="Shape 67"/>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dirty="0"/>
          </a:p>
        </p:txBody>
      </p:sp>
    </p:spTree>
    <p:extLst>
      <p:ext uri="{BB962C8B-B14F-4D97-AF65-F5344CB8AC3E}">
        <p14:creationId xmlns:p14="http://schemas.microsoft.com/office/powerpoint/2010/main" val="2793373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28650" y="365125"/>
            <a:ext cx="78867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4" name="Shape 64"/>
          <p:cNvSpPr txBox="1">
            <a:spLocks noGrp="1"/>
          </p:cNvSpPr>
          <p:nvPr>
            <p:ph type="body" idx="1"/>
          </p:nvPr>
        </p:nvSpPr>
        <p:spPr>
          <a:xfrm>
            <a:off x="628650" y="1825625"/>
            <a:ext cx="7886700" cy="4351339"/>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66" name="Shape 66"/>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67" name="Shape 67"/>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dirty="0"/>
          </a:p>
        </p:txBody>
      </p:sp>
    </p:spTree>
    <p:extLst>
      <p:ext uri="{BB962C8B-B14F-4D97-AF65-F5344CB8AC3E}">
        <p14:creationId xmlns:p14="http://schemas.microsoft.com/office/powerpoint/2010/main" val="130548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67F3CF-12C1-5A44-BB9F-9A208F35F1A4}"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DDAFE-FE2C-C247-ABE6-336129743A12}" type="slidenum">
              <a:rPr lang="en-US" smtClean="0"/>
              <a:t>‹#›</a:t>
            </a:fld>
            <a:endParaRPr lang="en-US" dirty="0"/>
          </a:p>
        </p:txBody>
      </p:sp>
    </p:spTree>
    <p:extLst>
      <p:ext uri="{BB962C8B-B14F-4D97-AF65-F5344CB8AC3E}">
        <p14:creationId xmlns:p14="http://schemas.microsoft.com/office/powerpoint/2010/main" val="3587471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67F3CF-12C1-5A44-BB9F-9A208F35F1A4}" type="datetimeFigureOut">
              <a:rPr lang="en-US" smtClean="0"/>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4DDAFE-FE2C-C247-ABE6-336129743A12}" type="slidenum">
              <a:rPr lang="en-US" smtClean="0"/>
              <a:t>‹#›</a:t>
            </a:fld>
            <a:endParaRPr lang="en-US" dirty="0"/>
          </a:p>
        </p:txBody>
      </p:sp>
    </p:spTree>
    <p:extLst>
      <p:ext uri="{BB962C8B-B14F-4D97-AF65-F5344CB8AC3E}">
        <p14:creationId xmlns:p14="http://schemas.microsoft.com/office/powerpoint/2010/main" val="271976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67F3CF-12C1-5A44-BB9F-9A208F35F1A4}" type="datetimeFigureOut">
              <a:rPr lang="en-US" smtClean="0"/>
              <a:t>3/28/2018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4DDAFE-FE2C-C247-ABE6-336129743A12}" type="slidenum">
              <a:rPr lang="en-US" smtClean="0"/>
              <a:t>‹#›</a:t>
            </a:fld>
            <a:endParaRPr lang="en-US" dirty="0"/>
          </a:p>
        </p:txBody>
      </p:sp>
    </p:spTree>
    <p:extLst>
      <p:ext uri="{BB962C8B-B14F-4D97-AF65-F5344CB8AC3E}">
        <p14:creationId xmlns:p14="http://schemas.microsoft.com/office/powerpoint/2010/main" val="83523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67F3CF-12C1-5A44-BB9F-9A208F35F1A4}" type="datetimeFigureOut">
              <a:rPr lang="en-US" smtClean="0"/>
              <a:t>3/28/2018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4DDAFE-FE2C-C247-ABE6-336129743A12}" type="slidenum">
              <a:rPr lang="en-US" smtClean="0"/>
              <a:t>‹#›</a:t>
            </a:fld>
            <a:endParaRPr lang="en-US" dirty="0"/>
          </a:p>
        </p:txBody>
      </p:sp>
    </p:spTree>
    <p:extLst>
      <p:ext uri="{BB962C8B-B14F-4D97-AF65-F5344CB8AC3E}">
        <p14:creationId xmlns:p14="http://schemas.microsoft.com/office/powerpoint/2010/main" val="3018050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7F3CF-12C1-5A44-BB9F-9A208F35F1A4}" type="datetimeFigureOut">
              <a:rPr lang="en-US" smtClean="0"/>
              <a:t>3/28/2018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4DDAFE-FE2C-C247-ABE6-336129743A12}" type="slidenum">
              <a:rPr lang="en-US" smtClean="0"/>
              <a:t>‹#›</a:t>
            </a:fld>
            <a:endParaRPr lang="en-US" dirty="0"/>
          </a:p>
        </p:txBody>
      </p:sp>
    </p:spTree>
    <p:extLst>
      <p:ext uri="{BB962C8B-B14F-4D97-AF65-F5344CB8AC3E}">
        <p14:creationId xmlns:p14="http://schemas.microsoft.com/office/powerpoint/2010/main" val="2896497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7F3CF-12C1-5A44-BB9F-9A208F35F1A4}" type="datetimeFigureOut">
              <a:rPr lang="en-US" smtClean="0"/>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4DDAFE-FE2C-C247-ABE6-336129743A12}" type="slidenum">
              <a:rPr lang="en-US" smtClean="0"/>
              <a:t>‹#›</a:t>
            </a:fld>
            <a:endParaRPr lang="en-US" dirty="0"/>
          </a:p>
        </p:txBody>
      </p:sp>
    </p:spTree>
    <p:extLst>
      <p:ext uri="{BB962C8B-B14F-4D97-AF65-F5344CB8AC3E}">
        <p14:creationId xmlns:p14="http://schemas.microsoft.com/office/powerpoint/2010/main" val="415111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7F3CF-12C1-5A44-BB9F-9A208F35F1A4}" type="datetimeFigureOut">
              <a:rPr lang="en-US" smtClean="0"/>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4DDAFE-FE2C-C247-ABE6-336129743A12}" type="slidenum">
              <a:rPr lang="en-US" smtClean="0"/>
              <a:t>‹#›</a:t>
            </a:fld>
            <a:endParaRPr lang="en-US" dirty="0"/>
          </a:p>
        </p:txBody>
      </p:sp>
    </p:spTree>
    <p:extLst>
      <p:ext uri="{BB962C8B-B14F-4D97-AF65-F5344CB8AC3E}">
        <p14:creationId xmlns:p14="http://schemas.microsoft.com/office/powerpoint/2010/main" val="2154538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7F3CF-12C1-5A44-BB9F-9A208F35F1A4}" type="datetimeFigureOut">
              <a:rPr lang="en-US" smtClean="0"/>
              <a:t>3/28/2018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DDAFE-FE2C-C247-ABE6-336129743A12}" type="slidenum">
              <a:rPr lang="en-US" smtClean="0"/>
              <a:t>‹#›</a:t>
            </a:fld>
            <a:endParaRPr lang="en-US" dirty="0"/>
          </a:p>
        </p:txBody>
      </p:sp>
    </p:spTree>
    <p:extLst>
      <p:ext uri="{BB962C8B-B14F-4D97-AF65-F5344CB8AC3E}">
        <p14:creationId xmlns:p14="http://schemas.microsoft.com/office/powerpoint/2010/main" val="2558573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365125"/>
            <a:ext cx="78867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Shape 52"/>
          <p:cNvSpPr txBox="1">
            <a:spLocks noGrp="1"/>
          </p:cNvSpPr>
          <p:nvPr>
            <p:ph type="body" idx="1"/>
          </p:nvPr>
        </p:nvSpPr>
        <p:spPr>
          <a:xfrm>
            <a:off x="628650" y="1825625"/>
            <a:ext cx="7886700" cy="4351339"/>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4" name="Shape 54"/>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5" name="Shape 55"/>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defTabSz="914400">
              <a:buClr>
                <a:srgbClr val="000000"/>
              </a:buClr>
            </a:pPr>
            <a:fld id="{00000000-1234-1234-1234-123412341234}" type="slidenum">
              <a:rPr lang="en" kern="0" smtClean="0"/>
              <a:pPr defTabSz="914400">
                <a:buClr>
                  <a:srgbClr val="000000"/>
                </a:buClr>
              </a:pPr>
              <a:t>‹#›</a:t>
            </a:fld>
            <a:endParaRPr lang="en" kern="0"/>
          </a:p>
        </p:txBody>
      </p:sp>
    </p:spTree>
    <p:extLst>
      <p:ext uri="{BB962C8B-B14F-4D97-AF65-F5344CB8AC3E}">
        <p14:creationId xmlns:p14="http://schemas.microsoft.com/office/powerpoint/2010/main" val="2552760060"/>
      </p:ext>
    </p:extLst>
  </p:cSld>
  <p:clrMap bg1="lt1" tx1="dk1" bg2="dk2" tx2="lt2" accent1="accent1" accent2="accent2" accent3="accent3" accent4="accent4" accent5="accent5" accent6="accent6" hlink="hlink" folHlink="folHlink"/>
  <p:sldLayoutIdLst>
    <p:sldLayoutId id="214748368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365125"/>
            <a:ext cx="78867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Shape 52"/>
          <p:cNvSpPr txBox="1">
            <a:spLocks noGrp="1"/>
          </p:cNvSpPr>
          <p:nvPr>
            <p:ph type="body" idx="1"/>
          </p:nvPr>
        </p:nvSpPr>
        <p:spPr>
          <a:xfrm>
            <a:off x="628650" y="1825625"/>
            <a:ext cx="7886700" cy="4351339"/>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4" name="Shape 54"/>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5" name="Shape 55"/>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defTabSz="914400">
              <a:buClr>
                <a:srgbClr val="000000"/>
              </a:buClr>
            </a:pPr>
            <a:fld id="{00000000-1234-1234-1234-123412341234}" type="slidenum">
              <a:rPr lang="en" kern="0" smtClean="0"/>
              <a:pPr defTabSz="914400">
                <a:buClr>
                  <a:srgbClr val="000000"/>
                </a:buClr>
              </a:pPr>
              <a:t>‹#›</a:t>
            </a:fld>
            <a:endParaRPr lang="en" kern="0"/>
          </a:p>
        </p:txBody>
      </p:sp>
    </p:spTree>
    <p:extLst>
      <p:ext uri="{BB962C8B-B14F-4D97-AF65-F5344CB8AC3E}">
        <p14:creationId xmlns:p14="http://schemas.microsoft.com/office/powerpoint/2010/main" val="2172381330"/>
      </p:ext>
    </p:extLst>
  </p:cSld>
  <p:clrMap bg1="lt1" tx1="dk1" bg2="dk2" tx2="lt2" accent1="accent1" accent2="accent2" accent3="accent3" accent4="accent4" accent5="accent5" accent6="accent6" hlink="hlink" folHlink="folHlink"/>
  <p:sldLayoutIdLst>
    <p:sldLayoutId id="214748368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365125"/>
            <a:ext cx="78867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Shape 52"/>
          <p:cNvSpPr txBox="1">
            <a:spLocks noGrp="1"/>
          </p:cNvSpPr>
          <p:nvPr>
            <p:ph type="body" idx="1"/>
          </p:nvPr>
        </p:nvSpPr>
        <p:spPr>
          <a:xfrm>
            <a:off x="628650" y="1825625"/>
            <a:ext cx="7886700" cy="4351339"/>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4" name="Shape 54"/>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5" name="Shape 55"/>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defTabSz="914400">
              <a:buClr>
                <a:srgbClr val="000000"/>
              </a:buClr>
            </a:pPr>
            <a:fld id="{00000000-1234-1234-1234-123412341234}" type="slidenum">
              <a:rPr lang="en" kern="0" smtClean="0"/>
              <a:pPr defTabSz="914400">
                <a:buClr>
                  <a:srgbClr val="000000"/>
                </a:buClr>
              </a:pPr>
              <a:t>‹#›</a:t>
            </a:fld>
            <a:endParaRPr lang="en" kern="0"/>
          </a:p>
        </p:txBody>
      </p:sp>
    </p:spTree>
    <p:extLst>
      <p:ext uri="{BB962C8B-B14F-4D97-AF65-F5344CB8AC3E}">
        <p14:creationId xmlns:p14="http://schemas.microsoft.com/office/powerpoint/2010/main" val="4001969407"/>
      </p:ext>
    </p:extLst>
  </p:cSld>
  <p:clrMap bg1="lt1" tx1="dk1" bg2="dk2" tx2="lt2" accent1="accent1" accent2="accent2" accent3="accent3" accent4="accent4" accent5="accent5" accent6="accent6" hlink="hlink" folHlink="folHlink"/>
  <p:sldLayoutIdLst>
    <p:sldLayoutId id="214748369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365125"/>
            <a:ext cx="78867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Shape 52"/>
          <p:cNvSpPr txBox="1">
            <a:spLocks noGrp="1"/>
          </p:cNvSpPr>
          <p:nvPr>
            <p:ph type="body" idx="1"/>
          </p:nvPr>
        </p:nvSpPr>
        <p:spPr>
          <a:xfrm>
            <a:off x="628650" y="1825625"/>
            <a:ext cx="7886700" cy="4351339"/>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4" name="Shape 54"/>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5" name="Shape 55"/>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defTabSz="914400">
              <a:buClr>
                <a:srgbClr val="000000"/>
              </a:buClr>
            </a:pPr>
            <a:fld id="{00000000-1234-1234-1234-123412341234}" type="slidenum">
              <a:rPr lang="en" kern="0" smtClean="0"/>
              <a:pPr defTabSz="914400">
                <a:buClr>
                  <a:srgbClr val="000000"/>
                </a:buClr>
              </a:pPr>
              <a:t>‹#›</a:t>
            </a:fld>
            <a:endParaRPr lang="en" kern="0"/>
          </a:p>
        </p:txBody>
      </p:sp>
    </p:spTree>
    <p:extLst>
      <p:ext uri="{BB962C8B-B14F-4D97-AF65-F5344CB8AC3E}">
        <p14:creationId xmlns:p14="http://schemas.microsoft.com/office/powerpoint/2010/main" val="3496842377"/>
      </p:ext>
    </p:extLst>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365125"/>
            <a:ext cx="78867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Shape 52"/>
          <p:cNvSpPr txBox="1">
            <a:spLocks noGrp="1"/>
          </p:cNvSpPr>
          <p:nvPr>
            <p:ph type="body" idx="1"/>
          </p:nvPr>
        </p:nvSpPr>
        <p:spPr>
          <a:xfrm>
            <a:off x="628650" y="1825625"/>
            <a:ext cx="7886700" cy="4351339"/>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4" name="Shape 54"/>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5" name="Shape 55"/>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defTabSz="914400">
              <a:buClr>
                <a:srgbClr val="000000"/>
              </a:buClr>
            </a:pPr>
            <a:fld id="{00000000-1234-1234-1234-123412341234}" type="slidenum">
              <a:rPr lang="en" kern="0" smtClean="0"/>
              <a:pPr defTabSz="914400">
                <a:buClr>
                  <a:srgbClr val="000000"/>
                </a:buClr>
              </a:pPr>
              <a:t>‹#›</a:t>
            </a:fld>
            <a:endParaRPr lang="en" kern="0"/>
          </a:p>
        </p:txBody>
      </p:sp>
    </p:spTree>
    <p:extLst>
      <p:ext uri="{BB962C8B-B14F-4D97-AF65-F5344CB8AC3E}">
        <p14:creationId xmlns:p14="http://schemas.microsoft.com/office/powerpoint/2010/main" val="2945292108"/>
      </p:ext>
    </p:extLst>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365125"/>
            <a:ext cx="78867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Shape 52"/>
          <p:cNvSpPr txBox="1">
            <a:spLocks noGrp="1"/>
          </p:cNvSpPr>
          <p:nvPr>
            <p:ph type="body" idx="1"/>
          </p:nvPr>
        </p:nvSpPr>
        <p:spPr>
          <a:xfrm>
            <a:off x="628650" y="1825625"/>
            <a:ext cx="7886700" cy="4351339"/>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4" name="Shape 54"/>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5" name="Shape 55"/>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defTabSz="914400">
              <a:buClr>
                <a:srgbClr val="000000"/>
              </a:buClr>
            </a:pPr>
            <a:fld id="{00000000-1234-1234-1234-123412341234}" type="slidenum">
              <a:rPr lang="en" kern="0" smtClean="0"/>
              <a:pPr defTabSz="914400">
                <a:buClr>
                  <a:srgbClr val="000000"/>
                </a:buClr>
              </a:pPr>
              <a:t>‹#›</a:t>
            </a:fld>
            <a:endParaRPr lang="en" kern="0"/>
          </a:p>
        </p:txBody>
      </p:sp>
    </p:spTree>
    <p:extLst>
      <p:ext uri="{BB962C8B-B14F-4D97-AF65-F5344CB8AC3E}">
        <p14:creationId xmlns:p14="http://schemas.microsoft.com/office/powerpoint/2010/main" val="549446104"/>
      </p:ext>
    </p:extLst>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365125"/>
            <a:ext cx="78867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Shape 52"/>
          <p:cNvSpPr txBox="1">
            <a:spLocks noGrp="1"/>
          </p:cNvSpPr>
          <p:nvPr>
            <p:ph type="body" idx="1"/>
          </p:nvPr>
        </p:nvSpPr>
        <p:spPr>
          <a:xfrm>
            <a:off x="628650" y="1825625"/>
            <a:ext cx="7886700" cy="4351339"/>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4" name="Shape 54"/>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5" name="Shape 55"/>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defTabSz="914400">
              <a:buClr>
                <a:srgbClr val="000000"/>
              </a:buClr>
            </a:pPr>
            <a:fld id="{00000000-1234-1234-1234-123412341234}" type="slidenum">
              <a:rPr lang="en" kern="0" smtClean="0"/>
              <a:pPr defTabSz="914400">
                <a:buClr>
                  <a:srgbClr val="000000"/>
                </a:buClr>
              </a:pPr>
              <a:t>‹#›</a:t>
            </a:fld>
            <a:endParaRPr lang="en" kern="0"/>
          </a:p>
        </p:txBody>
      </p:sp>
    </p:spTree>
    <p:extLst>
      <p:ext uri="{BB962C8B-B14F-4D97-AF65-F5344CB8AC3E}">
        <p14:creationId xmlns:p14="http://schemas.microsoft.com/office/powerpoint/2010/main" val="289483430"/>
      </p:ext>
    </p:extLst>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365125"/>
            <a:ext cx="78867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Shape 52"/>
          <p:cNvSpPr txBox="1">
            <a:spLocks noGrp="1"/>
          </p:cNvSpPr>
          <p:nvPr>
            <p:ph type="body" idx="1"/>
          </p:nvPr>
        </p:nvSpPr>
        <p:spPr>
          <a:xfrm>
            <a:off x="628650" y="1825625"/>
            <a:ext cx="7886700" cy="4351339"/>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4" name="Shape 54"/>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5" name="Shape 55"/>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defTabSz="914400">
              <a:buClr>
                <a:srgbClr val="000000"/>
              </a:buClr>
            </a:pPr>
            <a:fld id="{00000000-1234-1234-1234-123412341234}" type="slidenum">
              <a:rPr lang="en" kern="0" smtClean="0"/>
              <a:pPr defTabSz="914400">
                <a:buClr>
                  <a:srgbClr val="000000"/>
                </a:buClr>
              </a:pPr>
              <a:t>‹#›</a:t>
            </a:fld>
            <a:endParaRPr lang="en" kern="0"/>
          </a:p>
        </p:txBody>
      </p:sp>
    </p:spTree>
    <p:extLst>
      <p:ext uri="{BB962C8B-B14F-4D97-AF65-F5344CB8AC3E}">
        <p14:creationId xmlns:p14="http://schemas.microsoft.com/office/powerpoint/2010/main" val="3106731916"/>
      </p:ext>
    </p:extLst>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365125"/>
            <a:ext cx="78867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Shape 52"/>
          <p:cNvSpPr txBox="1">
            <a:spLocks noGrp="1"/>
          </p:cNvSpPr>
          <p:nvPr>
            <p:ph type="body" idx="1"/>
          </p:nvPr>
        </p:nvSpPr>
        <p:spPr>
          <a:xfrm>
            <a:off x="628650" y="1825625"/>
            <a:ext cx="7886700" cy="4351339"/>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4" name="Shape 54"/>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5" name="Shape 55"/>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defTabSz="914400">
              <a:buClr>
                <a:srgbClr val="000000"/>
              </a:buClr>
            </a:pPr>
            <a:fld id="{00000000-1234-1234-1234-123412341234}" type="slidenum">
              <a:rPr lang="en" kern="0" smtClean="0"/>
              <a:pPr defTabSz="914400">
                <a:buClr>
                  <a:srgbClr val="000000"/>
                </a:buClr>
              </a:pPr>
              <a:t>‹#›</a:t>
            </a:fld>
            <a:endParaRPr lang="en" kern="0"/>
          </a:p>
        </p:txBody>
      </p:sp>
    </p:spTree>
    <p:extLst>
      <p:ext uri="{BB962C8B-B14F-4D97-AF65-F5344CB8AC3E}">
        <p14:creationId xmlns:p14="http://schemas.microsoft.com/office/powerpoint/2010/main" val="4236598667"/>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365125"/>
            <a:ext cx="78867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Shape 52"/>
          <p:cNvSpPr txBox="1">
            <a:spLocks noGrp="1"/>
          </p:cNvSpPr>
          <p:nvPr>
            <p:ph type="body" idx="1"/>
          </p:nvPr>
        </p:nvSpPr>
        <p:spPr>
          <a:xfrm>
            <a:off x="628650" y="1825625"/>
            <a:ext cx="7886700" cy="4351339"/>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4" name="Shape 54"/>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5" name="Shape 55"/>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defTabSz="914400">
              <a:buClr>
                <a:srgbClr val="000000"/>
              </a:buClr>
            </a:pPr>
            <a:fld id="{00000000-1234-1234-1234-123412341234}" type="slidenum">
              <a:rPr lang="en" kern="0" smtClean="0"/>
              <a:pPr defTabSz="914400">
                <a:buClr>
                  <a:srgbClr val="000000"/>
                </a:buClr>
              </a:pPr>
              <a:t>‹#›</a:t>
            </a:fld>
            <a:endParaRPr lang="en" kern="0"/>
          </a:p>
        </p:txBody>
      </p:sp>
    </p:spTree>
    <p:extLst>
      <p:ext uri="{BB962C8B-B14F-4D97-AF65-F5344CB8AC3E}">
        <p14:creationId xmlns:p14="http://schemas.microsoft.com/office/powerpoint/2010/main" val="2803767144"/>
      </p:ext>
    </p:extLst>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365125"/>
            <a:ext cx="78867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Shape 52"/>
          <p:cNvSpPr txBox="1">
            <a:spLocks noGrp="1"/>
          </p:cNvSpPr>
          <p:nvPr>
            <p:ph type="body" idx="1"/>
          </p:nvPr>
        </p:nvSpPr>
        <p:spPr>
          <a:xfrm>
            <a:off x="628650" y="1825625"/>
            <a:ext cx="7886700" cy="4351339"/>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6356351"/>
            <a:ext cx="20574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4" name="Shape 54"/>
          <p:cNvSpPr txBox="1">
            <a:spLocks noGrp="1"/>
          </p:cNvSpPr>
          <p:nvPr>
            <p:ph type="ftr" idx="11"/>
          </p:nvPr>
        </p:nvSpPr>
        <p:spPr>
          <a:xfrm>
            <a:off x="3028950" y="6356351"/>
            <a:ext cx="30861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defTabSz="914400">
              <a:buClr>
                <a:srgbClr val="000000"/>
              </a:buClr>
            </a:pPr>
            <a:endParaRPr lang="en-US" kern="0" dirty="0"/>
          </a:p>
        </p:txBody>
      </p:sp>
      <p:sp>
        <p:nvSpPr>
          <p:cNvPr id="55" name="Shape 55"/>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defTabSz="914400">
              <a:buClr>
                <a:srgbClr val="000000"/>
              </a:buClr>
            </a:pPr>
            <a:fld id="{00000000-1234-1234-1234-123412341234}" type="slidenum">
              <a:rPr lang="en" kern="0" smtClean="0"/>
              <a:pPr defTabSz="914400">
                <a:buClr>
                  <a:srgbClr val="000000"/>
                </a:buClr>
              </a:pPr>
              <a:t>‹#›</a:t>
            </a:fld>
            <a:endParaRPr lang="en" kern="0"/>
          </a:p>
        </p:txBody>
      </p:sp>
    </p:spTree>
    <p:extLst>
      <p:ext uri="{BB962C8B-B14F-4D97-AF65-F5344CB8AC3E}">
        <p14:creationId xmlns:p14="http://schemas.microsoft.com/office/powerpoint/2010/main" val="2823605018"/>
      </p:ext>
    </p:extLst>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drc.arizona.edu/"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washington.edu/doit/videos/index.php?vid=59&amp;s=Captions:+Improving+Access+to+Postsecondary+Education"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washington.edu/doit/videos/index.php?vid=56" TargetMode="Externa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cats.cuny.edu/" TargetMode="External"/><Relationship Id="rId7" Type="http://schemas.openxmlformats.org/officeDocument/2006/relationships/hyperlink" Target="https://www.washington.edu/doit/"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hyperlink" Target="https://youtu.be/ewzDchM5xrY" TargetMode="External"/><Relationship Id="rId5" Type="http://schemas.openxmlformats.org/officeDocument/2006/relationships/hyperlink" Target="https://www.ccny.cuny.edu/accessability/lab" TargetMode="External"/><Relationship Id="rId4" Type="http://schemas.openxmlformats.org/officeDocument/2006/relationships/hyperlink" Target="http://www2.cuny.edu/accessibility/assistive-technolog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Jlogiudice@ccny.cuny.edu"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hyperlink" Target="mailto:lbritton@ccny.cuny.edu" TargetMode="External"/><Relationship Id="rId4" Type="http://schemas.openxmlformats.org/officeDocument/2006/relationships/hyperlink" Target="mailto:jsilveira@ccny.cuny.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access-board.gov/guidelines-and-standards/communications-and-it/about-the-section-508-standards/section-508-standards#2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my_videos"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openxmlformats.org/officeDocument/2006/relationships/hyperlink" Target="https://www.adobe.com/accessibility/products/indesign.html" TargetMode="External"/><Relationship Id="rId3" Type="http://schemas.openxmlformats.org/officeDocument/2006/relationships/hyperlink" Target="https://www.ccny.cuny.edu/accessability" TargetMode="External"/><Relationship Id="rId7" Type="http://schemas.openxmlformats.org/officeDocument/2006/relationships/hyperlink" Target="https://www.adobe.com/accessibility/products/acrobat.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support.office.com/en-us/article/Get-accessible-templates-for-Office-ca086caa-2bd2-4ac8-8c12-4cd495bd4d76?ui=en-US&amp;rs=en-US&amp;ad=US" TargetMode="External"/><Relationship Id="rId5" Type="http://schemas.openxmlformats.org/officeDocument/2006/relationships/hyperlink" Target="https://support.office.com/en-us/article/Accessibility-video-training-71572a1d-5656-4e01-8fce-53e35c3caaf4?ui=en-US&amp;rs=en-US&amp;ad=US" TargetMode="External"/><Relationship Id="rId10" Type="http://schemas.openxmlformats.org/officeDocument/2006/relationships/hyperlink" Target="https://accessibility.umn.edu/tutorials/accessible-social-media" TargetMode="External"/><Relationship Id="rId4" Type="http://schemas.openxmlformats.org/officeDocument/2006/relationships/hyperlink" Target="http://www2.cuny.edu/wp-content/uploads/sites/4/media-assets/CUNY_digitalAccessibility_final2.pdf" TargetMode="External"/><Relationship Id="rId9" Type="http://schemas.openxmlformats.org/officeDocument/2006/relationships/hyperlink" Target="https://www.adobe.com/content/dam/acom/en/products/indesign/pdfs/creating-accessible-pdf-documentw-with-adobe-indesign-cs6-v3.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2594"/>
            <a:ext cx="7772400" cy="1470025"/>
          </a:xfrm>
        </p:spPr>
        <p:txBody>
          <a:bodyPr>
            <a:noAutofit/>
          </a:bodyPr>
          <a:lstStyle/>
          <a:p>
            <a:r>
              <a:rPr lang="en" b="1" dirty="0"/>
              <a:t>Accessible Communications </a:t>
            </a:r>
            <a:r>
              <a:rPr lang="en" b="1" dirty="0" smtClean="0"/>
              <a:t/>
            </a:r>
            <a:br>
              <a:rPr lang="en" b="1" dirty="0" smtClean="0"/>
            </a:br>
            <a:r>
              <a:rPr lang="en" b="1" dirty="0" smtClean="0"/>
              <a:t>A </a:t>
            </a:r>
            <a:r>
              <a:rPr lang="en" b="1" dirty="0"/>
              <a:t>Training for the CCNY Community </a:t>
            </a:r>
            <a:r>
              <a:rPr lang="en-US" dirty="0" smtClean="0"/>
              <a:t/>
            </a:r>
            <a:br>
              <a:rPr lang="en-US" dirty="0" smtClean="0"/>
            </a:br>
            <a:r>
              <a:rPr lang="en-US" i="1" dirty="0" smtClean="0"/>
              <a:t>(Getting Started)</a:t>
            </a:r>
            <a:endParaRPr lang="en-US" i="1" dirty="0"/>
          </a:p>
        </p:txBody>
      </p:sp>
      <p:sp>
        <p:nvSpPr>
          <p:cNvPr id="3" name="Subtitle 2"/>
          <p:cNvSpPr>
            <a:spLocks noGrp="1"/>
          </p:cNvSpPr>
          <p:nvPr>
            <p:ph type="subTitle" idx="1"/>
          </p:nvPr>
        </p:nvSpPr>
        <p:spPr>
          <a:xfrm>
            <a:off x="1371600" y="3921368"/>
            <a:ext cx="6400800" cy="2790327"/>
          </a:xfrm>
        </p:spPr>
        <p:txBody>
          <a:bodyPr>
            <a:noAutofit/>
          </a:bodyPr>
          <a:lstStyle/>
          <a:p>
            <a:r>
              <a:rPr lang="en-US" dirty="0" smtClean="0">
                <a:solidFill>
                  <a:schemeClr val="tx1"/>
                </a:solidFill>
              </a:rPr>
              <a:t>The Office of Institutional Advancement and Communications</a:t>
            </a:r>
          </a:p>
          <a:p>
            <a:endParaRPr lang="en-US" dirty="0" smtClean="0">
              <a:solidFill>
                <a:schemeClr val="tx1"/>
              </a:solidFill>
            </a:endParaRPr>
          </a:p>
          <a:p>
            <a:r>
              <a:rPr lang="en-US" dirty="0" smtClean="0">
                <a:solidFill>
                  <a:schemeClr val="tx1"/>
                </a:solidFill>
              </a:rPr>
              <a:t>The </a:t>
            </a:r>
            <a:r>
              <a:rPr lang="en-US" dirty="0" err="1">
                <a:solidFill>
                  <a:schemeClr val="tx1"/>
                </a:solidFill>
              </a:rPr>
              <a:t>AccessAbility</a:t>
            </a:r>
            <a:r>
              <a:rPr lang="en-US" dirty="0">
                <a:solidFill>
                  <a:schemeClr val="tx1"/>
                </a:solidFill>
              </a:rPr>
              <a:t> Center/Student Disability Services (AAC/SDS</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168835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idx="4294967295"/>
          </p:nvPr>
        </p:nvSpPr>
        <p:spPr>
          <a:xfrm>
            <a:off x="214338" y="206369"/>
            <a:ext cx="8715300" cy="994200"/>
          </a:xfrm>
          <a:prstGeom prst="rect">
            <a:avLst/>
          </a:prstGeom>
          <a:noFill/>
          <a:ln>
            <a:noFill/>
          </a:ln>
        </p:spPr>
        <p:txBody>
          <a:bodyPr spcFirstLastPara="1" wrap="square" lIns="68575" tIns="34275" rIns="68575" bIns="34275" anchor="ctr" anchorCtr="0">
            <a:noAutofit/>
          </a:bodyPr>
          <a:lstStyle/>
          <a:p>
            <a:r>
              <a:rPr lang="en" dirty="0"/>
              <a:t>Why do we need to make technology accessible?</a:t>
            </a:r>
            <a:endParaRPr dirty="0"/>
          </a:p>
        </p:txBody>
      </p:sp>
      <p:sp>
        <p:nvSpPr>
          <p:cNvPr id="188" name="Shape 188"/>
          <p:cNvSpPr txBox="1">
            <a:spLocks noGrp="1"/>
          </p:cNvSpPr>
          <p:nvPr>
            <p:ph type="body" idx="4294967295"/>
          </p:nvPr>
        </p:nvSpPr>
        <p:spPr>
          <a:xfrm>
            <a:off x="308025" y="1844025"/>
            <a:ext cx="8293500" cy="4614832"/>
          </a:xfrm>
          <a:prstGeom prst="rect">
            <a:avLst/>
          </a:prstGeom>
          <a:noFill/>
          <a:ln>
            <a:noFill/>
          </a:ln>
        </p:spPr>
        <p:txBody>
          <a:bodyPr spcFirstLastPara="1" wrap="square" lIns="68575" tIns="34275" rIns="68575" bIns="34275" anchor="t" anchorCtr="0">
            <a:noAutofit/>
          </a:bodyPr>
          <a:lstStyle/>
          <a:p>
            <a:pPr marL="177800" indent="-171450">
              <a:spcBef>
                <a:spcPts val="0"/>
              </a:spcBef>
            </a:pPr>
            <a:r>
              <a:rPr lang="en" sz="2400" dirty="0"/>
              <a:t>Legal obligations for compliance, but the moral aspects as well </a:t>
            </a:r>
            <a:endParaRPr lang="en" sz="2400" dirty="0" smtClean="0"/>
          </a:p>
          <a:p>
            <a:pPr marL="6350" indent="0">
              <a:spcBef>
                <a:spcPts val="0"/>
              </a:spcBef>
              <a:buNone/>
            </a:pPr>
            <a:endParaRPr sz="2400" dirty="0"/>
          </a:p>
          <a:p>
            <a:pPr marL="177800" indent="-171450">
              <a:spcBef>
                <a:spcPts val="0"/>
              </a:spcBef>
            </a:pPr>
            <a:r>
              <a:rPr lang="en" sz="2400" dirty="0"/>
              <a:t>If you are provided with training and information on making your communications accessible and overtly make the choice not to, this can result in serious consequences (including legal and compensatory damages) both for the institution and the </a:t>
            </a:r>
            <a:r>
              <a:rPr lang="en" sz="2400" dirty="0" smtClean="0"/>
              <a:t>professional</a:t>
            </a:r>
          </a:p>
          <a:p>
            <a:pPr marL="6350" indent="0">
              <a:spcBef>
                <a:spcPts val="0"/>
              </a:spcBef>
              <a:buNone/>
            </a:pPr>
            <a:endParaRPr sz="2400" dirty="0"/>
          </a:p>
          <a:p>
            <a:pPr marL="177800" indent="-171450">
              <a:spcBef>
                <a:spcPts val="0"/>
              </a:spcBef>
              <a:buFont typeface="Calibri"/>
              <a:buChar char="•"/>
            </a:pPr>
            <a:r>
              <a:rPr lang="en" sz="2400" dirty="0"/>
              <a:t>According the U.S. Bureau of Labor Statistics, 16.4 percent of students with disabilities vs 34.6 percent of students have completed a bachelor’s degree. This gap is a product of the lack of support institutions give their students with disabilities, including the barriers they face due lack of to web accessibility. </a:t>
            </a:r>
            <a:endParaRP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 dirty="0"/>
              <a:t>Why do we need to make technology accessible? (cont.)</a:t>
            </a:r>
            <a:endParaRPr lang="en-US" dirty="0"/>
          </a:p>
        </p:txBody>
      </p:sp>
      <p:sp>
        <p:nvSpPr>
          <p:cNvPr id="3" name="Content Placeholder 2"/>
          <p:cNvSpPr>
            <a:spLocks noGrp="1"/>
          </p:cNvSpPr>
          <p:nvPr>
            <p:ph sz="half" idx="1"/>
          </p:nvPr>
        </p:nvSpPr>
        <p:spPr/>
        <p:txBody>
          <a:bodyPr>
            <a:normAutofit fontScale="62500" lnSpcReduction="20000"/>
          </a:bodyPr>
          <a:lstStyle/>
          <a:p>
            <a:pPr marL="0" indent="0">
              <a:spcBef>
                <a:spcPts val="0"/>
              </a:spcBef>
              <a:buNone/>
            </a:pPr>
            <a:r>
              <a:rPr lang="en-US" dirty="0"/>
              <a:t>When digital material is inaccessible </a:t>
            </a:r>
            <a:r>
              <a:rPr lang="en-US" dirty="0" smtClean="0"/>
              <a:t>*:</a:t>
            </a:r>
          </a:p>
          <a:p>
            <a:pPr marL="0" indent="0">
              <a:buNone/>
            </a:pPr>
            <a:r>
              <a:rPr lang="en-US" dirty="0" smtClean="0"/>
              <a:t>→ Limits the students’ access to information </a:t>
            </a:r>
          </a:p>
          <a:p>
            <a:pPr marL="0" indent="0">
              <a:buNone/>
            </a:pPr>
            <a:r>
              <a:rPr lang="en-US" dirty="0" smtClean="0"/>
              <a:t>→ </a:t>
            </a:r>
            <a:r>
              <a:rPr lang="en-US" dirty="0"/>
              <a:t>impacts and limits their educational experience, including their ability to perform as well as others</a:t>
            </a:r>
          </a:p>
          <a:p>
            <a:pPr marL="0" indent="0">
              <a:buNone/>
            </a:pPr>
            <a:r>
              <a:rPr lang="en-US" dirty="0"/>
              <a:t>→ Due to increased use of technology across the board--Website, eLearning, databases, use of MS programs, further necessitates the need for digital accessibility.</a:t>
            </a:r>
          </a:p>
          <a:p>
            <a:pPr marL="0" indent="0">
              <a:buNone/>
            </a:pPr>
            <a:endParaRPr lang="en-US" dirty="0"/>
          </a:p>
          <a:p>
            <a:pPr marL="0" indent="0">
              <a:buNone/>
            </a:pPr>
            <a:r>
              <a:rPr lang="en-US" dirty="0"/>
              <a:t>*Please note: students with disabilities are utilized as an example, but this applies to all individuals with </a:t>
            </a:r>
            <a:r>
              <a:rPr lang="en-US" dirty="0" smtClean="0"/>
              <a:t>disabilities</a:t>
            </a:r>
            <a:endParaRPr lang="en-US" dirty="0"/>
          </a:p>
        </p:txBody>
      </p:sp>
      <p:pic>
        <p:nvPicPr>
          <p:cNvPr id="5" name="Shape 195" title="Image of a screen with an eye, hand, gear, and ear to symbolize assistive technologies"/>
          <p:cNvPicPr preferRelativeResize="0">
            <a:picLocks noGrp="1"/>
          </p:cNvPicPr>
          <p:nvPr>
            <p:ph sz="half" idx="2"/>
          </p:nvPr>
        </p:nvPicPr>
        <p:blipFill rotWithShape="1">
          <a:blip r:embed="rId2">
            <a:alphaModFix/>
          </a:blip>
          <a:srcRect/>
          <a:stretch/>
        </p:blipFill>
        <p:spPr>
          <a:xfrm>
            <a:off x="5595937" y="2791619"/>
            <a:ext cx="2143125" cy="2143125"/>
          </a:xfrm>
          <a:prstGeom prst="rect">
            <a:avLst/>
          </a:prstGeom>
          <a:noFill/>
          <a:ln>
            <a:noFill/>
          </a:ln>
        </p:spPr>
      </p:pic>
    </p:spTree>
    <p:extLst>
      <p:ext uri="{BB962C8B-B14F-4D97-AF65-F5344CB8AC3E}">
        <p14:creationId xmlns:p14="http://schemas.microsoft.com/office/powerpoint/2010/main" val="2133700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628650" y="376351"/>
            <a:ext cx="7886700" cy="994200"/>
          </a:xfrm>
          <a:prstGeom prst="rect">
            <a:avLst/>
          </a:prstGeom>
        </p:spPr>
        <p:txBody>
          <a:bodyPr spcFirstLastPara="1" wrap="square" lIns="68575" tIns="68575" rIns="68575" bIns="68575" anchor="ctr" anchorCtr="0">
            <a:noAutofit/>
          </a:bodyPr>
          <a:lstStyle/>
          <a:p>
            <a:r>
              <a:rPr lang="en" dirty="0"/>
              <a:t>Who Needs Accessible Communications</a:t>
            </a:r>
            <a:endParaRPr dirty="0"/>
          </a:p>
        </p:txBody>
      </p:sp>
      <p:sp>
        <p:nvSpPr>
          <p:cNvPr id="182" name="Shape 182"/>
          <p:cNvSpPr txBox="1">
            <a:spLocks noGrp="1"/>
          </p:cNvSpPr>
          <p:nvPr>
            <p:ph type="body" idx="1"/>
          </p:nvPr>
        </p:nvSpPr>
        <p:spPr>
          <a:xfrm>
            <a:off x="740750" y="1569298"/>
            <a:ext cx="7886700" cy="5288702"/>
          </a:xfrm>
          <a:prstGeom prst="rect">
            <a:avLst/>
          </a:prstGeom>
        </p:spPr>
        <p:txBody>
          <a:bodyPr spcFirstLastPara="1" wrap="square" lIns="68575" tIns="68575" rIns="68575" bIns="68575" anchor="t" anchorCtr="0">
            <a:noAutofit/>
          </a:bodyPr>
          <a:lstStyle/>
          <a:p>
            <a:pPr marL="177800" indent="-171450">
              <a:spcBef>
                <a:spcPts val="0"/>
              </a:spcBef>
              <a:buFont typeface="Calibri"/>
              <a:buChar char="•"/>
            </a:pPr>
            <a:r>
              <a:rPr lang="en" sz="2200" dirty="0"/>
              <a:t>Three groups of disability categories have been a focus on attention in accessible communications:</a:t>
            </a:r>
            <a:endParaRPr sz="2200" dirty="0"/>
          </a:p>
          <a:p>
            <a:pPr marL="520700" lvl="1" indent="-177800">
              <a:spcBef>
                <a:spcPts val="0"/>
              </a:spcBef>
              <a:buFont typeface="Calibri"/>
              <a:buChar char="•"/>
            </a:pPr>
            <a:r>
              <a:rPr lang="en" sz="2200" dirty="0"/>
              <a:t>Deaf/Hard of Hearing</a:t>
            </a:r>
            <a:endParaRPr sz="2200" dirty="0"/>
          </a:p>
          <a:p>
            <a:pPr marL="520700" lvl="1" indent="-177800">
              <a:spcBef>
                <a:spcPts val="0"/>
              </a:spcBef>
              <a:buFont typeface="Calibri"/>
              <a:buChar char="•"/>
            </a:pPr>
            <a:r>
              <a:rPr lang="en" sz="2200" dirty="0"/>
              <a:t>Blind/Visually Impaired</a:t>
            </a:r>
            <a:endParaRPr sz="2200" dirty="0"/>
          </a:p>
          <a:p>
            <a:pPr marL="520700" lvl="1" indent="-177800">
              <a:spcBef>
                <a:spcPts val="0"/>
              </a:spcBef>
              <a:buFont typeface="Calibri"/>
              <a:buChar char="•"/>
            </a:pPr>
            <a:r>
              <a:rPr lang="en" sz="2200" dirty="0"/>
              <a:t>Learning </a:t>
            </a:r>
            <a:r>
              <a:rPr lang="en" sz="2200" dirty="0" smtClean="0"/>
              <a:t>Disabilities</a:t>
            </a:r>
          </a:p>
          <a:p>
            <a:pPr marL="342900" lvl="1" indent="0">
              <a:spcBef>
                <a:spcPts val="0"/>
              </a:spcBef>
              <a:buNone/>
            </a:pPr>
            <a:endParaRPr sz="2200" dirty="0"/>
          </a:p>
          <a:p>
            <a:pPr marL="177800" indent="-171450">
              <a:spcBef>
                <a:spcPts val="0"/>
              </a:spcBef>
              <a:buFont typeface="Calibri"/>
              <a:buChar char="•"/>
            </a:pPr>
            <a:r>
              <a:rPr lang="en" sz="2200" dirty="0"/>
              <a:t>These three categories require the following access standards:</a:t>
            </a:r>
            <a:endParaRPr sz="2200" dirty="0"/>
          </a:p>
          <a:p>
            <a:pPr marL="520700" lvl="1" indent="-177800">
              <a:lnSpc>
                <a:spcPct val="100000"/>
              </a:lnSpc>
              <a:spcBef>
                <a:spcPts val="0"/>
              </a:spcBef>
              <a:buFont typeface="Calibri"/>
              <a:buChar char="•"/>
            </a:pPr>
            <a:r>
              <a:rPr lang="en" sz="2200" b="1" dirty="0"/>
              <a:t>Deaf or Hard of Hearing – Captions of transcripts available for audio/video content</a:t>
            </a:r>
            <a:endParaRPr sz="2200" b="1" dirty="0"/>
          </a:p>
          <a:p>
            <a:pPr marL="520700" lvl="1" indent="-177800">
              <a:lnSpc>
                <a:spcPct val="100000"/>
              </a:lnSpc>
              <a:spcBef>
                <a:spcPts val="0"/>
              </a:spcBef>
              <a:buFont typeface="Calibri"/>
              <a:buChar char="•"/>
            </a:pPr>
            <a:r>
              <a:rPr lang="en" sz="2200" b="1" dirty="0"/>
              <a:t>Low Vision or Blindness – Documents are </a:t>
            </a:r>
            <a:r>
              <a:rPr lang="en" sz="2200" b="1" dirty="0" smtClean="0"/>
              <a:t>OCRed, headers, and </a:t>
            </a:r>
            <a:r>
              <a:rPr lang="en" sz="2200" b="1" dirty="0"/>
              <a:t>contain alternate text for images</a:t>
            </a:r>
            <a:endParaRPr sz="2200" b="1" dirty="0"/>
          </a:p>
          <a:p>
            <a:pPr marL="520700" lvl="1" indent="-177800">
              <a:lnSpc>
                <a:spcPct val="100000"/>
              </a:lnSpc>
              <a:spcBef>
                <a:spcPts val="0"/>
              </a:spcBef>
              <a:buFont typeface="Calibri"/>
              <a:buChar char="•"/>
            </a:pPr>
            <a:r>
              <a:rPr lang="en" sz="2200" b="1" dirty="0"/>
              <a:t>Learning Disabilities – Information is displayed clearly in proper order with no distracting colors or </a:t>
            </a:r>
            <a:r>
              <a:rPr lang="en" sz="2200" b="1" dirty="0" smtClean="0"/>
              <a:t>images</a:t>
            </a:r>
            <a:endParaRPr sz="2200" b="1" dirty="0"/>
          </a:p>
          <a:p>
            <a:pPr marL="0" indent="0">
              <a:buNone/>
            </a:pPr>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 dirty="0"/>
              <a:t>Benefits of Universal Design </a:t>
            </a:r>
            <a:br>
              <a:rPr lang="en" dirty="0"/>
            </a:br>
            <a:r>
              <a:rPr lang="en" dirty="0"/>
              <a:t>(Best Practice Standards)</a:t>
            </a:r>
            <a:endParaRPr lang="en-US" dirty="0"/>
          </a:p>
        </p:txBody>
      </p:sp>
      <p:sp>
        <p:nvSpPr>
          <p:cNvPr id="4" name="Content Placeholder 3"/>
          <p:cNvSpPr>
            <a:spLocks noGrp="1"/>
          </p:cNvSpPr>
          <p:nvPr>
            <p:ph sz="half" idx="2"/>
          </p:nvPr>
        </p:nvSpPr>
        <p:spPr/>
        <p:txBody>
          <a:bodyPr>
            <a:normAutofit fontScale="92500" lnSpcReduction="20000"/>
          </a:bodyPr>
          <a:lstStyle/>
          <a:p>
            <a:pPr marL="215900" indent="-209550" defTabSz="914400">
              <a:buClr>
                <a:srgbClr val="000000"/>
              </a:buClr>
              <a:buSzPts val="2100"/>
            </a:pPr>
            <a:r>
              <a:rPr lang="en-US" kern="0" dirty="0">
                <a:solidFill>
                  <a:srgbClr val="000000"/>
                </a:solidFill>
                <a:ea typeface="Calibri"/>
                <a:cs typeface="Calibri"/>
                <a:sym typeface="Calibri"/>
              </a:rPr>
              <a:t>Every student, no matter their ability or disability has access to </a:t>
            </a:r>
            <a:r>
              <a:rPr lang="en-US" kern="0" dirty="0" smtClean="0">
                <a:solidFill>
                  <a:srgbClr val="000000"/>
                </a:solidFill>
                <a:ea typeface="Calibri"/>
                <a:cs typeface="Calibri"/>
                <a:sym typeface="Calibri"/>
              </a:rPr>
              <a:t>information.</a:t>
            </a:r>
          </a:p>
          <a:p>
            <a:pPr marL="215900" indent="-209550" defTabSz="914400">
              <a:buClr>
                <a:srgbClr val="000000"/>
              </a:buClr>
              <a:buSzPts val="2100"/>
            </a:pPr>
            <a:r>
              <a:rPr lang="en-US" kern="0" dirty="0" smtClean="0">
                <a:solidFill>
                  <a:srgbClr val="000000"/>
                </a:solidFill>
                <a:ea typeface="Calibri"/>
                <a:cs typeface="Calibri"/>
                <a:sym typeface="Calibri"/>
              </a:rPr>
              <a:t>While </a:t>
            </a:r>
            <a:r>
              <a:rPr lang="en-US" kern="0" dirty="0">
                <a:solidFill>
                  <a:srgbClr val="000000"/>
                </a:solidFill>
                <a:ea typeface="Calibri"/>
                <a:cs typeface="Calibri"/>
                <a:sym typeface="Calibri"/>
              </a:rPr>
              <a:t>universal design promotes access for individuals with disabilities, it also </a:t>
            </a:r>
            <a:r>
              <a:rPr lang="en-US" kern="0">
                <a:solidFill>
                  <a:srgbClr val="000000"/>
                </a:solidFill>
                <a:ea typeface="Calibri"/>
                <a:cs typeface="Calibri"/>
                <a:sym typeface="Calibri"/>
              </a:rPr>
              <a:t>benefits </a:t>
            </a:r>
            <a:r>
              <a:rPr lang="en-US" kern="0" smtClean="0">
                <a:solidFill>
                  <a:srgbClr val="000000"/>
                </a:solidFill>
                <a:ea typeface="Calibri"/>
                <a:cs typeface="Calibri"/>
                <a:sym typeface="Calibri"/>
              </a:rPr>
              <a:t>others</a:t>
            </a:r>
          </a:p>
          <a:p>
            <a:pPr marL="215900" indent="-209550" defTabSz="914400">
              <a:buClr>
                <a:srgbClr val="000000"/>
              </a:buClr>
              <a:buSzPts val="2100"/>
            </a:pPr>
            <a:r>
              <a:rPr lang="en-US" kern="0" smtClean="0">
                <a:solidFill>
                  <a:srgbClr val="000000"/>
                </a:solidFill>
                <a:ea typeface="Calibri"/>
                <a:cs typeface="Calibri"/>
                <a:sym typeface="Calibri"/>
                <a:hlinkClick r:id="rId2"/>
              </a:rPr>
              <a:t>University </a:t>
            </a:r>
            <a:r>
              <a:rPr lang="en-US" kern="0" dirty="0">
                <a:solidFill>
                  <a:srgbClr val="000000"/>
                </a:solidFill>
                <a:ea typeface="Calibri"/>
                <a:cs typeface="Calibri"/>
                <a:sym typeface="Calibri"/>
                <a:hlinkClick r:id="rId2"/>
              </a:rPr>
              <a:t>of Arizona Disability Resources Office</a:t>
            </a:r>
            <a:r>
              <a:rPr lang="en-US" kern="0" dirty="0">
                <a:solidFill>
                  <a:srgbClr val="000000"/>
                </a:solidFill>
                <a:ea typeface="Calibri"/>
                <a:cs typeface="Calibri"/>
                <a:sym typeface="Calibri"/>
              </a:rPr>
              <a:t> is an excellent example of the implementation of universal design </a:t>
            </a:r>
            <a:r>
              <a:rPr lang="en-US" kern="0" dirty="0" smtClean="0">
                <a:solidFill>
                  <a:srgbClr val="000000"/>
                </a:solidFill>
                <a:ea typeface="Calibri"/>
                <a:cs typeface="Calibri"/>
                <a:sym typeface="Calibri"/>
              </a:rPr>
              <a:t>principles</a:t>
            </a:r>
            <a:endParaRPr lang="en-US" dirty="0"/>
          </a:p>
        </p:txBody>
      </p:sp>
      <p:pic>
        <p:nvPicPr>
          <p:cNvPr id="5" name="Shape 163" descr="Image depicts people with canes, crutches, wheelchairs, and seeing-eye dogs" title="Image of people with different disabilities"/>
          <p:cNvPicPr preferRelativeResize="0">
            <a:picLocks noGrp="1"/>
          </p:cNvPicPr>
          <p:nvPr>
            <p:ph sz="half" idx="1"/>
          </p:nvPr>
        </p:nvPicPr>
        <p:blipFill rotWithShape="1">
          <a:blip r:embed="rId3">
            <a:alphaModFix/>
          </a:blip>
          <a:srcRect/>
          <a:stretch/>
        </p:blipFill>
        <p:spPr>
          <a:xfrm>
            <a:off x="457200" y="2688645"/>
            <a:ext cx="4038600" cy="2349073"/>
          </a:xfrm>
          <a:prstGeom prst="rect">
            <a:avLst/>
          </a:prstGeom>
          <a:noFill/>
          <a:ln>
            <a:noFill/>
          </a:ln>
        </p:spPr>
      </p:pic>
    </p:spTree>
    <p:extLst>
      <p:ext uri="{BB962C8B-B14F-4D97-AF65-F5344CB8AC3E}">
        <p14:creationId xmlns:p14="http://schemas.microsoft.com/office/powerpoint/2010/main" val="1942220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628650" y="1131094"/>
            <a:ext cx="7886700" cy="994172"/>
          </a:xfrm>
          <a:prstGeom prst="rect">
            <a:avLst/>
          </a:prstGeom>
          <a:noFill/>
          <a:ln>
            <a:noFill/>
          </a:ln>
        </p:spPr>
        <p:txBody>
          <a:bodyPr spcFirstLastPara="1" wrap="square" lIns="68575" tIns="34275" rIns="68575" bIns="34275" anchor="ctr" anchorCtr="0">
            <a:noAutofit/>
          </a:bodyPr>
          <a:lstStyle/>
          <a:p>
            <a:r>
              <a:rPr lang="en" dirty="0"/>
              <a:t>Benefits of Universal Design</a:t>
            </a:r>
            <a:endParaRPr dirty="0"/>
          </a:p>
        </p:txBody>
      </p:sp>
      <p:sp>
        <p:nvSpPr>
          <p:cNvPr id="170" name="Shape 170"/>
          <p:cNvSpPr txBox="1">
            <a:spLocks noGrp="1"/>
          </p:cNvSpPr>
          <p:nvPr>
            <p:ph type="body" idx="1"/>
          </p:nvPr>
        </p:nvSpPr>
        <p:spPr>
          <a:xfrm>
            <a:off x="628650" y="2226469"/>
            <a:ext cx="7886700" cy="3263400"/>
          </a:xfrm>
          <a:prstGeom prst="rect">
            <a:avLst/>
          </a:prstGeom>
          <a:noFill/>
          <a:ln>
            <a:noFill/>
          </a:ln>
        </p:spPr>
        <p:txBody>
          <a:bodyPr spcFirstLastPara="1" wrap="square" lIns="68575" tIns="34275" rIns="68575" bIns="34275" anchor="t" anchorCtr="0">
            <a:noAutofit/>
          </a:bodyPr>
          <a:lstStyle/>
          <a:p>
            <a:pPr marL="0" indent="0">
              <a:lnSpc>
                <a:spcPct val="125000"/>
              </a:lnSpc>
              <a:spcBef>
                <a:spcPts val="0"/>
              </a:spcBef>
              <a:buSzPts val="1100"/>
              <a:buNone/>
            </a:pPr>
            <a:r>
              <a:rPr lang="en" sz="3000" b="1" dirty="0"/>
              <a:t>Captions: </a:t>
            </a:r>
            <a:endParaRPr sz="3000" b="1" dirty="0"/>
          </a:p>
          <a:p>
            <a:pPr marL="0" indent="0">
              <a:lnSpc>
                <a:spcPct val="125000"/>
              </a:lnSpc>
              <a:spcBef>
                <a:spcPts val="600"/>
              </a:spcBef>
              <a:buSzPts val="1100"/>
              <a:buNone/>
            </a:pPr>
            <a:r>
              <a:rPr lang="en" sz="3000" b="1" i="1" dirty="0" smtClean="0">
                <a:hlinkClick r:id="rId3"/>
              </a:rPr>
              <a:t>University of Washington Improving </a:t>
            </a:r>
            <a:r>
              <a:rPr lang="en" sz="3000" b="1" i="1" dirty="0">
                <a:hlinkClick r:id="rId3"/>
              </a:rPr>
              <a:t>Access to Postsecondary </a:t>
            </a:r>
            <a:r>
              <a:rPr lang="en" sz="3000" b="1" i="1" dirty="0" smtClean="0">
                <a:hlinkClick r:id="rId3"/>
              </a:rPr>
              <a:t>Education</a:t>
            </a:r>
            <a:endParaRPr sz="3000"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Types of Assistive Technology</a:t>
            </a:r>
            <a:br>
              <a:rPr lang="en-US" sz="3200" dirty="0"/>
            </a:br>
            <a:r>
              <a:rPr lang="en-US" sz="3200" dirty="0"/>
              <a:t>Available on Campus: AT Campus-wide Initiative </a:t>
            </a:r>
          </a:p>
        </p:txBody>
      </p:sp>
      <p:sp>
        <p:nvSpPr>
          <p:cNvPr id="4" name="Content Placeholder 3"/>
          <p:cNvSpPr>
            <a:spLocks noGrp="1"/>
          </p:cNvSpPr>
          <p:nvPr>
            <p:ph sz="half" idx="2"/>
          </p:nvPr>
        </p:nvSpPr>
        <p:spPr>
          <a:xfrm>
            <a:off x="2020824" y="1600200"/>
            <a:ext cx="6665976" cy="4525963"/>
          </a:xfrm>
        </p:spPr>
        <p:txBody>
          <a:bodyPr>
            <a:noAutofit/>
          </a:bodyPr>
          <a:lstStyle/>
          <a:p>
            <a:r>
              <a:rPr lang="en-US" sz="1600" dirty="0"/>
              <a:t>Enlarges, enhances, reads text </a:t>
            </a:r>
            <a:r>
              <a:rPr lang="en-US" sz="1600" dirty="0" smtClean="0"/>
              <a:t>aloud</a:t>
            </a:r>
          </a:p>
          <a:p>
            <a:endParaRPr lang="en-US" sz="1600" dirty="0"/>
          </a:p>
          <a:p>
            <a:endParaRPr lang="en-US" sz="1600" dirty="0"/>
          </a:p>
          <a:p>
            <a:r>
              <a:rPr lang="en-US" sz="1600" dirty="0" smtClean="0"/>
              <a:t>Screen </a:t>
            </a:r>
            <a:r>
              <a:rPr lang="en-US" sz="1600" dirty="0"/>
              <a:t>Reader with speech and Braille output </a:t>
            </a:r>
          </a:p>
          <a:p>
            <a:endParaRPr lang="en-US" sz="1600" dirty="0" smtClean="0"/>
          </a:p>
          <a:p>
            <a:endParaRPr lang="en-US" sz="1600" dirty="0" smtClean="0"/>
          </a:p>
          <a:p>
            <a:r>
              <a:rPr lang="en-US" sz="1600" dirty="0" smtClean="0"/>
              <a:t>Text </a:t>
            </a:r>
            <a:r>
              <a:rPr lang="en-US" sz="1600" dirty="0"/>
              <a:t>reading, voice dictation, research aids, teaching tools</a:t>
            </a:r>
          </a:p>
          <a:p>
            <a:endParaRPr lang="en-US" sz="1600" dirty="0" smtClean="0"/>
          </a:p>
          <a:p>
            <a:endParaRPr lang="en-US" sz="1600" dirty="0" smtClean="0"/>
          </a:p>
          <a:p>
            <a:r>
              <a:rPr lang="en-US" sz="1600" dirty="0" smtClean="0"/>
              <a:t>Speech </a:t>
            </a:r>
            <a:r>
              <a:rPr lang="en-US" sz="1600" dirty="0"/>
              <a:t>dictation and transcription </a:t>
            </a:r>
            <a:br>
              <a:rPr lang="en-US" sz="1600" dirty="0"/>
            </a:br>
            <a:endParaRPr lang="en-US" sz="1600" dirty="0"/>
          </a:p>
          <a:p>
            <a:endParaRPr lang="en-US" sz="1600" dirty="0" smtClean="0"/>
          </a:p>
          <a:p>
            <a:r>
              <a:rPr lang="en-US" sz="1600" dirty="0" smtClean="0"/>
              <a:t>Dictionary</a:t>
            </a:r>
            <a:r>
              <a:rPr lang="en-US" sz="1600" dirty="0"/>
              <a:t>, translation, grammar- and spell-check</a:t>
            </a:r>
          </a:p>
          <a:p>
            <a:endParaRPr lang="en-US" sz="1600" dirty="0" smtClean="0"/>
          </a:p>
          <a:p>
            <a:endParaRPr lang="en-US" sz="1600" dirty="0"/>
          </a:p>
          <a:p>
            <a:r>
              <a:rPr lang="en-US" sz="1600" dirty="0"/>
              <a:t>Optical Character Recognition to convert scans to accessible </a:t>
            </a:r>
            <a:r>
              <a:rPr lang="en-US" sz="1600" dirty="0" smtClean="0"/>
              <a:t>formats</a:t>
            </a:r>
            <a:endParaRPr lang="en-US" sz="1600" dirty="0"/>
          </a:p>
        </p:txBody>
      </p:sp>
      <p:pic>
        <p:nvPicPr>
          <p:cNvPr id="5" name="Shape 202" descr="Enlarges, enhances, reads text aloud" title="ZoomText"/>
          <p:cNvPicPr preferRelativeResize="0">
            <a:picLocks noGrp="1"/>
          </p:cNvPicPr>
          <p:nvPr>
            <p:ph sz="half" idx="1"/>
          </p:nvPr>
        </p:nvPicPr>
        <p:blipFill>
          <a:blip r:embed="rId2">
            <a:alphaModFix/>
          </a:blip>
          <a:stretch>
            <a:fillRect/>
          </a:stretch>
        </p:blipFill>
        <p:spPr>
          <a:xfrm>
            <a:off x="457200" y="1698339"/>
            <a:ext cx="847725" cy="800100"/>
          </a:xfrm>
          <a:prstGeom prst="rect">
            <a:avLst/>
          </a:prstGeom>
          <a:noFill/>
          <a:ln>
            <a:noFill/>
          </a:ln>
        </p:spPr>
      </p:pic>
      <p:pic>
        <p:nvPicPr>
          <p:cNvPr id="6" name="Shape 203" descr="Screen Reader with speech and Braille output " title="JAWS"/>
          <p:cNvPicPr preferRelativeResize="0"/>
          <p:nvPr/>
        </p:nvPicPr>
        <p:blipFill>
          <a:blip r:embed="rId3">
            <a:alphaModFix/>
          </a:blip>
          <a:stretch>
            <a:fillRect/>
          </a:stretch>
        </p:blipFill>
        <p:spPr>
          <a:xfrm>
            <a:off x="472799" y="2650223"/>
            <a:ext cx="1190075" cy="782515"/>
          </a:xfrm>
          <a:prstGeom prst="rect">
            <a:avLst/>
          </a:prstGeom>
          <a:noFill/>
          <a:ln>
            <a:noFill/>
          </a:ln>
        </p:spPr>
      </p:pic>
      <p:pic>
        <p:nvPicPr>
          <p:cNvPr id="7" name="Shape 204" descr="Text reading, voice dictation, research aids, teaching tools" title="Read &amp; Write"/>
          <p:cNvPicPr preferRelativeResize="0"/>
          <p:nvPr/>
        </p:nvPicPr>
        <p:blipFill>
          <a:blip r:embed="rId4">
            <a:alphaModFix/>
          </a:blip>
          <a:stretch>
            <a:fillRect/>
          </a:stretch>
        </p:blipFill>
        <p:spPr>
          <a:xfrm>
            <a:off x="529058" y="3544046"/>
            <a:ext cx="959279" cy="373956"/>
          </a:xfrm>
          <a:prstGeom prst="rect">
            <a:avLst/>
          </a:prstGeom>
          <a:noFill/>
          <a:ln>
            <a:noFill/>
          </a:ln>
        </p:spPr>
      </p:pic>
      <p:pic>
        <p:nvPicPr>
          <p:cNvPr id="8" name="Shape 205" descr="Speech dictation and transcription " title="Dragon Naturally Speaking"/>
          <p:cNvPicPr preferRelativeResize="0"/>
          <p:nvPr/>
        </p:nvPicPr>
        <p:blipFill>
          <a:blip r:embed="rId5">
            <a:alphaModFix/>
          </a:blip>
          <a:stretch>
            <a:fillRect/>
          </a:stretch>
        </p:blipFill>
        <p:spPr>
          <a:xfrm>
            <a:off x="519300" y="4097608"/>
            <a:ext cx="959275" cy="759079"/>
          </a:xfrm>
          <a:prstGeom prst="rect">
            <a:avLst/>
          </a:prstGeom>
          <a:noFill/>
          <a:ln>
            <a:noFill/>
          </a:ln>
        </p:spPr>
      </p:pic>
      <p:pic>
        <p:nvPicPr>
          <p:cNvPr id="9" name="Shape 206" descr="Dictionary, translation, grammar- and spell-check&#10;" title="Kurzweil 3000"/>
          <p:cNvPicPr preferRelativeResize="0"/>
          <p:nvPr/>
        </p:nvPicPr>
        <p:blipFill>
          <a:blip r:embed="rId6">
            <a:alphaModFix/>
          </a:blip>
          <a:stretch>
            <a:fillRect/>
          </a:stretch>
        </p:blipFill>
        <p:spPr>
          <a:xfrm>
            <a:off x="472799" y="5192557"/>
            <a:ext cx="1285875" cy="304800"/>
          </a:xfrm>
          <a:prstGeom prst="rect">
            <a:avLst/>
          </a:prstGeom>
          <a:noFill/>
          <a:ln>
            <a:noFill/>
          </a:ln>
        </p:spPr>
      </p:pic>
      <p:pic>
        <p:nvPicPr>
          <p:cNvPr id="10" name="Picture 2" descr="Optical Character Recognition to convert scans to accessible formats" title="OpenBoo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470" y="5786570"/>
            <a:ext cx="912319" cy="97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621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Accessibility in Communications </a:t>
            </a:r>
            <a:br>
              <a:rPr lang="en-US" dirty="0"/>
            </a:br>
            <a:r>
              <a:rPr lang="en-US" dirty="0"/>
              <a:t>Aligned with CCNY History and Mission</a:t>
            </a:r>
          </a:p>
        </p:txBody>
      </p:sp>
      <p:sp>
        <p:nvSpPr>
          <p:cNvPr id="3" name="Text Placeholder 2"/>
          <p:cNvSpPr>
            <a:spLocks noGrp="1"/>
          </p:cNvSpPr>
          <p:nvPr>
            <p:ph type="body" idx="1"/>
          </p:nvPr>
        </p:nvSpPr>
        <p:spPr>
          <a:xfrm>
            <a:off x="457200" y="5659057"/>
            <a:ext cx="4040188" cy="639762"/>
          </a:xfrm>
        </p:spPr>
        <p:txBody>
          <a:bodyPr>
            <a:normAutofit fontScale="32500" lnSpcReduction="20000"/>
          </a:bodyPr>
          <a:lstStyle/>
          <a:p>
            <a:pPr defTabSz="914400">
              <a:spcAft>
                <a:spcPts val="600"/>
              </a:spcAft>
              <a:buClr>
                <a:srgbClr val="000000"/>
              </a:buClr>
            </a:pPr>
            <a:r>
              <a:rPr lang="en-US" sz="6000" kern="0" dirty="0">
                <a:solidFill>
                  <a:srgbClr val="000000"/>
                </a:solidFill>
                <a:cs typeface="Arial"/>
                <a:sym typeface="Arial"/>
                <a:hlinkClick r:id="rId2"/>
              </a:rPr>
              <a:t>What Campus Leaders Have to Say</a:t>
            </a:r>
            <a:r>
              <a:rPr lang="en-US" sz="4000" kern="0" dirty="0">
                <a:solidFill>
                  <a:srgbClr val="000000"/>
                </a:solidFill>
                <a:cs typeface="Arial"/>
                <a:sym typeface="Arial"/>
              </a:rPr>
              <a:t> (University </a:t>
            </a:r>
            <a:r>
              <a:rPr lang="en-US" sz="4000" kern="0">
                <a:solidFill>
                  <a:srgbClr val="000000"/>
                </a:solidFill>
                <a:cs typeface="Arial"/>
                <a:sym typeface="Arial"/>
              </a:rPr>
              <a:t>of </a:t>
            </a:r>
            <a:r>
              <a:rPr lang="en-US" sz="4000" kern="0" smtClean="0">
                <a:solidFill>
                  <a:srgbClr val="000000"/>
                </a:solidFill>
                <a:cs typeface="Arial"/>
                <a:sym typeface="Arial"/>
              </a:rPr>
              <a:t>Washington</a:t>
            </a:r>
            <a:r>
              <a:rPr lang="en-US" sz="4000" kern="0" dirty="0">
                <a:solidFill>
                  <a:srgbClr val="000000"/>
                </a:solidFill>
                <a:cs typeface="Arial"/>
                <a:sym typeface="Arial"/>
              </a:rPr>
              <a:t>, 2013)</a:t>
            </a:r>
            <a:endParaRPr lang="en-US" sz="6000" kern="0" dirty="0">
              <a:solidFill>
                <a:srgbClr val="000000"/>
              </a:solidFill>
              <a:cs typeface="Arial"/>
              <a:sym typeface="Arial"/>
            </a:endParaRPr>
          </a:p>
        </p:txBody>
      </p:sp>
      <p:sp>
        <p:nvSpPr>
          <p:cNvPr id="5" name="Text Placeholder 4"/>
          <p:cNvSpPr>
            <a:spLocks noGrp="1"/>
          </p:cNvSpPr>
          <p:nvPr>
            <p:ph type="body" sz="quarter" idx="3"/>
          </p:nvPr>
        </p:nvSpPr>
        <p:spPr>
          <a:xfrm>
            <a:off x="4645025" y="5659057"/>
            <a:ext cx="4041775" cy="639762"/>
          </a:xfrm>
        </p:spPr>
        <p:txBody>
          <a:bodyPr/>
          <a:lstStyle/>
          <a:p>
            <a:r>
              <a:rPr lang="en-US" i="1" kern="0" dirty="0">
                <a:solidFill>
                  <a:srgbClr val="000000"/>
                </a:solidFill>
                <a:cs typeface="Arial"/>
                <a:sym typeface="Arial"/>
              </a:rPr>
              <a:t>“Access to Excellence</a:t>
            </a:r>
            <a:r>
              <a:rPr lang="en-US" i="1" kern="0" dirty="0" smtClean="0">
                <a:solidFill>
                  <a:srgbClr val="000000"/>
                </a:solidFill>
                <a:cs typeface="Arial"/>
                <a:sym typeface="Arial"/>
              </a:rPr>
              <a:t>”</a:t>
            </a:r>
            <a:endParaRPr lang="en-US" i="1" kern="0" dirty="0">
              <a:solidFill>
                <a:srgbClr val="000000"/>
              </a:solidFill>
              <a:cs typeface="Arial"/>
              <a:sym typeface="Arial"/>
            </a:endParaRPr>
          </a:p>
        </p:txBody>
      </p:sp>
      <p:pic>
        <p:nvPicPr>
          <p:cNvPr id="7" name="Shape 214" descr="Caption says &quot;The experiment is to be tried, whether the children of the people, the children of the whole people, can be educated; and whether an institution of the highest grade, can be successfully controlled by the popular will, not by the privileged few.&quot; - Dr. Horace Webster" title="Image of the Great Hall in Shepard Hall"/>
          <p:cNvPicPr preferRelativeResize="0">
            <a:picLocks noGrp="1"/>
          </p:cNvPicPr>
          <p:nvPr>
            <p:ph sz="half" idx="2"/>
          </p:nvPr>
        </p:nvPicPr>
        <p:blipFill>
          <a:blip r:embed="rId3">
            <a:alphaModFix/>
          </a:blip>
          <a:stretch>
            <a:fillRect/>
          </a:stretch>
        </p:blipFill>
        <p:spPr>
          <a:xfrm>
            <a:off x="457200" y="2996595"/>
            <a:ext cx="4040188" cy="2307848"/>
          </a:xfrm>
          <a:prstGeom prst="rect">
            <a:avLst/>
          </a:prstGeom>
          <a:noFill/>
          <a:ln>
            <a:noFill/>
          </a:ln>
        </p:spPr>
      </p:pic>
      <p:pic>
        <p:nvPicPr>
          <p:cNvPr id="8" name="Shape 213" title="Image of Shepard Hall"/>
          <p:cNvPicPr preferRelativeResize="0">
            <a:picLocks noGrp="1"/>
          </p:cNvPicPr>
          <p:nvPr>
            <p:ph sz="quarter" idx="4"/>
          </p:nvPr>
        </p:nvPicPr>
        <p:blipFill rotWithShape="1">
          <a:blip r:embed="rId4">
            <a:alphaModFix/>
          </a:blip>
          <a:srcRect l="16095" r="-18618"/>
          <a:stretch/>
        </p:blipFill>
        <p:spPr>
          <a:xfrm>
            <a:off x="4645025" y="2895246"/>
            <a:ext cx="4041775" cy="2510545"/>
          </a:xfrm>
          <a:prstGeom prst="rect">
            <a:avLst/>
          </a:prstGeom>
          <a:noFill/>
          <a:ln>
            <a:noFill/>
          </a:ln>
        </p:spPr>
      </p:pic>
    </p:spTree>
    <p:extLst>
      <p:ext uri="{BB962C8B-B14F-4D97-AF65-F5344CB8AC3E}">
        <p14:creationId xmlns:p14="http://schemas.microsoft.com/office/powerpoint/2010/main" val="147889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147410" y="136922"/>
            <a:ext cx="8849179" cy="994172"/>
          </a:xfrm>
          <a:prstGeom prst="rect">
            <a:avLst/>
          </a:prstGeom>
          <a:noFill/>
          <a:ln>
            <a:noFill/>
          </a:ln>
        </p:spPr>
        <p:txBody>
          <a:bodyPr spcFirstLastPara="1" wrap="square" lIns="68575" tIns="34275" rIns="68575" bIns="34275" anchor="ctr" anchorCtr="0">
            <a:noAutofit/>
          </a:bodyPr>
          <a:lstStyle/>
          <a:p>
            <a:r>
              <a:rPr lang="en" dirty="0"/>
              <a:t>Questioning Whether This is Necessary?</a:t>
            </a:r>
            <a:endParaRPr dirty="0"/>
          </a:p>
        </p:txBody>
      </p:sp>
      <p:sp>
        <p:nvSpPr>
          <p:cNvPr id="222" name="Shape 222"/>
          <p:cNvSpPr txBox="1">
            <a:spLocks noGrp="1"/>
          </p:cNvSpPr>
          <p:nvPr>
            <p:ph type="body" idx="1"/>
          </p:nvPr>
        </p:nvSpPr>
        <p:spPr>
          <a:xfrm>
            <a:off x="628650" y="986971"/>
            <a:ext cx="7886700" cy="5442858"/>
          </a:xfrm>
          <a:prstGeom prst="rect">
            <a:avLst/>
          </a:prstGeom>
          <a:noFill/>
          <a:ln>
            <a:noFill/>
          </a:ln>
        </p:spPr>
        <p:txBody>
          <a:bodyPr spcFirstLastPara="1" wrap="square" lIns="68575" tIns="34275" rIns="68575" bIns="34275" anchor="t" anchorCtr="0">
            <a:noAutofit/>
          </a:bodyPr>
          <a:lstStyle/>
          <a:p>
            <a:pPr marL="177800" indent="-152400">
              <a:buSzPts val="1800"/>
            </a:pPr>
            <a:r>
              <a:rPr lang="en" sz="2400" dirty="0"/>
              <a:t>Lobbies/organizations that represent disability groups and individual students have filed legal cases against a number of universities for a lack of accessibility. These cases are reported in several areas: Chronicle for Higher Education, US DOE OCR.  Some have resulted in agreements, settlements, and/or damages.  Cases take several years for processing and many times the university is cited on additional ADA </a:t>
            </a:r>
            <a:r>
              <a:rPr lang="en" sz="2400" dirty="0" smtClean="0"/>
              <a:t>violations</a:t>
            </a:r>
          </a:p>
          <a:p>
            <a:pPr marL="25400" indent="0">
              <a:buSzPts val="1800"/>
              <a:buNone/>
            </a:pPr>
            <a:endParaRPr sz="2400" dirty="0"/>
          </a:p>
          <a:p>
            <a:pPr marL="177800" indent="-152400">
              <a:buSzPts val="1800"/>
            </a:pPr>
            <a:r>
              <a:rPr lang="en" sz="2400" dirty="0"/>
              <a:t>More than 250 lawsuits filed in 2016 about inaccessible websites and/or mobile apps.</a:t>
            </a:r>
            <a:endParaRPr sz="2400" dirty="0"/>
          </a:p>
          <a:p>
            <a:pPr marL="520700" lvl="1" indent="-177800"/>
            <a:r>
              <a:rPr lang="en" sz="2400" b="0" i="0" u="none" strike="noStrike" cap="none" dirty="0">
                <a:solidFill>
                  <a:schemeClr val="dk1"/>
                </a:solidFill>
                <a:sym typeface="Calibri"/>
              </a:rPr>
              <a:t>In 2016, UC </a:t>
            </a:r>
            <a:r>
              <a:rPr lang="en" sz="2400" dirty="0"/>
              <a:t>Berkeley</a:t>
            </a:r>
            <a:r>
              <a:rPr lang="en" sz="2400" b="0" i="0" u="none" strike="noStrike" cap="none" dirty="0">
                <a:solidFill>
                  <a:schemeClr val="dk1"/>
                </a:solidFill>
                <a:sym typeface="Calibri"/>
              </a:rPr>
              <a:t> was sued for inaccessibility and violation of ADA.</a:t>
            </a:r>
            <a:endParaRPr sz="2400" dirty="0"/>
          </a:p>
          <a:p>
            <a:pPr marL="863600" lvl="2" indent="-190500">
              <a:buSzPts val="1800"/>
            </a:pPr>
            <a:r>
              <a:rPr lang="en" sz="2400" dirty="0"/>
              <a:t>DOJ directed the university to make its content more accessible and pay damages to the students affected.  </a:t>
            </a:r>
            <a:endParaRPr sz="2400" dirty="0"/>
          </a:p>
          <a:p>
            <a:pPr marL="914400" indent="0">
              <a:spcBef>
                <a:spcPts val="400"/>
              </a:spcBef>
              <a:buNone/>
            </a:pPr>
            <a:endParaRPr dirty="0"/>
          </a:p>
          <a:p>
            <a:pPr marL="0" indent="0">
              <a:spcBef>
                <a:spcPts val="400"/>
              </a:spcBef>
              <a:buNone/>
            </a:pPr>
            <a:endParaRPr sz="11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628650" y="681152"/>
            <a:ext cx="7886700" cy="994200"/>
          </a:xfrm>
          <a:prstGeom prst="rect">
            <a:avLst/>
          </a:prstGeom>
        </p:spPr>
        <p:txBody>
          <a:bodyPr spcFirstLastPara="1" wrap="square" lIns="68575" tIns="68575" rIns="68575" bIns="68575" anchor="ctr" anchorCtr="0">
            <a:noAutofit/>
          </a:bodyPr>
          <a:lstStyle/>
          <a:p>
            <a:r>
              <a:rPr lang="en" dirty="0"/>
              <a:t>Resources</a:t>
            </a:r>
            <a:endParaRPr dirty="0"/>
          </a:p>
        </p:txBody>
      </p:sp>
      <p:sp>
        <p:nvSpPr>
          <p:cNvPr id="228" name="Shape 228"/>
          <p:cNvSpPr txBox="1">
            <a:spLocks noGrp="1"/>
          </p:cNvSpPr>
          <p:nvPr>
            <p:ph type="body" idx="1"/>
          </p:nvPr>
        </p:nvSpPr>
        <p:spPr>
          <a:xfrm>
            <a:off x="628650" y="1837025"/>
            <a:ext cx="8369400" cy="3263400"/>
          </a:xfrm>
          <a:prstGeom prst="rect">
            <a:avLst/>
          </a:prstGeom>
        </p:spPr>
        <p:txBody>
          <a:bodyPr spcFirstLastPara="1" wrap="square" lIns="68575" tIns="68575" rIns="68575" bIns="68575" anchor="t" anchorCtr="0">
            <a:noAutofit/>
          </a:bodyPr>
          <a:lstStyle/>
          <a:p>
            <a:pPr indent="-374650">
              <a:lnSpc>
                <a:spcPct val="100000"/>
              </a:lnSpc>
              <a:spcBef>
                <a:spcPts val="0"/>
              </a:spcBef>
              <a:buSzPts val="2300"/>
            </a:pPr>
            <a:r>
              <a:rPr lang="en" sz="2300" dirty="0">
                <a:highlight>
                  <a:srgbClr val="FFFFFF"/>
                </a:highlight>
                <a:hlinkClick r:id="rId3"/>
              </a:rPr>
              <a:t>CUNY Assistive Technology Services (CATS</a:t>
            </a:r>
            <a:r>
              <a:rPr lang="en" sz="2300" dirty="0" smtClean="0">
                <a:highlight>
                  <a:srgbClr val="FFFFFF"/>
                </a:highlight>
                <a:hlinkClick r:id="rId3"/>
              </a:rPr>
              <a:t>)</a:t>
            </a:r>
            <a:endParaRPr lang="en" sz="2300" dirty="0" smtClean="0">
              <a:highlight>
                <a:srgbClr val="FFFFFF"/>
              </a:highlight>
            </a:endParaRPr>
          </a:p>
          <a:p>
            <a:pPr indent="-374650">
              <a:lnSpc>
                <a:spcPct val="100000"/>
              </a:lnSpc>
              <a:spcBef>
                <a:spcPts val="0"/>
              </a:spcBef>
              <a:buSzPts val="2300"/>
            </a:pPr>
            <a:r>
              <a:rPr lang="en" sz="2300" dirty="0" smtClean="0">
                <a:highlight>
                  <a:srgbClr val="FFFFFF"/>
                </a:highlight>
                <a:hlinkClick r:id="rId4"/>
              </a:rPr>
              <a:t>CUNY Assistive Technology Services</a:t>
            </a:r>
            <a:endParaRPr sz="2300" dirty="0" smtClean="0">
              <a:highlight>
                <a:srgbClr val="FFFFFF"/>
              </a:highlight>
            </a:endParaRPr>
          </a:p>
          <a:p>
            <a:pPr indent="-374650">
              <a:lnSpc>
                <a:spcPct val="100000"/>
              </a:lnSpc>
              <a:spcBef>
                <a:spcPts val="0"/>
              </a:spcBef>
              <a:buSzPts val="2300"/>
            </a:pPr>
            <a:r>
              <a:rPr lang="en" sz="2300" dirty="0" smtClean="0">
                <a:highlight>
                  <a:srgbClr val="FFFFFF"/>
                </a:highlight>
                <a:hlinkClick r:id="rId5"/>
              </a:rPr>
              <a:t>CCNY </a:t>
            </a:r>
            <a:r>
              <a:rPr lang="en" sz="2300" dirty="0">
                <a:highlight>
                  <a:srgbClr val="FFFFFF"/>
                </a:highlight>
                <a:hlinkClick r:id="rId5"/>
              </a:rPr>
              <a:t>AAC/SDS Assistive </a:t>
            </a:r>
            <a:r>
              <a:rPr lang="en" sz="2300" dirty="0" smtClean="0">
                <a:highlight>
                  <a:srgbClr val="FFFFFF"/>
                </a:highlight>
                <a:hlinkClick r:id="rId5"/>
              </a:rPr>
              <a:t>Technology</a:t>
            </a:r>
            <a:endParaRPr lang="en" sz="2300" dirty="0" smtClean="0">
              <a:highlight>
                <a:srgbClr val="FFFFFF"/>
              </a:highlight>
            </a:endParaRPr>
          </a:p>
          <a:p>
            <a:pPr indent="-374650">
              <a:lnSpc>
                <a:spcPct val="100000"/>
              </a:lnSpc>
              <a:spcBef>
                <a:spcPts val="0"/>
              </a:spcBef>
              <a:buSzPts val="2300"/>
            </a:pPr>
            <a:r>
              <a:rPr lang="en" sz="2300" dirty="0" smtClean="0">
                <a:solidFill>
                  <a:schemeClr val="tx1"/>
                </a:solidFill>
                <a:highlight>
                  <a:srgbClr val="FFFFFF"/>
                </a:highlight>
                <a:hlinkClick r:id="rId6"/>
              </a:rPr>
              <a:t>Universal Design and Introduction to Accessible Materials</a:t>
            </a:r>
            <a:endParaRPr sz="2300" dirty="0" smtClean="0">
              <a:solidFill>
                <a:schemeClr val="tx1"/>
              </a:solidFill>
              <a:highlight>
                <a:srgbClr val="FFFFFF"/>
              </a:highlight>
              <a:hlinkClick r:id="rId6"/>
            </a:endParaRPr>
          </a:p>
          <a:p>
            <a:pPr marL="0" indent="457200">
              <a:lnSpc>
                <a:spcPct val="100000"/>
              </a:lnSpc>
              <a:spcBef>
                <a:spcPts val="0"/>
              </a:spcBef>
              <a:buNone/>
            </a:pPr>
            <a:r>
              <a:rPr lang="en" sz="2300" dirty="0" smtClean="0">
                <a:solidFill>
                  <a:schemeClr val="tx1"/>
                </a:solidFill>
                <a:hlinkClick r:id="rId6"/>
              </a:rPr>
              <a:t>Accessible Technology UNIVERSITY OF COLORADO BOULDER</a:t>
            </a:r>
            <a:endParaRPr sz="2300" dirty="0" smtClean="0">
              <a:solidFill>
                <a:schemeClr val="tx1"/>
              </a:solidFill>
            </a:endParaRPr>
          </a:p>
          <a:p>
            <a:pPr indent="-374650">
              <a:lnSpc>
                <a:spcPct val="100000"/>
              </a:lnSpc>
              <a:spcBef>
                <a:spcPts val="0"/>
              </a:spcBef>
              <a:buSzPts val="2300"/>
            </a:pPr>
            <a:r>
              <a:rPr lang="en" sz="2300" dirty="0" smtClean="0">
                <a:solidFill>
                  <a:schemeClr val="tx1"/>
                </a:solidFill>
                <a:hlinkClick r:id="rId7"/>
              </a:rPr>
              <a:t>University of Washington DO-IT: </a:t>
            </a:r>
            <a:r>
              <a:rPr lang="en" sz="2300" dirty="0" smtClean="0">
                <a:solidFill>
                  <a:schemeClr val="tx1"/>
                </a:solidFill>
                <a:highlight>
                  <a:srgbClr val="FFFFFF"/>
                </a:highlight>
                <a:hlinkClick r:id="rId7"/>
              </a:rPr>
              <a:t>Disabilities, Opportunities, Internetworking, and Technology</a:t>
            </a:r>
            <a:endParaRPr sz="3300" dirty="0" smtClean="0">
              <a:solidFill>
                <a:schemeClr val="tx1"/>
              </a:solidFill>
              <a:highlight>
                <a:srgbClr val="FFFFFF"/>
              </a:highlight>
            </a:endParaRPr>
          </a:p>
          <a:p>
            <a:pPr marL="0" indent="0">
              <a:lnSpc>
                <a:spcPct val="100000"/>
              </a:lnSpc>
              <a:spcBef>
                <a:spcPts val="0"/>
              </a:spcBef>
              <a:buNone/>
            </a:pPr>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628650" y="253008"/>
            <a:ext cx="7886700" cy="994200"/>
          </a:xfrm>
          <a:prstGeom prst="rect">
            <a:avLst/>
          </a:prstGeom>
        </p:spPr>
        <p:txBody>
          <a:bodyPr spcFirstLastPara="1" wrap="square" lIns="68575" tIns="68575" rIns="68575" bIns="68575" anchor="ctr" anchorCtr="0">
            <a:noAutofit/>
          </a:bodyPr>
          <a:lstStyle/>
          <a:p>
            <a:r>
              <a:rPr lang="en" dirty="0"/>
              <a:t>Contact Information</a:t>
            </a:r>
            <a:endParaRPr dirty="0"/>
          </a:p>
        </p:txBody>
      </p:sp>
      <p:sp>
        <p:nvSpPr>
          <p:cNvPr id="234" name="Shape 234"/>
          <p:cNvSpPr txBox="1">
            <a:spLocks noGrp="1"/>
          </p:cNvSpPr>
          <p:nvPr>
            <p:ph type="body" idx="1"/>
          </p:nvPr>
        </p:nvSpPr>
        <p:spPr>
          <a:xfrm>
            <a:off x="628650" y="1413668"/>
            <a:ext cx="7886700" cy="4631531"/>
          </a:xfrm>
          <a:prstGeom prst="rect">
            <a:avLst/>
          </a:prstGeom>
        </p:spPr>
        <p:txBody>
          <a:bodyPr spcFirstLastPara="1" wrap="square" lIns="68575" tIns="68575" rIns="68575" bIns="68575" anchor="t" anchorCtr="0">
            <a:noAutofit/>
          </a:bodyPr>
          <a:lstStyle/>
          <a:p>
            <a:pPr marL="0" indent="0">
              <a:buNone/>
            </a:pPr>
            <a:r>
              <a:rPr lang="en" dirty="0"/>
              <a:t>Joseph LoGiudice, Director of AccessAbility Center</a:t>
            </a:r>
            <a:endParaRPr dirty="0"/>
          </a:p>
          <a:p>
            <a:pPr marL="0" indent="0">
              <a:buNone/>
            </a:pPr>
            <a:r>
              <a:rPr lang="en" dirty="0"/>
              <a:t>212-650-7552</a:t>
            </a:r>
            <a:br>
              <a:rPr lang="en" dirty="0"/>
            </a:br>
            <a:r>
              <a:rPr lang="en" u="sng" dirty="0">
                <a:solidFill>
                  <a:schemeClr val="hlink"/>
                </a:solidFill>
                <a:hlinkClick r:id="rId3"/>
              </a:rPr>
              <a:t>Jlogiudice@ccny.cuny.edu</a:t>
            </a:r>
            <a:endParaRPr dirty="0"/>
          </a:p>
          <a:p>
            <a:pPr marL="0" indent="0">
              <a:buNone/>
            </a:pPr>
            <a:r>
              <a:rPr lang="en" dirty="0"/>
              <a:t>NAC </a:t>
            </a:r>
            <a:r>
              <a:rPr lang="en" dirty="0" smtClean="0"/>
              <a:t>1/218</a:t>
            </a:r>
          </a:p>
          <a:p>
            <a:pPr marL="0" indent="0">
              <a:buNone/>
            </a:pPr>
            <a:endParaRPr lang="en" dirty="0"/>
          </a:p>
          <a:p>
            <a:pPr marL="0" indent="0">
              <a:buNone/>
            </a:pPr>
            <a:r>
              <a:rPr lang="en" dirty="0" smtClean="0"/>
              <a:t>Julia T. Silveira, Access Intern</a:t>
            </a:r>
          </a:p>
          <a:p>
            <a:pPr marL="0" indent="0">
              <a:buNone/>
            </a:pPr>
            <a:r>
              <a:rPr lang="en" dirty="0" smtClean="0">
                <a:hlinkClick r:id="rId4"/>
              </a:rPr>
              <a:t>jsilveira@ccny.cuny.edu</a:t>
            </a:r>
            <a:endParaRPr lang="en" dirty="0" smtClean="0"/>
          </a:p>
          <a:p>
            <a:pPr marL="0" indent="0">
              <a:buNone/>
            </a:pPr>
            <a:r>
              <a:rPr lang="en" dirty="0" smtClean="0"/>
              <a:t>Shepard Hall 51A</a:t>
            </a:r>
          </a:p>
          <a:p>
            <a:pPr marL="0" indent="0">
              <a:buNone/>
            </a:pPr>
            <a:endParaRPr lang="en" dirty="0"/>
          </a:p>
          <a:p>
            <a:pPr marL="0" indent="0">
              <a:buNone/>
            </a:pPr>
            <a:r>
              <a:rPr lang="en" dirty="0" smtClean="0"/>
              <a:t>Jeremy Leigh Britton</a:t>
            </a:r>
          </a:p>
          <a:p>
            <a:pPr marL="0" indent="0">
              <a:buNone/>
            </a:pPr>
            <a:r>
              <a:rPr lang="en-US" u="sng" dirty="0">
                <a:hlinkClick r:id="rId5"/>
              </a:rPr>
              <a:t>lbritton@ccny.cuny.edu</a:t>
            </a:r>
            <a:endParaRPr dirty="0"/>
          </a:p>
          <a:p>
            <a:pPr marL="0" indent="0">
              <a:buNone/>
            </a:pPr>
            <a:r>
              <a:rPr lang="en-US" dirty="0"/>
              <a:t>Shepard Hall 51A</a:t>
            </a:r>
          </a:p>
          <a:p>
            <a:pPr marL="0" indent="0">
              <a:buNone/>
            </a:pPr>
            <a:endParaRPr dirty="0"/>
          </a:p>
          <a:p>
            <a:pPr marL="0" indent="0">
              <a:buNone/>
            </a:pP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300" dirty="0" smtClean="0"/>
              <a:t>Welcome: Accessibility Training</a:t>
            </a:r>
            <a:endParaRPr lang="en-US" sz="3300" dirty="0"/>
          </a:p>
        </p:txBody>
      </p:sp>
      <p:sp>
        <p:nvSpPr>
          <p:cNvPr id="3" name="Content Placeholder 2"/>
          <p:cNvSpPr>
            <a:spLocks noGrp="1"/>
          </p:cNvSpPr>
          <p:nvPr>
            <p:ph idx="1"/>
          </p:nvPr>
        </p:nvSpPr>
        <p:spPr>
          <a:xfrm>
            <a:off x="313509" y="1600200"/>
            <a:ext cx="8373291" cy="5022669"/>
          </a:xfrm>
        </p:spPr>
        <p:txBody>
          <a:bodyPr>
            <a:normAutofit fontScale="92500" lnSpcReduction="10000"/>
          </a:bodyPr>
          <a:lstStyle/>
          <a:p>
            <a:r>
              <a:rPr lang="en-US" dirty="0" smtClean="0"/>
              <a:t>Approximately 16 million (35 years and younger)</a:t>
            </a:r>
            <a:r>
              <a:rPr lang="en-US" dirty="0"/>
              <a:t>*</a:t>
            </a:r>
            <a:r>
              <a:rPr lang="en-US" dirty="0" smtClean="0"/>
              <a:t>  </a:t>
            </a:r>
          </a:p>
          <a:p>
            <a:r>
              <a:rPr lang="en-US" dirty="0" smtClean="0"/>
              <a:t>General information applicable to many areas</a:t>
            </a:r>
          </a:p>
          <a:p>
            <a:r>
              <a:rPr lang="en-US" dirty="0" smtClean="0"/>
              <a:t>Takeaways:</a:t>
            </a:r>
          </a:p>
          <a:p>
            <a:pPr lvl="1"/>
            <a:r>
              <a:rPr lang="en-US" dirty="0" smtClean="0"/>
              <a:t>Document transformation</a:t>
            </a:r>
          </a:p>
          <a:p>
            <a:pPr lvl="1"/>
            <a:r>
              <a:rPr lang="en-US" dirty="0" smtClean="0"/>
              <a:t>Adding metadata to documents and multimedia</a:t>
            </a:r>
          </a:p>
          <a:p>
            <a:r>
              <a:rPr lang="en-US" dirty="0" smtClean="0"/>
              <a:t>Moving forward – Working group</a:t>
            </a:r>
            <a:endParaRPr lang="en-US" dirty="0"/>
          </a:p>
          <a:p>
            <a:r>
              <a:rPr lang="en-US" dirty="0" smtClean="0"/>
              <a:t>Resources, Resources, Resources!</a:t>
            </a:r>
            <a:endParaRPr lang="en-US" dirty="0"/>
          </a:p>
          <a:p>
            <a:endParaRPr lang="en-US" dirty="0" smtClean="0"/>
          </a:p>
          <a:p>
            <a:endParaRPr lang="en-US" dirty="0"/>
          </a:p>
          <a:p>
            <a:pPr marL="0" indent="0" algn="r">
              <a:buNone/>
            </a:pPr>
            <a:endParaRPr lang="en-US" sz="1700" dirty="0" smtClean="0"/>
          </a:p>
          <a:p>
            <a:pPr marL="0" indent="0" algn="r">
              <a:buNone/>
            </a:pPr>
            <a:r>
              <a:rPr lang="en-US" sz="1700" dirty="0" smtClean="0"/>
              <a:t>*2016 stats- US. Census</a:t>
            </a:r>
            <a:endParaRPr lang="en-US" sz="1700" dirty="0"/>
          </a:p>
        </p:txBody>
      </p:sp>
    </p:spTree>
    <p:extLst>
      <p:ext uri="{BB962C8B-B14F-4D97-AF65-F5344CB8AC3E}">
        <p14:creationId xmlns:p14="http://schemas.microsoft.com/office/powerpoint/2010/main" val="2237103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Microsoft Office: Day-to-Day Use</a:t>
            </a:r>
            <a:endParaRPr lang="en-US" dirty="0"/>
          </a:p>
        </p:txBody>
      </p:sp>
      <p:sp>
        <p:nvSpPr>
          <p:cNvPr id="5" name="Subtitle 4"/>
          <p:cNvSpPr>
            <a:spLocks noGrp="1"/>
          </p:cNvSpPr>
          <p:nvPr>
            <p:ph type="subTitle" idx="1"/>
          </p:nvPr>
        </p:nvSpPr>
        <p:spPr/>
        <p:txBody>
          <a:bodyPr>
            <a:normAutofit/>
          </a:bodyPr>
          <a:lstStyle/>
          <a:p>
            <a:r>
              <a:rPr lang="en-US" i="1" dirty="0" smtClean="0">
                <a:solidFill>
                  <a:schemeClr val="tx1"/>
                </a:solidFill>
              </a:rPr>
              <a:t>Prem Nankoo</a:t>
            </a:r>
          </a:p>
          <a:p>
            <a:r>
              <a:rPr lang="en-US" i="1" dirty="0" smtClean="0">
                <a:solidFill>
                  <a:schemeClr val="tx1"/>
                </a:solidFill>
              </a:rPr>
              <a:t>The </a:t>
            </a:r>
            <a:r>
              <a:rPr lang="en-US" i="1" dirty="0">
                <a:solidFill>
                  <a:schemeClr val="tx1"/>
                </a:solidFill>
              </a:rPr>
              <a:t>Office of Institutional Advancement and </a:t>
            </a:r>
            <a:r>
              <a:rPr lang="en-US" i="1" dirty="0" smtClean="0">
                <a:solidFill>
                  <a:schemeClr val="tx1"/>
                </a:solidFill>
              </a:rPr>
              <a:t>Communication</a:t>
            </a:r>
            <a:endParaRPr lang="en-US" i="1" dirty="0">
              <a:solidFill>
                <a:schemeClr val="tx1"/>
              </a:solidFill>
            </a:endParaRPr>
          </a:p>
        </p:txBody>
      </p:sp>
    </p:spTree>
    <p:extLst>
      <p:ext uri="{BB962C8B-B14F-4D97-AF65-F5344CB8AC3E}">
        <p14:creationId xmlns:p14="http://schemas.microsoft.com/office/powerpoint/2010/main" val="1280886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Microsoft Office Accessibility Overview</a:t>
            </a:r>
            <a:endParaRPr lang="en-US" dirty="0"/>
          </a:p>
        </p:txBody>
      </p:sp>
      <p:sp>
        <p:nvSpPr>
          <p:cNvPr id="3" name="Content Placeholder 2"/>
          <p:cNvSpPr>
            <a:spLocks noGrp="1"/>
          </p:cNvSpPr>
          <p:nvPr>
            <p:ph idx="1"/>
          </p:nvPr>
        </p:nvSpPr>
        <p:spPr/>
        <p:txBody>
          <a:bodyPr>
            <a:normAutofit fontScale="85000" lnSpcReduction="20000"/>
          </a:bodyPr>
          <a:lstStyle/>
          <a:p>
            <a:r>
              <a:rPr lang="en-US" sz="2000" dirty="0"/>
              <a:t>Documents contain hidden obstacles that can disrupt users with a vision or reading disability</a:t>
            </a:r>
            <a:r>
              <a:rPr lang="en-US" sz="2000" dirty="0" smtClean="0"/>
              <a:t>.</a:t>
            </a:r>
          </a:p>
          <a:p>
            <a:endParaRPr lang="en-US" sz="2000" dirty="0" smtClean="0"/>
          </a:p>
          <a:p>
            <a:r>
              <a:rPr lang="en-US" sz="2000" dirty="0"/>
              <a:t>Word has a built-in </a:t>
            </a:r>
            <a:r>
              <a:rPr lang="en-US" sz="2000" b="1" dirty="0"/>
              <a:t>Accessibility Checker </a:t>
            </a:r>
            <a:r>
              <a:rPr lang="en-US" sz="2000" dirty="0"/>
              <a:t>to help find and fix these obstacles</a:t>
            </a:r>
            <a:r>
              <a:rPr lang="en-US" sz="2000" dirty="0" smtClean="0"/>
              <a:t>.</a:t>
            </a:r>
          </a:p>
          <a:p>
            <a:endParaRPr lang="en-US" sz="2000" dirty="0"/>
          </a:p>
          <a:p>
            <a:pPr lvl="1"/>
            <a:r>
              <a:rPr lang="en-US" sz="2000" b="1" dirty="0" smtClean="0">
                <a:effectLst>
                  <a:glow rad="228600">
                    <a:schemeClr val="bg1">
                      <a:alpha val="40000"/>
                    </a:schemeClr>
                  </a:glow>
                </a:effectLst>
              </a:rPr>
              <a:t>Inspection Results</a:t>
            </a:r>
          </a:p>
          <a:p>
            <a:pPr lvl="2"/>
            <a:r>
              <a:rPr lang="en-US" sz="2000" b="1" dirty="0" smtClean="0">
                <a:effectLst>
                  <a:glow rad="228600">
                    <a:schemeClr val="accent2">
                      <a:satMod val="175000"/>
                      <a:alpha val="40000"/>
                    </a:schemeClr>
                  </a:glow>
                </a:effectLst>
              </a:rPr>
              <a:t>Errors</a:t>
            </a:r>
            <a:r>
              <a:rPr lang="en-US" sz="2000" dirty="0" smtClean="0">
                <a:effectLst>
                  <a:glow rad="228600">
                    <a:schemeClr val="accent2">
                      <a:satMod val="175000"/>
                      <a:alpha val="40000"/>
                    </a:schemeClr>
                  </a:glow>
                </a:effectLst>
              </a:rPr>
              <a:t> </a:t>
            </a:r>
            <a:r>
              <a:rPr lang="en-US" sz="2000" dirty="0"/>
              <a:t>- content that can’t be read by users with certain </a:t>
            </a:r>
            <a:r>
              <a:rPr lang="en-US" sz="2000" dirty="0" smtClean="0"/>
              <a:t>disabilities</a:t>
            </a:r>
          </a:p>
          <a:p>
            <a:pPr lvl="2"/>
            <a:r>
              <a:rPr lang="en-US" sz="2000" b="1" dirty="0">
                <a:effectLst>
                  <a:glow rad="228600">
                    <a:schemeClr val="accent4">
                      <a:satMod val="175000"/>
                      <a:alpha val="40000"/>
                    </a:schemeClr>
                  </a:glow>
                </a:effectLst>
              </a:rPr>
              <a:t>Warnings</a:t>
            </a:r>
            <a:r>
              <a:rPr lang="en-US" sz="2000" dirty="0"/>
              <a:t> - Content that is less serious, but still make it difficult for people </a:t>
            </a:r>
            <a:r>
              <a:rPr lang="en-US" sz="2000" dirty="0" smtClean="0"/>
              <a:t>with disabilities to read</a:t>
            </a:r>
          </a:p>
          <a:p>
            <a:pPr lvl="2"/>
            <a:r>
              <a:rPr lang="en-US" sz="2000" b="1" dirty="0" smtClean="0">
                <a:effectLst>
                  <a:glow rad="228600">
                    <a:schemeClr val="accent6">
                      <a:satMod val="175000"/>
                      <a:alpha val="40000"/>
                    </a:schemeClr>
                  </a:glow>
                </a:effectLst>
              </a:rPr>
              <a:t>Tips</a:t>
            </a:r>
            <a:r>
              <a:rPr lang="en-US" sz="2000" dirty="0" smtClean="0"/>
              <a:t> - any minor issues that might cause problems, but will help optimize document’s readability for everyone</a:t>
            </a:r>
          </a:p>
          <a:p>
            <a:pPr lvl="1"/>
            <a:r>
              <a:rPr lang="en-US" sz="2000" b="1" dirty="0">
                <a:solidFill>
                  <a:schemeClr val="tx1"/>
                </a:solidFill>
                <a:effectLst>
                  <a:glow rad="228600">
                    <a:schemeClr val="accent1">
                      <a:lumMod val="40000"/>
                      <a:lumOff val="60000"/>
                      <a:alpha val="40000"/>
                    </a:schemeClr>
                  </a:glow>
                </a:effectLst>
              </a:rPr>
              <a:t>Additional Information </a:t>
            </a:r>
            <a:r>
              <a:rPr lang="en-US" sz="2000" dirty="0" smtClean="0"/>
              <a:t>provides instructions on how to fix any of the issues above</a:t>
            </a:r>
          </a:p>
          <a:p>
            <a:pPr lvl="2"/>
            <a:endParaRPr lang="en-US" sz="2000" dirty="0" smtClean="0"/>
          </a:p>
          <a:p>
            <a:r>
              <a:rPr lang="en-US" sz="2000" b="1" dirty="0"/>
              <a:t>Screen readers </a:t>
            </a:r>
            <a:r>
              <a:rPr lang="en-US" sz="2000" dirty="0"/>
              <a:t>read out all the content on a document</a:t>
            </a:r>
            <a:r>
              <a:rPr lang="en-US" sz="2000" dirty="0" smtClean="0"/>
              <a:t>.</a:t>
            </a:r>
          </a:p>
          <a:p>
            <a:endParaRPr lang="en-US" sz="2000" dirty="0" smtClean="0"/>
          </a:p>
          <a:p>
            <a:r>
              <a:rPr lang="en-US" sz="2000" b="1" i="1" dirty="0" smtClean="0">
                <a:solidFill>
                  <a:srgbClr val="FF0000"/>
                </a:solidFill>
              </a:rPr>
              <a:t>***Scanned documents are NOT accessible***</a:t>
            </a:r>
            <a:endParaRPr lang="en-US" sz="2000" b="1" i="1" dirty="0">
              <a:solidFill>
                <a:srgbClr val="FF0000"/>
              </a:solidFill>
            </a:endParaRPr>
          </a:p>
        </p:txBody>
      </p:sp>
    </p:spTree>
    <p:extLst>
      <p:ext uri="{BB962C8B-B14F-4D97-AF65-F5344CB8AC3E}">
        <p14:creationId xmlns:p14="http://schemas.microsoft.com/office/powerpoint/2010/main" val="3483405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How To Find Accessibility Checker</a:t>
            </a:r>
            <a:endParaRPr lang="en-US" dirty="0"/>
          </a:p>
        </p:txBody>
      </p:sp>
      <p:sp>
        <p:nvSpPr>
          <p:cNvPr id="3" name="Content Placeholder 2"/>
          <p:cNvSpPr>
            <a:spLocks noGrp="1"/>
          </p:cNvSpPr>
          <p:nvPr>
            <p:ph idx="1"/>
          </p:nvPr>
        </p:nvSpPr>
        <p:spPr>
          <a:xfrm>
            <a:off x="628650" y="1526687"/>
            <a:ext cx="7886700" cy="4351339"/>
          </a:xfrm>
        </p:spPr>
        <p:txBody>
          <a:bodyPr/>
          <a:lstStyle/>
          <a:p>
            <a:r>
              <a:rPr lang="en-US" sz="2000" dirty="0" smtClean="0"/>
              <a:t>Click on “File” and under the “Info” tab navigate to “Inspect Documents” and click on “Check Accessibility” under button saying “Check for Issues”</a:t>
            </a:r>
          </a:p>
          <a:p>
            <a:endParaRPr lang="en-US" dirty="0"/>
          </a:p>
        </p:txBody>
      </p:sp>
      <p:sp>
        <p:nvSpPr>
          <p:cNvPr id="6" name="TextBox 5"/>
          <p:cNvSpPr txBox="1"/>
          <p:nvPr/>
        </p:nvSpPr>
        <p:spPr>
          <a:xfrm>
            <a:off x="908755" y="6304002"/>
            <a:ext cx="5289930" cy="338554"/>
          </a:xfrm>
          <a:prstGeom prst="rect">
            <a:avLst/>
          </a:prstGeom>
          <a:noFill/>
        </p:spPr>
        <p:txBody>
          <a:bodyPr wrap="none" rtlCol="0">
            <a:spAutoFit/>
          </a:bodyPr>
          <a:lstStyle/>
          <a:p>
            <a:r>
              <a:rPr lang="en-US" sz="1600" dirty="0" smtClean="0"/>
              <a:t>Example of Accessibility Checker window located on the right</a:t>
            </a:r>
            <a:endParaRPr lang="en-US" sz="1600" dirty="0"/>
          </a:p>
        </p:txBody>
      </p:sp>
      <p:pic>
        <p:nvPicPr>
          <p:cNvPr id="7" name="Picture 6" descr="Accessibility Checker Panel" title="Accessibility Checke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055" y="2569106"/>
            <a:ext cx="6773333" cy="3651250"/>
          </a:xfrm>
          <a:prstGeom prst="rect">
            <a:avLst/>
          </a:prstGeom>
          <a:ln>
            <a:solidFill>
              <a:schemeClr val="tx1"/>
            </a:solidFill>
          </a:ln>
        </p:spPr>
      </p:pic>
    </p:spTree>
    <p:extLst>
      <p:ext uri="{BB962C8B-B14F-4D97-AF65-F5344CB8AC3E}">
        <p14:creationId xmlns:p14="http://schemas.microsoft.com/office/powerpoint/2010/main" val="3236771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a:t>Basic Word Formatting For Accessibility</a:t>
            </a:r>
          </a:p>
        </p:txBody>
      </p:sp>
      <p:sp>
        <p:nvSpPr>
          <p:cNvPr id="3" name="Content Placeholder 2"/>
          <p:cNvSpPr>
            <a:spLocks noGrp="1"/>
          </p:cNvSpPr>
          <p:nvPr>
            <p:ph idx="1"/>
          </p:nvPr>
        </p:nvSpPr>
        <p:spPr>
          <a:xfrm>
            <a:off x="457200" y="1292469"/>
            <a:ext cx="8229600" cy="4833695"/>
          </a:xfrm>
        </p:spPr>
        <p:txBody>
          <a:bodyPr>
            <a:normAutofit/>
          </a:bodyPr>
          <a:lstStyle/>
          <a:p>
            <a:r>
              <a:rPr lang="en-US" sz="2000" b="1" dirty="0"/>
              <a:t>Headings</a:t>
            </a:r>
            <a:r>
              <a:rPr lang="en-US" sz="2000" dirty="0"/>
              <a:t> </a:t>
            </a:r>
            <a:r>
              <a:rPr lang="en-US" sz="2000" dirty="0" smtClean="0"/>
              <a:t>– Screen readers arrange </a:t>
            </a:r>
            <a:r>
              <a:rPr lang="en-US" sz="2000" dirty="0"/>
              <a:t>headings in order – </a:t>
            </a:r>
            <a:r>
              <a:rPr lang="en-US" sz="2000" dirty="0" smtClean="0"/>
              <a:t>H1 </a:t>
            </a:r>
            <a:r>
              <a:rPr lang="en-US" sz="2000" dirty="0"/>
              <a:t>headings </a:t>
            </a:r>
            <a:r>
              <a:rPr lang="en-US" sz="2000" dirty="0" smtClean="0"/>
              <a:t>read before H2</a:t>
            </a:r>
            <a:r>
              <a:rPr lang="en-US" sz="2000" dirty="0"/>
              <a:t>, </a:t>
            </a:r>
            <a:r>
              <a:rPr lang="en-US" sz="2000" dirty="0" smtClean="0"/>
              <a:t>H2 </a:t>
            </a:r>
            <a:r>
              <a:rPr lang="en-US" sz="2000" dirty="0"/>
              <a:t>headings </a:t>
            </a:r>
            <a:r>
              <a:rPr lang="en-US" sz="2000" dirty="0" smtClean="0"/>
              <a:t>read before H3, </a:t>
            </a:r>
            <a:r>
              <a:rPr lang="en-US" sz="2000" dirty="0"/>
              <a:t>and </a:t>
            </a:r>
            <a:r>
              <a:rPr lang="en-US" sz="2000" dirty="0" smtClean="0"/>
              <a:t>so on.</a:t>
            </a:r>
          </a:p>
          <a:p>
            <a:pPr lvl="1"/>
            <a:r>
              <a:rPr lang="en-US" sz="1600" dirty="0" smtClean="0"/>
              <a:t>Users who have any reading issues depend on headings to:</a:t>
            </a:r>
          </a:p>
          <a:p>
            <a:pPr marL="514350" lvl="1" indent="0">
              <a:buNone/>
            </a:pPr>
            <a:r>
              <a:rPr lang="en-US" sz="1600" dirty="0" smtClean="0"/>
              <a:t>	Provide clues about the content</a:t>
            </a:r>
          </a:p>
          <a:p>
            <a:pPr marL="514350" lvl="1" indent="0">
              <a:buNone/>
            </a:pPr>
            <a:r>
              <a:rPr lang="en-US" sz="1600" dirty="0" smtClean="0"/>
              <a:t>	Organize content into groups of related ideas</a:t>
            </a:r>
          </a:p>
          <a:p>
            <a:pPr marL="514350" lvl="1" indent="0">
              <a:buNone/>
            </a:pPr>
            <a:endParaRPr lang="en-US" sz="1600" dirty="0" smtClean="0"/>
          </a:p>
          <a:p>
            <a:pPr marL="514350" lvl="1" indent="0">
              <a:buNone/>
            </a:pPr>
            <a:endParaRPr lang="en-US" sz="1600" dirty="0" smtClean="0"/>
          </a:p>
          <a:p>
            <a:pPr marL="514350" lvl="1" indent="0">
              <a:buNone/>
            </a:pPr>
            <a:endParaRPr lang="en-US" sz="1600" dirty="0"/>
          </a:p>
          <a:p>
            <a:r>
              <a:rPr lang="en-US" sz="2000" b="1" dirty="0" smtClean="0"/>
              <a:t>Images</a:t>
            </a:r>
            <a:r>
              <a:rPr lang="en-US" sz="2000" dirty="0" smtClean="0"/>
              <a:t> </a:t>
            </a:r>
            <a:r>
              <a:rPr lang="en-US" sz="2000" dirty="0"/>
              <a:t>- Add Alt Text to images, </a:t>
            </a:r>
            <a:r>
              <a:rPr lang="en-US" sz="2000" dirty="0" smtClean="0"/>
              <a:t>diagrams</a:t>
            </a:r>
            <a:r>
              <a:rPr lang="en-US" sz="2000" dirty="0"/>
              <a:t>, SmartArt, and tables</a:t>
            </a:r>
            <a:r>
              <a:rPr lang="en-US" sz="2000" dirty="0" smtClean="0"/>
              <a:t>.</a:t>
            </a:r>
          </a:p>
          <a:p>
            <a:pPr lvl="1"/>
            <a:r>
              <a:rPr lang="en-US" sz="1600" dirty="0"/>
              <a:t>Screen readers read Alt Text out loud</a:t>
            </a:r>
            <a:r>
              <a:rPr lang="en-US" sz="1600" dirty="0" smtClean="0"/>
              <a:t>.</a:t>
            </a:r>
          </a:p>
          <a:p>
            <a:pPr lvl="1"/>
            <a:endParaRPr lang="en-US" sz="1600" dirty="0" smtClean="0"/>
          </a:p>
          <a:p>
            <a:pPr marL="457200" lvl="1" indent="0">
              <a:buNone/>
            </a:pPr>
            <a:endParaRPr lang="en-US" sz="1600" dirty="0"/>
          </a:p>
          <a:p>
            <a:pPr marL="457200" lvl="1" indent="0">
              <a:buNone/>
            </a:pPr>
            <a:endParaRPr lang="en-US" sz="1600" dirty="0" smtClean="0"/>
          </a:p>
          <a:p>
            <a:pPr lvl="1"/>
            <a:endParaRPr lang="en-US" sz="1600" dirty="0" smtClean="0"/>
          </a:p>
          <a:p>
            <a:pPr marL="457200" lvl="1" indent="0">
              <a:buNone/>
            </a:pPr>
            <a:r>
              <a:rPr lang="en-US" sz="1600" dirty="0" smtClean="0"/>
              <a:t/>
            </a:r>
            <a:br>
              <a:rPr lang="en-US" sz="1600" dirty="0" smtClean="0"/>
            </a:br>
            <a:endParaRPr lang="en-US" sz="1600" dirty="0" smtClean="0"/>
          </a:p>
          <a:p>
            <a:pPr marL="457200" lvl="1" indent="0">
              <a:buNone/>
            </a:pPr>
            <a:endParaRPr lang="en-US" sz="1600" dirty="0"/>
          </a:p>
        </p:txBody>
      </p:sp>
      <p:pic>
        <p:nvPicPr>
          <p:cNvPr id="4" name="Picture 3" descr="Microsoft Word 2016 Headings Menu" title="Microsoft Word 2016 Headings Men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557" y="3018219"/>
            <a:ext cx="5150555" cy="643819"/>
          </a:xfrm>
          <a:prstGeom prst="rect">
            <a:avLst/>
          </a:prstGeom>
          <a:ln>
            <a:solidFill>
              <a:schemeClr val="tx1"/>
            </a:solidFill>
          </a:ln>
        </p:spPr>
      </p:pic>
      <p:pic>
        <p:nvPicPr>
          <p:cNvPr id="7" name="Picture 6" descr="Microsoft Word 2016 Alt Panel" title="Microsoft Word 2016 Alt Pan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7557" y="4383304"/>
            <a:ext cx="3969512" cy="2146025"/>
          </a:xfrm>
          <a:prstGeom prst="rect">
            <a:avLst/>
          </a:prstGeom>
          <a:ln>
            <a:solidFill>
              <a:schemeClr val="tx1"/>
            </a:solidFill>
          </a:ln>
        </p:spPr>
      </p:pic>
    </p:spTree>
    <p:extLst>
      <p:ext uri="{BB962C8B-B14F-4D97-AF65-F5344CB8AC3E}">
        <p14:creationId xmlns:p14="http://schemas.microsoft.com/office/powerpoint/2010/main" val="1450574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Basic Word Formatting For </a:t>
            </a:r>
            <a:r>
              <a:rPr lang="en-US" dirty="0" smtClean="0"/>
              <a:t>Accessibility (cont.)</a:t>
            </a:r>
            <a:endParaRPr lang="en-US" dirty="0"/>
          </a:p>
        </p:txBody>
      </p:sp>
      <p:sp>
        <p:nvSpPr>
          <p:cNvPr id="3" name="Content Placeholder 2"/>
          <p:cNvSpPr>
            <a:spLocks noGrp="1"/>
          </p:cNvSpPr>
          <p:nvPr>
            <p:ph sz="half" idx="1"/>
          </p:nvPr>
        </p:nvSpPr>
        <p:spPr/>
        <p:txBody>
          <a:bodyPr>
            <a:normAutofit fontScale="85000" lnSpcReduction="20000"/>
          </a:bodyPr>
          <a:lstStyle/>
          <a:p>
            <a:r>
              <a:rPr lang="en-US" b="1" dirty="0" smtClean="0"/>
              <a:t>Color Contrast - </a:t>
            </a:r>
            <a:r>
              <a:rPr lang="en-US" dirty="0" smtClean="0"/>
              <a:t>Ensure text and background have a sufficiently high level of </a:t>
            </a:r>
            <a:r>
              <a:rPr lang="en-US" dirty="0"/>
              <a:t>contrast. </a:t>
            </a:r>
            <a:endParaRPr lang="en-US" dirty="0" smtClean="0"/>
          </a:p>
          <a:p>
            <a:r>
              <a:rPr lang="en-US" b="1" dirty="0" smtClean="0"/>
              <a:t>Links</a:t>
            </a:r>
            <a:r>
              <a:rPr lang="en-US" dirty="0" smtClean="0"/>
              <a:t> </a:t>
            </a:r>
            <a:r>
              <a:rPr lang="en-US" dirty="0"/>
              <a:t>- Make hyperlinks more accessible by changing their display text to something more natural and meaningful.</a:t>
            </a:r>
          </a:p>
          <a:p>
            <a:pPr lvl="1"/>
            <a:r>
              <a:rPr lang="en-US" dirty="0"/>
              <a:t>Screen readers will read out each letter in the URL which is difficult.</a:t>
            </a:r>
          </a:p>
          <a:p>
            <a:pPr lvl="1"/>
            <a:r>
              <a:rPr lang="en-US" dirty="0"/>
              <a:t>Avoid generic terms such as “Click Here” or “Learn More”</a:t>
            </a:r>
            <a:endParaRPr lang="en-US" dirty="0" smtClean="0"/>
          </a:p>
          <a:p>
            <a:endParaRPr lang="en-US" dirty="0" smtClean="0"/>
          </a:p>
          <a:p>
            <a:endParaRPr lang="en-US" dirty="0"/>
          </a:p>
        </p:txBody>
      </p:sp>
      <p:pic>
        <p:nvPicPr>
          <p:cNvPr id="5" name="Content Placeholder 4" descr="Image showing color contrast and appropriate use of web links." title="Comparing color contrast and web link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1652976"/>
            <a:ext cx="4038600" cy="1473470"/>
          </a:xfrm>
          <a:prstGeom prst="rect">
            <a:avLst/>
          </a:prstGeom>
          <a:ln>
            <a:solidFill>
              <a:srgbClr val="000000"/>
            </a:solidFill>
          </a:ln>
        </p:spPr>
      </p:pic>
    </p:spTree>
    <p:extLst>
      <p:ext uri="{BB962C8B-B14F-4D97-AF65-F5344CB8AC3E}">
        <p14:creationId xmlns:p14="http://schemas.microsoft.com/office/powerpoint/2010/main" val="1366771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Basic Word Formatting For Accessibility (cont.)</a:t>
            </a:r>
          </a:p>
        </p:txBody>
      </p:sp>
      <p:sp>
        <p:nvSpPr>
          <p:cNvPr id="3" name="Text Placeholder 2"/>
          <p:cNvSpPr>
            <a:spLocks noGrp="1"/>
          </p:cNvSpPr>
          <p:nvPr>
            <p:ph type="body" idx="1"/>
          </p:nvPr>
        </p:nvSpPr>
        <p:spPr>
          <a:xfrm>
            <a:off x="457200" y="5969953"/>
            <a:ext cx="4040188" cy="639762"/>
          </a:xfrm>
        </p:spPr>
        <p:txBody>
          <a:bodyPr/>
          <a:lstStyle/>
          <a:p>
            <a:r>
              <a:rPr lang="en-US" dirty="0"/>
              <a:t>Creating one header </a:t>
            </a:r>
            <a:r>
              <a:rPr lang="en-US" dirty="0" smtClean="0"/>
              <a:t>row</a:t>
            </a:r>
            <a:endParaRPr lang="en-US" dirty="0"/>
          </a:p>
        </p:txBody>
      </p:sp>
      <p:sp>
        <p:nvSpPr>
          <p:cNvPr id="5" name="Text Placeholder 4"/>
          <p:cNvSpPr>
            <a:spLocks noGrp="1"/>
          </p:cNvSpPr>
          <p:nvPr>
            <p:ph type="body" sz="quarter" idx="3"/>
          </p:nvPr>
        </p:nvSpPr>
        <p:spPr>
          <a:xfrm>
            <a:off x="4645025" y="5969953"/>
            <a:ext cx="4041775" cy="639762"/>
          </a:xfrm>
        </p:spPr>
        <p:txBody>
          <a:bodyPr/>
          <a:lstStyle/>
          <a:p>
            <a:r>
              <a:rPr lang="en-US" dirty="0"/>
              <a:t>Adding Alt </a:t>
            </a:r>
            <a:r>
              <a:rPr lang="en-US" dirty="0" smtClean="0"/>
              <a:t>text</a:t>
            </a:r>
            <a:endParaRPr lang="en-US" dirty="0"/>
          </a:p>
        </p:txBody>
      </p:sp>
      <p:pic>
        <p:nvPicPr>
          <p:cNvPr id="7" name="Content Placeholder 6" descr="How to enable one header row" title="Enable one header row"/>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3241779"/>
            <a:ext cx="4040188" cy="2387112"/>
          </a:xfrm>
          <a:prstGeom prst="rect">
            <a:avLst/>
          </a:prstGeom>
          <a:noFill/>
          <a:ln>
            <a:solidFill>
              <a:schemeClr val="tx1"/>
            </a:solidFill>
          </a:ln>
        </p:spPr>
      </p:pic>
      <p:pic>
        <p:nvPicPr>
          <p:cNvPr id="8" name="Content Placeholder 7" descr="How to enable Alt text on a table." title="Enable Alt text"/>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572000" y="3241779"/>
            <a:ext cx="4041775" cy="2656943"/>
          </a:xfrm>
          <a:prstGeom prst="rect">
            <a:avLst/>
          </a:prstGeom>
          <a:noFill/>
          <a:ln>
            <a:solidFill>
              <a:schemeClr val="tx1"/>
            </a:solidFill>
          </a:ln>
        </p:spPr>
      </p:pic>
      <p:sp>
        <p:nvSpPr>
          <p:cNvPr id="15" name="Content Placeholder 2"/>
          <p:cNvSpPr txBox="1">
            <a:spLocks/>
          </p:cNvSpPr>
          <p:nvPr/>
        </p:nvSpPr>
        <p:spPr>
          <a:xfrm>
            <a:off x="457200" y="1712124"/>
            <a:ext cx="8229600" cy="1219327"/>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2000" dirty="0" smtClean="0"/>
              <a:t>Tables - Make sure that the table has one Header Row, Add Alt Text, Fix any merged or split cells in the table.</a:t>
            </a:r>
          </a:p>
          <a:p>
            <a:pPr lvl="1"/>
            <a:r>
              <a:rPr lang="en-US" sz="1600" dirty="0" smtClean="0"/>
              <a:t>Easier for screen readers to navigate through tables.</a:t>
            </a:r>
            <a:endParaRPr lang="en-US" dirty="0"/>
          </a:p>
        </p:txBody>
      </p:sp>
    </p:spTree>
    <p:extLst>
      <p:ext uri="{BB962C8B-B14F-4D97-AF65-F5344CB8AC3E}">
        <p14:creationId xmlns:p14="http://schemas.microsoft.com/office/powerpoint/2010/main" val="671983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Multimedia: Web &amp; Digital</a:t>
            </a:r>
            <a:endParaRPr lang="en-US" dirty="0"/>
          </a:p>
        </p:txBody>
      </p:sp>
      <p:sp>
        <p:nvSpPr>
          <p:cNvPr id="5" name="Subtitle 4"/>
          <p:cNvSpPr>
            <a:spLocks noGrp="1"/>
          </p:cNvSpPr>
          <p:nvPr>
            <p:ph type="subTitle" idx="1"/>
          </p:nvPr>
        </p:nvSpPr>
        <p:spPr/>
        <p:txBody>
          <a:bodyPr/>
          <a:lstStyle/>
          <a:p>
            <a:r>
              <a:rPr lang="en-US" i="1" dirty="0" smtClean="0">
                <a:solidFill>
                  <a:schemeClr val="tx1"/>
                </a:solidFill>
              </a:rPr>
              <a:t>Seamus Campbell</a:t>
            </a:r>
          </a:p>
          <a:p>
            <a:r>
              <a:rPr lang="en-US" i="1" dirty="0" smtClean="0">
                <a:solidFill>
                  <a:schemeClr val="tx1"/>
                </a:solidFill>
              </a:rPr>
              <a:t>The </a:t>
            </a:r>
            <a:r>
              <a:rPr lang="en-US" i="1" dirty="0">
                <a:solidFill>
                  <a:schemeClr val="tx1"/>
                </a:solidFill>
              </a:rPr>
              <a:t>Office of Institutional Advancement and </a:t>
            </a:r>
            <a:r>
              <a:rPr lang="en-US" i="1" dirty="0" smtClean="0">
                <a:solidFill>
                  <a:schemeClr val="tx1"/>
                </a:solidFill>
              </a:rPr>
              <a:t>Communication</a:t>
            </a:r>
            <a:endParaRPr lang="en-US" i="1" dirty="0">
              <a:solidFill>
                <a:schemeClr val="tx1"/>
              </a:solidFill>
            </a:endParaRPr>
          </a:p>
        </p:txBody>
      </p:sp>
    </p:spTree>
    <p:extLst>
      <p:ext uri="{BB962C8B-B14F-4D97-AF65-F5344CB8AC3E}">
        <p14:creationId xmlns:p14="http://schemas.microsoft.com/office/powerpoint/2010/main" val="1319584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Video 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 </a:t>
            </a:r>
            <a:r>
              <a:rPr lang="en-US" dirty="0"/>
              <a:t>videos must have closed captioning as </a:t>
            </a:r>
            <a:r>
              <a:rPr lang="en-US" b="1" u="sng" dirty="0"/>
              <a:t>required</a:t>
            </a:r>
            <a:r>
              <a:rPr lang="en-US" dirty="0"/>
              <a:t> by </a:t>
            </a:r>
            <a:r>
              <a:rPr lang="en-US" dirty="0">
                <a:hlinkClick r:id="rId3"/>
              </a:rPr>
              <a:t>Section 508 of the </a:t>
            </a:r>
            <a:r>
              <a:rPr lang="en-US" dirty="0" smtClean="0">
                <a:hlinkClick r:id="rId3"/>
              </a:rPr>
              <a:t>Rehabilitation Act</a:t>
            </a:r>
            <a:endParaRPr lang="en-US" dirty="0" smtClean="0"/>
          </a:p>
          <a:p>
            <a:r>
              <a:rPr lang="en-US" dirty="0" smtClean="0"/>
              <a:t>Subtitles </a:t>
            </a:r>
            <a:r>
              <a:rPr lang="en-US" dirty="0"/>
              <a:t>and closed captions open up your content to a larger audience, including deaf or hard of hearing viewers or those who speak languages besides the one spoken in your video.</a:t>
            </a:r>
          </a:p>
          <a:p>
            <a:r>
              <a:rPr lang="en-US" b="1" dirty="0" smtClean="0"/>
              <a:t>YouTube</a:t>
            </a:r>
            <a:r>
              <a:rPr lang="en-US" dirty="0"/>
              <a:t> </a:t>
            </a:r>
            <a:r>
              <a:rPr lang="en-US" dirty="0" smtClean="0"/>
              <a:t>is recommended for video distribution</a:t>
            </a:r>
          </a:p>
          <a:p>
            <a:r>
              <a:rPr lang="en-US" dirty="0" smtClean="0"/>
              <a:t>If you choose to not use YouTube to host your video, you must provide a transcript alongside the your video.</a:t>
            </a:r>
            <a:endParaRPr lang="en-US" dirty="0"/>
          </a:p>
        </p:txBody>
      </p:sp>
    </p:spTree>
    <p:extLst>
      <p:ext uri="{BB962C8B-B14F-4D97-AF65-F5344CB8AC3E}">
        <p14:creationId xmlns:p14="http://schemas.microsoft.com/office/powerpoint/2010/main" val="292035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How to Add </a:t>
            </a:r>
            <a:r>
              <a:rPr lang="en-US" dirty="0"/>
              <a:t>Captions to YouTube Videos</a:t>
            </a:r>
          </a:p>
        </p:txBody>
      </p:sp>
      <p:sp>
        <p:nvSpPr>
          <p:cNvPr id="3" name="Text Placeholder 2"/>
          <p:cNvSpPr>
            <a:spLocks noGrp="1"/>
          </p:cNvSpPr>
          <p:nvPr>
            <p:ph type="body" idx="1"/>
          </p:nvPr>
        </p:nvSpPr>
        <p:spPr>
          <a:xfrm>
            <a:off x="457200" y="1581219"/>
            <a:ext cx="4040188" cy="1142682"/>
          </a:xfrm>
        </p:spPr>
        <p:txBody>
          <a:bodyPr>
            <a:noAutofit/>
          </a:bodyPr>
          <a:lstStyle/>
          <a:p>
            <a:r>
              <a:rPr lang="en-US" sz="1800" dirty="0"/>
              <a:t>Upload your </a:t>
            </a:r>
            <a:r>
              <a:rPr lang="en-US" sz="1800" dirty="0" smtClean="0"/>
              <a:t>video, then go to the Translations Tab, and then choose the video’s language from the “Original language” drop-down.</a:t>
            </a:r>
            <a:endParaRPr lang="en-US" sz="1800" dirty="0"/>
          </a:p>
        </p:txBody>
      </p:sp>
      <p:pic>
        <p:nvPicPr>
          <p:cNvPr id="7" name="Content Placeholder 6" descr="Upload your video and choose the original language on the Translations Tab&#10;" title="Screenshot of video upload scren on YouTube with the Translations tab ope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3318716"/>
            <a:ext cx="4040188" cy="1663606"/>
          </a:xfrm>
        </p:spPr>
      </p:pic>
      <p:sp>
        <p:nvSpPr>
          <p:cNvPr id="5" name="Text Placeholder 4"/>
          <p:cNvSpPr>
            <a:spLocks noGrp="1"/>
          </p:cNvSpPr>
          <p:nvPr>
            <p:ph type="body" sz="quarter" idx="3"/>
          </p:nvPr>
        </p:nvSpPr>
        <p:spPr>
          <a:xfrm>
            <a:off x="4645025" y="1417638"/>
            <a:ext cx="4041775" cy="1142681"/>
          </a:xfrm>
        </p:spPr>
        <p:txBody>
          <a:bodyPr>
            <a:noAutofit/>
          </a:bodyPr>
          <a:lstStyle/>
          <a:p>
            <a:r>
              <a:rPr lang="en-US" sz="1800" dirty="0" smtClean="0"/>
              <a:t>Next, go to the Advanced settings and choose the video’s language from the “Video Language” drop-down.</a:t>
            </a:r>
            <a:endParaRPr lang="en-US" sz="1800" dirty="0"/>
          </a:p>
        </p:txBody>
      </p:sp>
      <p:pic>
        <p:nvPicPr>
          <p:cNvPr id="8" name="Content Placeholder 7" descr="On the Advanced settings tab, choose the Video language" title="Screenshot of video upload scren on YouTube with the Advanced settings tab open"/>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45025" y="2831983"/>
            <a:ext cx="4041775" cy="2637071"/>
          </a:xfrm>
        </p:spPr>
      </p:pic>
    </p:spTree>
    <p:extLst>
      <p:ext uri="{BB962C8B-B14F-4D97-AF65-F5344CB8AC3E}">
        <p14:creationId xmlns:p14="http://schemas.microsoft.com/office/powerpoint/2010/main" val="20336516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How to Add Captions to YouTube </a:t>
            </a:r>
            <a:r>
              <a:rPr lang="en-US" dirty="0" smtClean="0"/>
              <a:t>Videos (cont.)</a:t>
            </a:r>
            <a:endParaRPr lang="en-US" dirty="0"/>
          </a:p>
        </p:txBody>
      </p:sp>
      <p:sp>
        <p:nvSpPr>
          <p:cNvPr id="3" name="Text Placeholder 2"/>
          <p:cNvSpPr>
            <a:spLocks noGrp="1"/>
          </p:cNvSpPr>
          <p:nvPr>
            <p:ph type="body" idx="1"/>
          </p:nvPr>
        </p:nvSpPr>
        <p:spPr>
          <a:xfrm>
            <a:off x="457200" y="1535112"/>
            <a:ext cx="4040188" cy="878904"/>
          </a:xfrm>
        </p:spPr>
        <p:txBody>
          <a:bodyPr>
            <a:normAutofit fontScale="62500" lnSpcReduction="20000"/>
          </a:bodyPr>
          <a:lstStyle/>
          <a:p>
            <a:r>
              <a:rPr lang="en-US" dirty="0" smtClean="0"/>
              <a:t>After some time has elapsed, go to your </a:t>
            </a:r>
            <a:r>
              <a:rPr lang="en-US" dirty="0" smtClean="0">
                <a:hlinkClick r:id="rId3"/>
              </a:rPr>
              <a:t>Video Manager</a:t>
            </a:r>
            <a:r>
              <a:rPr lang="en-US" dirty="0" smtClean="0"/>
              <a:t> </a:t>
            </a:r>
            <a:r>
              <a:rPr lang="en-US" dirty="0"/>
              <a:t>and select </a:t>
            </a:r>
            <a:r>
              <a:rPr lang="en-US" dirty="0" smtClean="0"/>
              <a:t>“</a:t>
            </a:r>
            <a:r>
              <a:rPr lang="en-US" dirty="0"/>
              <a:t>Subtitles/CC” </a:t>
            </a:r>
            <a:r>
              <a:rPr lang="en-US" dirty="0" smtClean="0"/>
              <a:t>from the Edit drop-down </a:t>
            </a:r>
            <a:r>
              <a:rPr lang="en-US" dirty="0"/>
              <a:t>menu next to uploaded video</a:t>
            </a:r>
          </a:p>
        </p:txBody>
      </p:sp>
      <p:pic>
        <p:nvPicPr>
          <p:cNvPr id="7" name="Content Placeholder 6" descr="After some time has elapsed, go to https://www.youtube.com/my_videos and select “Subtitles/CC” from the Edit drop-down menu next to uploaded video" title="Screenshot of the My Videos page with the edit tab open"/>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7200" y="3156544"/>
            <a:ext cx="4040188" cy="1987950"/>
          </a:xfrm>
        </p:spPr>
      </p:pic>
      <p:sp>
        <p:nvSpPr>
          <p:cNvPr id="5" name="Text Placeholder 4"/>
          <p:cNvSpPr>
            <a:spLocks noGrp="1"/>
          </p:cNvSpPr>
          <p:nvPr>
            <p:ph type="body" sz="quarter" idx="3"/>
          </p:nvPr>
        </p:nvSpPr>
        <p:spPr>
          <a:xfrm>
            <a:off x="4645025" y="1535113"/>
            <a:ext cx="4041775" cy="787462"/>
          </a:xfrm>
        </p:spPr>
        <p:txBody>
          <a:bodyPr>
            <a:normAutofit fontScale="62500" lnSpcReduction="20000"/>
          </a:bodyPr>
          <a:lstStyle/>
          <a:p>
            <a:r>
              <a:rPr lang="en-US" dirty="0" smtClean="0"/>
              <a:t>On </a:t>
            </a:r>
            <a:r>
              <a:rPr lang="en-US" dirty="0"/>
              <a:t>right side of the page that appears, click on the </a:t>
            </a:r>
            <a:r>
              <a:rPr lang="en-US" dirty="0" smtClean="0"/>
              <a:t>published subtitles </a:t>
            </a:r>
            <a:r>
              <a:rPr lang="en-US" dirty="0"/>
              <a:t>track generated </a:t>
            </a:r>
            <a:r>
              <a:rPr lang="en-US" dirty="0" smtClean="0"/>
              <a:t>(it will usually </a:t>
            </a:r>
            <a:r>
              <a:rPr lang="en-US" dirty="0"/>
              <a:t>will say “English (</a:t>
            </a:r>
            <a:r>
              <a:rPr lang="en-US" dirty="0" smtClean="0"/>
              <a:t>Automatic)”</a:t>
            </a:r>
            <a:endParaRPr lang="en-US" dirty="0"/>
          </a:p>
        </p:txBody>
      </p:sp>
      <p:pic>
        <p:nvPicPr>
          <p:cNvPr id="8" name="Content Placeholder 7" descr="On right side of the page that appears, click on the published subtitles track generated (usually will say “English (Automatic)”" title="Screenshot of the Subtitles/CC tab"/>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4645025" y="3097086"/>
            <a:ext cx="4041775" cy="2047408"/>
          </a:xfrm>
        </p:spPr>
      </p:pic>
    </p:spTree>
    <p:extLst>
      <p:ext uri="{BB962C8B-B14F-4D97-AF65-F5344CB8AC3E}">
        <p14:creationId xmlns:p14="http://schemas.microsoft.com/office/powerpoint/2010/main" val="439240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128"/>
        <p:cNvGrpSpPr/>
        <p:nvPr/>
      </p:nvGrpSpPr>
      <p:grpSpPr>
        <a:xfrm>
          <a:off x="0" y="0"/>
          <a:ext cx="0" cy="0"/>
          <a:chOff x="0" y="0"/>
          <a:chExt cx="0" cy="0"/>
        </a:xfrm>
      </p:grpSpPr>
      <p:sp>
        <p:nvSpPr>
          <p:cNvPr id="129" name="Shape 129"/>
          <p:cNvSpPr txBox="1">
            <a:spLocks noGrp="1"/>
          </p:cNvSpPr>
          <p:nvPr>
            <p:ph type="ctrTitle"/>
          </p:nvPr>
        </p:nvSpPr>
        <p:spPr>
          <a:xfrm>
            <a:off x="1143000" y="1699022"/>
            <a:ext cx="6858000" cy="1790700"/>
          </a:xfrm>
          <a:prstGeom prst="rect">
            <a:avLst/>
          </a:prstGeom>
          <a:noFill/>
          <a:ln>
            <a:noFill/>
          </a:ln>
        </p:spPr>
        <p:txBody>
          <a:bodyPr spcFirstLastPara="1" wrap="square" lIns="68575" tIns="34275" rIns="68575" bIns="34275" anchor="b" anchorCtr="0">
            <a:noAutofit/>
          </a:bodyPr>
          <a:lstStyle/>
          <a:p>
            <a:r>
              <a:rPr lang="en-US" sz="4400" b="1" dirty="0"/>
              <a:t>The </a:t>
            </a:r>
            <a:r>
              <a:rPr lang="en-US" sz="4400" b="1" dirty="0" err="1"/>
              <a:t>AccessAbility</a:t>
            </a:r>
            <a:r>
              <a:rPr lang="en-US" sz="4400" b="1" dirty="0"/>
              <a:t> Center/Student Disability Services (AAC/SDS)</a:t>
            </a:r>
            <a:r>
              <a:rPr lang="en-US" sz="4800" b="1" dirty="0"/>
              <a:t/>
            </a:r>
            <a:br>
              <a:rPr lang="en-US" sz="4800" b="1" dirty="0"/>
            </a:br>
            <a:endParaRPr b="1" dirty="0"/>
          </a:p>
        </p:txBody>
      </p:sp>
      <p:sp>
        <p:nvSpPr>
          <p:cNvPr id="130" name="Shape 130"/>
          <p:cNvSpPr txBox="1">
            <a:spLocks noGrp="1"/>
          </p:cNvSpPr>
          <p:nvPr>
            <p:ph type="subTitle" idx="1"/>
          </p:nvPr>
        </p:nvSpPr>
        <p:spPr>
          <a:xfrm>
            <a:off x="441846" y="3517320"/>
            <a:ext cx="8260307" cy="1241700"/>
          </a:xfrm>
          <a:prstGeom prst="rect">
            <a:avLst/>
          </a:prstGeom>
          <a:noFill/>
          <a:ln>
            <a:noFill/>
          </a:ln>
        </p:spPr>
        <p:txBody>
          <a:bodyPr spcFirstLastPara="1" wrap="square" lIns="68575" tIns="34275" rIns="68575" bIns="34275" anchor="t" anchorCtr="0">
            <a:noAutofit/>
          </a:bodyPr>
          <a:lstStyle/>
          <a:p>
            <a:pPr marL="0" indent="0" algn="l">
              <a:spcBef>
                <a:spcPts val="0"/>
              </a:spcBef>
            </a:pPr>
            <a:r>
              <a:rPr lang="en" sz="3200" i="1" dirty="0"/>
              <a:t>Joseph LoGiudice, Director </a:t>
            </a:r>
            <a:r>
              <a:rPr lang="en" sz="3200" i="1" dirty="0" smtClean="0"/>
              <a:t>of AAC/SDS</a:t>
            </a:r>
          </a:p>
          <a:p>
            <a:pPr marL="0" indent="0" algn="l">
              <a:spcBef>
                <a:spcPts val="0"/>
              </a:spcBef>
            </a:pPr>
            <a:endParaRPr lang="en" sz="3200" i="1" dirty="0"/>
          </a:p>
          <a:p>
            <a:pPr marL="0" indent="0" algn="l">
              <a:spcBef>
                <a:spcPts val="0"/>
              </a:spcBef>
            </a:pPr>
            <a:r>
              <a:rPr lang="en" sz="3200" i="1" dirty="0" smtClean="0"/>
              <a:t>Julia </a:t>
            </a:r>
            <a:r>
              <a:rPr lang="en" sz="3200" i="1" dirty="0"/>
              <a:t>Silveira &amp; Jeremy Britton-Miller, Access Interns of AAC/SDS</a:t>
            </a:r>
            <a:endParaRPr sz="3200" i="1" dirty="0"/>
          </a:p>
          <a:p>
            <a:pPr marL="0" indent="0"/>
            <a:endParaRPr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How to Add Captions to YouTube </a:t>
            </a:r>
            <a:r>
              <a:rPr lang="en-US" dirty="0" smtClean="0"/>
              <a:t>Videos (cont.)</a:t>
            </a:r>
            <a:endParaRPr lang="en-US" dirty="0"/>
          </a:p>
        </p:txBody>
      </p:sp>
      <p:sp>
        <p:nvSpPr>
          <p:cNvPr id="3" name="Text Placeholder 2"/>
          <p:cNvSpPr>
            <a:spLocks noGrp="1"/>
          </p:cNvSpPr>
          <p:nvPr>
            <p:ph type="body" idx="1"/>
          </p:nvPr>
        </p:nvSpPr>
        <p:spPr>
          <a:xfrm>
            <a:off x="457200" y="1535112"/>
            <a:ext cx="4040188" cy="878904"/>
          </a:xfrm>
        </p:spPr>
        <p:txBody>
          <a:bodyPr>
            <a:normAutofit fontScale="85000" lnSpcReduction="20000"/>
          </a:bodyPr>
          <a:lstStyle/>
          <a:p>
            <a:r>
              <a:rPr lang="en-US" dirty="0" smtClean="0"/>
              <a:t>On the page that appears will be the generated transcript, click edit and edit the text as necessary.</a:t>
            </a:r>
            <a:endParaRPr lang="en-US" dirty="0"/>
          </a:p>
        </p:txBody>
      </p:sp>
      <p:sp>
        <p:nvSpPr>
          <p:cNvPr id="5" name="Text Placeholder 4"/>
          <p:cNvSpPr>
            <a:spLocks noGrp="1"/>
          </p:cNvSpPr>
          <p:nvPr>
            <p:ph type="body" sz="quarter" idx="3"/>
          </p:nvPr>
        </p:nvSpPr>
        <p:spPr>
          <a:xfrm>
            <a:off x="4645025" y="1535113"/>
            <a:ext cx="4041775" cy="787462"/>
          </a:xfrm>
        </p:spPr>
        <p:txBody>
          <a:bodyPr>
            <a:normAutofit lnSpcReduction="10000"/>
          </a:bodyPr>
          <a:lstStyle/>
          <a:p>
            <a:r>
              <a:rPr lang="en-US" dirty="0" smtClean="0"/>
              <a:t>When finished, click “Save Changes.”</a:t>
            </a:r>
            <a:endParaRPr lang="en-US" dirty="0"/>
          </a:p>
        </p:txBody>
      </p:sp>
      <p:pic>
        <p:nvPicPr>
          <p:cNvPr id="9" name="Content Placeholder 8" descr="On the page that appears will be the generated transcript, click edit and edit the text as necessary." title="Screenshot of the edit captions and subtitles screen in YouTub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3103455"/>
            <a:ext cx="4040188" cy="2094128"/>
          </a:xfrm>
        </p:spPr>
      </p:pic>
      <p:pic>
        <p:nvPicPr>
          <p:cNvPr id="10" name="Content Placeholder 9" descr="When finished, click “Save Changes”" title="Screenshot of editing captions in YouTube"/>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45025" y="3093093"/>
            <a:ext cx="4041775" cy="2114851"/>
          </a:xfrm>
        </p:spPr>
      </p:pic>
    </p:spTree>
    <p:extLst>
      <p:ext uri="{BB962C8B-B14F-4D97-AF65-F5344CB8AC3E}">
        <p14:creationId xmlns:p14="http://schemas.microsoft.com/office/powerpoint/2010/main" val="6645440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Additional Resources</a:t>
            </a:r>
            <a:endParaRPr lang="en-US" dirty="0"/>
          </a:p>
        </p:txBody>
      </p:sp>
      <p:sp>
        <p:nvSpPr>
          <p:cNvPr id="3" name="Content Placeholder 2"/>
          <p:cNvSpPr>
            <a:spLocks noGrp="1"/>
          </p:cNvSpPr>
          <p:nvPr>
            <p:ph idx="1"/>
          </p:nvPr>
        </p:nvSpPr>
        <p:spPr/>
        <p:txBody>
          <a:bodyPr>
            <a:normAutofit/>
          </a:bodyPr>
          <a:lstStyle/>
          <a:p>
            <a:r>
              <a:rPr lang="en-US" sz="2000" dirty="0" smtClean="0"/>
              <a:t>The CCNY </a:t>
            </a:r>
            <a:r>
              <a:rPr lang="en-US" sz="2000" dirty="0" smtClean="0">
                <a:hlinkClick r:id="rId3"/>
              </a:rPr>
              <a:t>AccessAbility </a:t>
            </a:r>
            <a:r>
              <a:rPr lang="en-US" sz="2000" dirty="0">
                <a:hlinkClick r:id="rId3"/>
              </a:rPr>
              <a:t>Center/Student Disability Services </a:t>
            </a:r>
            <a:r>
              <a:rPr lang="en-US" sz="2000" dirty="0"/>
              <a:t>(AAC/SDS) offers a range </a:t>
            </a:r>
            <a:r>
              <a:rPr lang="en-US" sz="2000" dirty="0" smtClean="0"/>
              <a:t>of software </a:t>
            </a:r>
            <a:r>
              <a:rPr lang="en-US" sz="2000" dirty="0"/>
              <a:t>to help create </a:t>
            </a:r>
            <a:r>
              <a:rPr lang="en-US" sz="2000" dirty="0" smtClean="0"/>
              <a:t>and manipulate accessible documents. </a:t>
            </a:r>
          </a:p>
          <a:p>
            <a:r>
              <a:rPr lang="en-US" sz="2000" b="1" dirty="0" smtClean="0"/>
              <a:t>CUNY</a:t>
            </a:r>
          </a:p>
          <a:p>
            <a:pPr lvl="1"/>
            <a:r>
              <a:rPr lang="en-US" sz="1600" dirty="0" smtClean="0">
                <a:hlinkClick r:id="rId4"/>
              </a:rPr>
              <a:t>Digital Accessibility in Practice </a:t>
            </a:r>
            <a:endParaRPr lang="en-US" sz="1600" dirty="0" smtClean="0"/>
          </a:p>
          <a:p>
            <a:r>
              <a:rPr lang="en-US" sz="2000" b="1" dirty="0" smtClean="0"/>
              <a:t>Microsoft</a:t>
            </a:r>
            <a:endParaRPr lang="en-US" sz="2000" b="1" dirty="0"/>
          </a:p>
          <a:p>
            <a:pPr lvl="1"/>
            <a:r>
              <a:rPr lang="en-US" sz="1600" dirty="0">
                <a:hlinkClick r:id="rId5"/>
              </a:rPr>
              <a:t>Video tutorials on creating accessible content in Word, PowerPoint, Excel, and Outlook</a:t>
            </a:r>
            <a:endParaRPr lang="en-US" sz="1600" dirty="0"/>
          </a:p>
          <a:p>
            <a:pPr lvl="1"/>
            <a:r>
              <a:rPr lang="en-US" sz="1600" dirty="0">
                <a:hlinkClick r:id="rId6"/>
              </a:rPr>
              <a:t>Accessible Office templates</a:t>
            </a:r>
            <a:endParaRPr lang="en-US" sz="1600" dirty="0"/>
          </a:p>
          <a:p>
            <a:r>
              <a:rPr lang="en-US" sz="2000" b="1" dirty="0"/>
              <a:t>Adobe</a:t>
            </a:r>
          </a:p>
          <a:p>
            <a:pPr lvl="1"/>
            <a:r>
              <a:rPr lang="en-US" sz="1600" dirty="0">
                <a:hlinkClick r:id="rId7"/>
              </a:rPr>
              <a:t>Adobe Acrobat Accessibility</a:t>
            </a:r>
            <a:endParaRPr lang="en-US" sz="1600" dirty="0"/>
          </a:p>
          <a:p>
            <a:pPr lvl="1"/>
            <a:r>
              <a:rPr lang="en-US" sz="1600" dirty="0" smtClean="0">
                <a:hlinkClick r:id="rId8"/>
              </a:rPr>
              <a:t>Create </a:t>
            </a:r>
            <a:r>
              <a:rPr lang="en-US" sz="1600" dirty="0">
                <a:hlinkClick r:id="rId8"/>
              </a:rPr>
              <a:t>Accessible documents with InDesign</a:t>
            </a:r>
            <a:endParaRPr lang="en-US" sz="1600" dirty="0"/>
          </a:p>
          <a:p>
            <a:pPr lvl="1"/>
            <a:r>
              <a:rPr lang="en-US" sz="1600" dirty="0">
                <a:hlinkClick r:id="rId9"/>
              </a:rPr>
              <a:t>Create Accessible PDF documents with InDesign </a:t>
            </a:r>
            <a:r>
              <a:rPr lang="en-US" sz="1600" dirty="0" smtClean="0">
                <a:hlinkClick r:id="rId9"/>
              </a:rPr>
              <a:t>CS6</a:t>
            </a:r>
            <a:endParaRPr lang="en-US" sz="1600" dirty="0" smtClean="0"/>
          </a:p>
          <a:p>
            <a:r>
              <a:rPr lang="en-US" sz="2000" b="1" dirty="0" smtClean="0"/>
              <a:t>Social Media (Facebook, Twitter, Instagram, etc.)</a:t>
            </a:r>
          </a:p>
          <a:p>
            <a:pPr lvl="1"/>
            <a:r>
              <a:rPr lang="en-US" sz="1600" dirty="0" smtClean="0">
                <a:hlinkClick r:id="rId10"/>
              </a:rPr>
              <a:t>Create Accessible Social Media posts</a:t>
            </a:r>
            <a:endParaRPr lang="en-US" sz="1600" dirty="0"/>
          </a:p>
          <a:p>
            <a:endParaRPr lang="en-US" sz="2000" dirty="0" smtClean="0"/>
          </a:p>
          <a:p>
            <a:pPr marL="0" indent="0">
              <a:buNone/>
            </a:pPr>
            <a:endParaRPr lang="en-US" sz="2000" dirty="0" smtClean="0"/>
          </a:p>
        </p:txBody>
      </p:sp>
    </p:spTree>
    <p:extLst>
      <p:ext uri="{BB962C8B-B14F-4D97-AF65-F5344CB8AC3E}">
        <p14:creationId xmlns:p14="http://schemas.microsoft.com/office/powerpoint/2010/main" val="14336483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Contact Information</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Office of Institutional Advancement and Communications</a:t>
            </a:r>
          </a:p>
          <a:p>
            <a:pPr marL="0" indent="0">
              <a:buNone/>
            </a:pPr>
            <a:endParaRPr lang="en-US" dirty="0" smtClean="0"/>
          </a:p>
          <a:p>
            <a:pPr marL="0" indent="0">
              <a:buNone/>
            </a:pPr>
            <a:r>
              <a:rPr lang="en-US" dirty="0" smtClean="0"/>
              <a:t>General </a:t>
            </a:r>
            <a:r>
              <a:rPr lang="en-US" dirty="0"/>
              <a:t>Website Inquiries:</a:t>
            </a:r>
            <a:br>
              <a:rPr lang="en-US" dirty="0"/>
            </a:br>
            <a:r>
              <a:rPr lang="en-US" b="1" dirty="0"/>
              <a:t>Simone K. McMillion, D.Sc</a:t>
            </a:r>
            <a:r>
              <a:rPr lang="en-US" dirty="0"/>
              <a:t/>
            </a:r>
            <a:br>
              <a:rPr lang="en-US" dirty="0"/>
            </a:br>
            <a:r>
              <a:rPr lang="en-US" dirty="0"/>
              <a:t>Director of Marketing</a:t>
            </a:r>
            <a:br>
              <a:rPr lang="en-US" dirty="0"/>
            </a:br>
            <a:r>
              <a:rPr lang="en-US" dirty="0" smtClean="0"/>
              <a:t>x7581 </a:t>
            </a:r>
            <a:endParaRPr lang="en-US" dirty="0"/>
          </a:p>
          <a:p>
            <a:pPr marL="0" indent="0">
              <a:buNone/>
            </a:pPr>
            <a:endParaRPr lang="en-US" dirty="0" smtClean="0"/>
          </a:p>
          <a:p>
            <a:pPr marL="0" indent="0">
              <a:buNone/>
            </a:pPr>
            <a:r>
              <a:rPr lang="en-US" dirty="0" smtClean="0"/>
              <a:t>Technical </a:t>
            </a:r>
            <a:r>
              <a:rPr lang="en-US" dirty="0"/>
              <a:t>Inquiries:</a:t>
            </a:r>
            <a:br>
              <a:rPr lang="en-US" dirty="0"/>
            </a:br>
            <a:r>
              <a:rPr lang="en-US" b="1" dirty="0"/>
              <a:t>Seamus Campbell</a:t>
            </a:r>
            <a:r>
              <a:rPr lang="en-US" dirty="0"/>
              <a:t/>
            </a:r>
            <a:br>
              <a:rPr lang="en-US" dirty="0"/>
            </a:br>
            <a:r>
              <a:rPr lang="en-US" dirty="0"/>
              <a:t>Website Coordinator</a:t>
            </a:r>
            <a:br>
              <a:rPr lang="en-US" dirty="0"/>
            </a:br>
            <a:r>
              <a:rPr lang="en-US" dirty="0" smtClean="0"/>
              <a:t>x7582 </a:t>
            </a:r>
            <a:endParaRPr lang="en-US" dirty="0"/>
          </a:p>
          <a:p>
            <a:pPr marL="0" indent="0">
              <a:buNone/>
            </a:pPr>
            <a:endParaRPr lang="en-US" dirty="0" smtClean="0"/>
          </a:p>
          <a:p>
            <a:pPr marL="0" indent="0">
              <a:buNone/>
            </a:pPr>
            <a:r>
              <a:rPr lang="en-US" dirty="0" smtClean="0"/>
              <a:t>Training </a:t>
            </a:r>
            <a:r>
              <a:rPr lang="en-US" dirty="0"/>
              <a:t>Inquiries:</a:t>
            </a:r>
            <a:r>
              <a:rPr lang="en-US" b="1" dirty="0"/>
              <a:t/>
            </a:r>
            <a:br>
              <a:rPr lang="en-US" b="1" dirty="0"/>
            </a:br>
            <a:r>
              <a:rPr lang="en-US" b="1" dirty="0"/>
              <a:t>Prem Nankoo</a:t>
            </a:r>
            <a:r>
              <a:rPr lang="en-US" dirty="0"/>
              <a:t/>
            </a:r>
            <a:br>
              <a:rPr lang="en-US" dirty="0"/>
            </a:br>
            <a:r>
              <a:rPr lang="en-US" dirty="0"/>
              <a:t>Web Content Assistant</a:t>
            </a:r>
            <a:br>
              <a:rPr lang="en-US" dirty="0"/>
            </a:br>
            <a:r>
              <a:rPr lang="en-US" dirty="0" smtClean="0"/>
              <a:t>x8170</a:t>
            </a:r>
            <a:r>
              <a:rPr lang="en-US" dirty="0"/>
              <a:t>  </a:t>
            </a:r>
          </a:p>
          <a:p>
            <a:endParaRPr lang="en-US" dirty="0"/>
          </a:p>
        </p:txBody>
      </p:sp>
    </p:spTree>
    <p:extLst>
      <p:ext uri="{BB962C8B-B14F-4D97-AF65-F5344CB8AC3E}">
        <p14:creationId xmlns:p14="http://schemas.microsoft.com/office/powerpoint/2010/main" val="3293456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628650" y="695665"/>
            <a:ext cx="7886700" cy="994200"/>
          </a:xfrm>
          <a:prstGeom prst="rect">
            <a:avLst/>
          </a:prstGeom>
        </p:spPr>
        <p:txBody>
          <a:bodyPr spcFirstLastPara="1" wrap="square" lIns="68575" tIns="68575" rIns="68575" bIns="68575" anchor="ctr" anchorCtr="0">
            <a:noAutofit/>
          </a:bodyPr>
          <a:lstStyle/>
          <a:p>
            <a:r>
              <a:rPr lang="en" dirty="0" smtClean="0"/>
              <a:t>Outline for Training</a:t>
            </a:r>
            <a:endParaRPr dirty="0"/>
          </a:p>
        </p:txBody>
      </p:sp>
      <p:sp>
        <p:nvSpPr>
          <p:cNvPr id="142" name="Shape 142"/>
          <p:cNvSpPr txBox="1">
            <a:spLocks noGrp="1"/>
          </p:cNvSpPr>
          <p:nvPr>
            <p:ph type="body" idx="1"/>
          </p:nvPr>
        </p:nvSpPr>
        <p:spPr>
          <a:xfrm>
            <a:off x="628650" y="1966919"/>
            <a:ext cx="7886700" cy="4390338"/>
          </a:xfrm>
          <a:prstGeom prst="rect">
            <a:avLst/>
          </a:prstGeom>
        </p:spPr>
        <p:txBody>
          <a:bodyPr spcFirstLastPara="1" wrap="square" lIns="68575" tIns="68575" rIns="68575" bIns="68575" anchor="t" anchorCtr="0">
            <a:noAutofit/>
          </a:bodyPr>
          <a:lstStyle/>
          <a:p>
            <a:pPr marL="342900" indent="-342900"/>
            <a:r>
              <a:rPr lang="en" sz="2400" dirty="0" smtClean="0"/>
              <a:t>An </a:t>
            </a:r>
            <a:r>
              <a:rPr lang="en" sz="2400" dirty="0"/>
              <a:t>overview of disability laws that apply to communications of all types (e.g., on the Website, documents, presentations, online learning management programs) with a brief review of important </a:t>
            </a:r>
            <a:r>
              <a:rPr lang="en" sz="2400" dirty="0" smtClean="0"/>
              <a:t>terms</a:t>
            </a:r>
            <a:endParaRPr sz="2400" dirty="0"/>
          </a:p>
          <a:p>
            <a:pPr marL="342900" indent="-342900"/>
            <a:r>
              <a:rPr lang="en" sz="2400" dirty="0" smtClean="0"/>
              <a:t>Narratives </a:t>
            </a:r>
            <a:r>
              <a:rPr lang="en" sz="2400" dirty="0"/>
              <a:t>of university professors, higher education administrators, and students telling their stories on the importance of universal design and inclusion </a:t>
            </a:r>
            <a:endParaRPr sz="2400" dirty="0"/>
          </a:p>
          <a:p>
            <a:pPr marL="342900" indent="-342900"/>
            <a:r>
              <a:rPr lang="en-US" sz="2400" dirty="0"/>
              <a:t>Technicalities of making communications accessible</a:t>
            </a:r>
          </a:p>
          <a:p>
            <a:pPr marL="342900" indent="-342900"/>
            <a:r>
              <a:rPr lang="en" sz="2400" dirty="0" smtClean="0"/>
              <a:t>Resources </a:t>
            </a:r>
            <a:endParaRPr sz="2400" dirty="0"/>
          </a:p>
          <a:p>
            <a:pPr marL="342900" indent="-342900"/>
            <a:r>
              <a:rPr lang="en" sz="2400" dirty="0" smtClean="0"/>
              <a:t>Contact </a:t>
            </a:r>
            <a:r>
              <a:rPr lang="en" sz="2400" dirty="0"/>
              <a:t>Information</a:t>
            </a:r>
            <a:endParaRPr sz="2400" dirty="0"/>
          </a:p>
          <a:p>
            <a:pPr marL="0" indent="0">
              <a:buNone/>
            </a:pP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628650" y="1117444"/>
            <a:ext cx="7886700" cy="994200"/>
          </a:xfrm>
          <a:prstGeom prst="rect">
            <a:avLst/>
          </a:prstGeom>
        </p:spPr>
        <p:txBody>
          <a:bodyPr spcFirstLastPara="1" wrap="square" lIns="68575" tIns="68575" rIns="68575" bIns="68575" anchor="ctr" anchorCtr="0">
            <a:noAutofit/>
          </a:bodyPr>
          <a:lstStyle/>
          <a:p>
            <a:r>
              <a:rPr lang="en" dirty="0"/>
              <a:t>Introductions</a:t>
            </a:r>
            <a:endParaRPr dirty="0"/>
          </a:p>
        </p:txBody>
      </p:sp>
      <p:sp>
        <p:nvSpPr>
          <p:cNvPr id="136" name="Shape 136"/>
          <p:cNvSpPr txBox="1">
            <a:spLocks noGrp="1"/>
          </p:cNvSpPr>
          <p:nvPr>
            <p:ph type="body" idx="1"/>
          </p:nvPr>
        </p:nvSpPr>
        <p:spPr>
          <a:xfrm>
            <a:off x="628650" y="2226469"/>
            <a:ext cx="7886700" cy="3263400"/>
          </a:xfrm>
          <a:prstGeom prst="rect">
            <a:avLst/>
          </a:prstGeom>
        </p:spPr>
        <p:txBody>
          <a:bodyPr spcFirstLastPara="1" wrap="square" lIns="68575" tIns="68575" rIns="68575" bIns="68575" anchor="t" anchorCtr="0">
            <a:noAutofit/>
          </a:bodyPr>
          <a:lstStyle/>
          <a:p>
            <a:pPr marL="0" indent="0">
              <a:buNone/>
            </a:pPr>
            <a:r>
              <a:rPr lang="en" sz="3000" dirty="0" smtClean="0"/>
              <a:t>Who </a:t>
            </a:r>
            <a:r>
              <a:rPr lang="en" sz="3000" dirty="0"/>
              <a:t>are we and what we do here</a:t>
            </a:r>
            <a:endParaRPr sz="3000" dirty="0"/>
          </a:p>
          <a:p>
            <a:pPr marL="0" indent="0">
              <a:buNone/>
            </a:pPr>
            <a:endParaRPr lang="en" sz="3000" dirty="0" smtClean="0"/>
          </a:p>
          <a:p>
            <a:pPr marL="0" indent="0">
              <a:buNone/>
            </a:pPr>
            <a:r>
              <a:rPr lang="en" sz="3000" dirty="0" smtClean="0"/>
              <a:t>What </a:t>
            </a:r>
            <a:r>
              <a:rPr lang="en" sz="3000" dirty="0"/>
              <a:t>do we hope to impart from this training?</a:t>
            </a:r>
            <a:endParaRPr sz="3000" dirty="0"/>
          </a:p>
          <a:p>
            <a:pPr marL="0" indent="0">
              <a:buNone/>
            </a:pP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964" y="365125"/>
            <a:ext cx="7886700" cy="1325563"/>
          </a:xfrm>
        </p:spPr>
        <p:txBody>
          <a:bodyPr/>
          <a:lstStyle/>
          <a:p>
            <a:r>
              <a:rPr lang="en-US" dirty="0" smtClean="0"/>
              <a:t>Who we are:</a:t>
            </a:r>
            <a:br>
              <a:rPr lang="en-US" dirty="0" smtClean="0"/>
            </a:br>
            <a:r>
              <a:rPr lang="en-US" dirty="0" smtClean="0"/>
              <a:t>AccessAbility Center (AAC/SDS)</a:t>
            </a:r>
            <a:endParaRPr lang="en-US" dirty="0"/>
          </a:p>
        </p:txBody>
      </p:sp>
      <p:sp>
        <p:nvSpPr>
          <p:cNvPr id="3" name="Text Placeholder 2"/>
          <p:cNvSpPr>
            <a:spLocks noGrp="1"/>
          </p:cNvSpPr>
          <p:nvPr>
            <p:ph type="body" idx="1"/>
          </p:nvPr>
        </p:nvSpPr>
        <p:spPr>
          <a:xfrm>
            <a:off x="628650" y="1549853"/>
            <a:ext cx="7886700" cy="4351339"/>
          </a:xfrm>
        </p:spPr>
        <p:txBody>
          <a:bodyPr/>
          <a:lstStyle/>
          <a:p>
            <a:r>
              <a:rPr lang="en-US" sz="2400" dirty="0" smtClean="0"/>
              <a:t>Coordinate and implement academic adjustments, auxiliary aids, and support services for students with disabilities.</a:t>
            </a:r>
          </a:p>
          <a:p>
            <a:endParaRPr lang="en-US" sz="2400" dirty="0"/>
          </a:p>
          <a:p>
            <a:r>
              <a:rPr lang="en-US" sz="2400" dirty="0" smtClean="0"/>
              <a:t>Actively works toward full inclusion in policies, procedures, and practices in the context of accessibility while maintaining essential academic and technical standards.</a:t>
            </a:r>
          </a:p>
          <a:p>
            <a:endParaRPr lang="en-US" sz="2400" dirty="0"/>
          </a:p>
          <a:p>
            <a:r>
              <a:rPr lang="en-US" sz="2400" dirty="0" smtClean="0"/>
              <a:t>Engages in increasing disability awareness among members of the City College community through workshops, trainings and the dissemination of literature.</a:t>
            </a:r>
            <a:endParaRPr lang="en-US" sz="2400" dirty="0"/>
          </a:p>
        </p:txBody>
      </p:sp>
    </p:spTree>
    <p:extLst>
      <p:ext uri="{BB962C8B-B14F-4D97-AF65-F5344CB8AC3E}">
        <p14:creationId xmlns:p14="http://schemas.microsoft.com/office/powerpoint/2010/main" val="626888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74564" y="451487"/>
            <a:ext cx="8394872" cy="994172"/>
          </a:xfrm>
          <a:prstGeom prst="rect">
            <a:avLst/>
          </a:prstGeom>
          <a:noFill/>
          <a:ln>
            <a:noFill/>
          </a:ln>
        </p:spPr>
        <p:txBody>
          <a:bodyPr spcFirstLastPara="1" wrap="square" lIns="68575" tIns="34275" rIns="68575" bIns="34275" anchor="ctr" anchorCtr="0">
            <a:noAutofit/>
          </a:bodyPr>
          <a:lstStyle/>
          <a:p>
            <a:r>
              <a:rPr lang="en" dirty="0"/>
              <a:t>Accessibility in the Context of Technology</a:t>
            </a:r>
            <a:endParaRPr dirty="0"/>
          </a:p>
        </p:txBody>
      </p:sp>
      <p:sp>
        <p:nvSpPr>
          <p:cNvPr id="149" name="Shape 149"/>
          <p:cNvSpPr txBox="1">
            <a:spLocks noGrp="1"/>
          </p:cNvSpPr>
          <p:nvPr>
            <p:ph type="body" idx="1"/>
          </p:nvPr>
        </p:nvSpPr>
        <p:spPr>
          <a:xfrm>
            <a:off x="628650" y="1445659"/>
            <a:ext cx="7886700" cy="5010005"/>
          </a:xfrm>
          <a:prstGeom prst="rect">
            <a:avLst/>
          </a:prstGeom>
          <a:noFill/>
          <a:ln>
            <a:noFill/>
          </a:ln>
        </p:spPr>
        <p:txBody>
          <a:bodyPr spcFirstLastPara="1" wrap="square" lIns="68575" tIns="34275" rIns="68575" bIns="34275" anchor="t" anchorCtr="0">
            <a:noAutofit/>
          </a:bodyPr>
          <a:lstStyle/>
          <a:p>
            <a:pPr marL="177800" indent="-171450">
              <a:spcBef>
                <a:spcPts val="0"/>
              </a:spcBef>
            </a:pPr>
            <a:r>
              <a:rPr lang="en" sz="2400" dirty="0"/>
              <a:t>The term ACCESS is term derived from disability policies and laws.  Likely, you have heard of EQUAL ACCESS and FULL PARTICIPATION to all services, activities, and programs for individuals with disabilities.  Applies to CCNY due to being a public institution (i.e,. Section 504 of the </a:t>
            </a:r>
            <a:r>
              <a:rPr lang="en" sz="2400" dirty="0" smtClean="0"/>
              <a:t>Rehabiliation </a:t>
            </a:r>
            <a:r>
              <a:rPr lang="en" sz="2400" dirty="0"/>
              <a:t>Act and Title II of the ADA).  </a:t>
            </a:r>
            <a:endParaRPr lang="en" sz="2400" dirty="0" smtClean="0"/>
          </a:p>
          <a:p>
            <a:pPr marL="6350" indent="0">
              <a:spcBef>
                <a:spcPts val="0"/>
              </a:spcBef>
              <a:buNone/>
            </a:pPr>
            <a:endParaRPr sz="2400" dirty="0"/>
          </a:p>
          <a:p>
            <a:pPr marL="177800" indent="-171450">
              <a:spcBef>
                <a:spcPts val="0"/>
              </a:spcBef>
            </a:pPr>
            <a:r>
              <a:rPr lang="en" sz="2400" dirty="0"/>
              <a:t>Equal access as applied to technology means ensuring information is available to individuals with disabilities.  This is typically conducted through the means of assistive technology and/or accessibility tools.  </a:t>
            </a:r>
            <a:endParaRPr lang="en" sz="2400" dirty="0" smtClean="0"/>
          </a:p>
          <a:p>
            <a:pPr marL="6350" indent="0">
              <a:spcBef>
                <a:spcPts val="0"/>
              </a:spcBef>
              <a:buNone/>
            </a:pPr>
            <a:endParaRPr sz="2400" dirty="0"/>
          </a:p>
          <a:p>
            <a:pPr marL="177800" indent="-171450">
              <a:spcBef>
                <a:spcPts val="0"/>
              </a:spcBef>
            </a:pPr>
            <a:r>
              <a:rPr lang="en" sz="2400" dirty="0"/>
              <a:t>Best practice is not ad-hoc solutions, rather universal design principles, which are inclusive from the onset rather than retrofitting</a:t>
            </a:r>
            <a:endParaRP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 dirty="0"/>
              <a:t>Disability Laws Applied to Public Institutions</a:t>
            </a:r>
            <a:endParaRPr lang="en-US" dirty="0"/>
          </a:p>
        </p:txBody>
      </p:sp>
      <p:sp>
        <p:nvSpPr>
          <p:cNvPr id="3" name="Content Placeholder 2"/>
          <p:cNvSpPr>
            <a:spLocks noGrp="1"/>
          </p:cNvSpPr>
          <p:nvPr>
            <p:ph sz="half" idx="1"/>
          </p:nvPr>
        </p:nvSpPr>
        <p:spPr/>
        <p:txBody>
          <a:bodyPr>
            <a:normAutofit lnSpcReduction="10000"/>
          </a:bodyPr>
          <a:lstStyle/>
          <a:p>
            <a:pPr marL="177800" indent="-171450">
              <a:spcBef>
                <a:spcPts val="0"/>
              </a:spcBef>
            </a:pPr>
            <a:r>
              <a:rPr lang="en-US" b="1" dirty="0"/>
              <a:t>Title II of the Americans with Disabilities Act</a:t>
            </a:r>
            <a:endParaRPr lang="en-US" sz="1400" dirty="0"/>
          </a:p>
          <a:p>
            <a:pPr marL="520700" lvl="1" indent="-177800"/>
            <a:r>
              <a:rPr lang="en-US" sz="2000" dirty="0"/>
              <a:t>Prohibits discrimination by higher education institutions</a:t>
            </a:r>
            <a:endParaRPr lang="en-US" sz="1200" dirty="0"/>
          </a:p>
          <a:p>
            <a:pPr marL="520700" lvl="1" indent="-177800"/>
            <a:r>
              <a:rPr lang="en-US" sz="2000" dirty="0"/>
              <a:t>Must provide access to all programs and services offered</a:t>
            </a:r>
            <a:endParaRPr lang="en-US" sz="1200" dirty="0"/>
          </a:p>
          <a:p>
            <a:pPr marL="520700" lvl="1" indent="-63500">
              <a:buNone/>
            </a:pPr>
            <a:endParaRPr lang="en-US" dirty="0"/>
          </a:p>
          <a:p>
            <a:pPr marL="177800" indent="-171450"/>
            <a:r>
              <a:rPr lang="en-US" b="1" dirty="0"/>
              <a:t>The Rehabilitation Act</a:t>
            </a:r>
            <a:endParaRPr lang="en-US" sz="1400" dirty="0"/>
          </a:p>
          <a:p>
            <a:pPr marL="520700" lvl="1" indent="-177800"/>
            <a:r>
              <a:rPr lang="en-US" sz="2000" dirty="0"/>
              <a:t>Section 504: Declares civil rights for individuals with disabilities </a:t>
            </a:r>
          </a:p>
          <a:p>
            <a:pPr marL="520700" lvl="1" indent="-177800"/>
            <a:r>
              <a:rPr lang="en-US" sz="2000" dirty="0"/>
              <a:t>Section 508: Sets requirements for accessible </a:t>
            </a:r>
            <a:r>
              <a:rPr lang="en-US" sz="2000" dirty="0" smtClean="0"/>
              <a:t>technology</a:t>
            </a:r>
            <a:endParaRPr lang="en-US" sz="2000" dirty="0"/>
          </a:p>
        </p:txBody>
      </p:sp>
      <p:pic>
        <p:nvPicPr>
          <p:cNvPr id="5" name="Shape 157" title="Image of a brain with words related to making accessibility in it"/>
          <p:cNvPicPr preferRelativeResize="0">
            <a:picLocks noGrp="1"/>
          </p:cNvPicPr>
          <p:nvPr>
            <p:ph sz="half" idx="2"/>
          </p:nvPr>
        </p:nvPicPr>
        <p:blipFill rotWithShape="1">
          <a:blip r:embed="rId2">
            <a:alphaModFix/>
          </a:blip>
          <a:srcRect/>
          <a:stretch/>
        </p:blipFill>
        <p:spPr>
          <a:xfrm>
            <a:off x="4648200" y="2282031"/>
            <a:ext cx="4038600" cy="3162300"/>
          </a:xfrm>
          <a:prstGeom prst="rect">
            <a:avLst/>
          </a:prstGeom>
          <a:noFill/>
          <a:ln>
            <a:noFill/>
          </a:ln>
        </p:spPr>
      </p:pic>
    </p:spTree>
    <p:extLst>
      <p:ext uri="{BB962C8B-B14F-4D97-AF65-F5344CB8AC3E}">
        <p14:creationId xmlns:p14="http://schemas.microsoft.com/office/powerpoint/2010/main" val="4197165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628650" y="477951"/>
            <a:ext cx="7886700" cy="994172"/>
          </a:xfrm>
          <a:prstGeom prst="rect">
            <a:avLst/>
          </a:prstGeom>
          <a:noFill/>
          <a:ln>
            <a:noFill/>
          </a:ln>
        </p:spPr>
        <p:txBody>
          <a:bodyPr spcFirstLastPara="1" wrap="square" lIns="68575" tIns="34275" rIns="68575" bIns="34275" anchor="ctr" anchorCtr="0">
            <a:noAutofit/>
          </a:bodyPr>
          <a:lstStyle/>
          <a:p>
            <a:r>
              <a:rPr lang="en" dirty="0"/>
              <a:t>Specific Requirements for Equal Access </a:t>
            </a:r>
            <a:r>
              <a:rPr lang="en" dirty="0" smtClean="0"/>
              <a:t>with </a:t>
            </a:r>
            <a:r>
              <a:rPr lang="en" dirty="0"/>
              <a:t>Respect to Communications</a:t>
            </a:r>
            <a:endParaRPr dirty="0"/>
          </a:p>
        </p:txBody>
      </p:sp>
      <p:sp>
        <p:nvSpPr>
          <p:cNvPr id="176" name="Shape 176"/>
          <p:cNvSpPr txBox="1">
            <a:spLocks noGrp="1"/>
          </p:cNvSpPr>
          <p:nvPr>
            <p:ph type="body" idx="1"/>
          </p:nvPr>
        </p:nvSpPr>
        <p:spPr>
          <a:xfrm>
            <a:off x="628650" y="1782705"/>
            <a:ext cx="7886700" cy="4545523"/>
          </a:xfrm>
          <a:prstGeom prst="rect">
            <a:avLst/>
          </a:prstGeom>
          <a:noFill/>
          <a:ln>
            <a:noFill/>
          </a:ln>
        </p:spPr>
        <p:txBody>
          <a:bodyPr spcFirstLastPara="1" wrap="square" lIns="68575" tIns="34275" rIns="68575" bIns="34275" anchor="t" anchorCtr="0">
            <a:noAutofit/>
          </a:bodyPr>
          <a:lstStyle/>
          <a:p>
            <a:pPr marL="0" indent="0">
              <a:spcBef>
                <a:spcPts val="0"/>
              </a:spcBef>
              <a:buNone/>
            </a:pPr>
            <a:r>
              <a:rPr lang="en" sz="2800" dirty="0" smtClean="0"/>
              <a:t>Communication </a:t>
            </a:r>
            <a:r>
              <a:rPr lang="en" sz="2800" dirty="0"/>
              <a:t>of all types for students with </a:t>
            </a:r>
            <a:r>
              <a:rPr lang="en" sz="2800" dirty="0" smtClean="0"/>
              <a:t>and without disabilities </a:t>
            </a:r>
            <a:r>
              <a:rPr lang="en" sz="2800" dirty="0"/>
              <a:t>must be </a:t>
            </a:r>
            <a:r>
              <a:rPr lang="en" sz="2800" b="1" i="1" u="sng" dirty="0" smtClean="0"/>
              <a:t>equally </a:t>
            </a:r>
            <a:r>
              <a:rPr lang="en" sz="2800" b="1" i="1" u="sng" dirty="0"/>
              <a:t>effective</a:t>
            </a:r>
            <a:r>
              <a:rPr lang="en" sz="2800" b="1" u="sng" dirty="0"/>
              <a:t> </a:t>
            </a:r>
            <a:r>
              <a:rPr lang="en" sz="2800" dirty="0" smtClean="0"/>
              <a:t>and </a:t>
            </a:r>
            <a:r>
              <a:rPr lang="en" sz="2800" dirty="0"/>
              <a:t>meet the following broad guidelines</a:t>
            </a:r>
            <a:r>
              <a:rPr lang="en" sz="2800" dirty="0" smtClean="0"/>
              <a:t>:</a:t>
            </a:r>
          </a:p>
          <a:p>
            <a:pPr marL="0" indent="0">
              <a:spcBef>
                <a:spcPts val="0"/>
              </a:spcBef>
              <a:buNone/>
            </a:pPr>
            <a:endParaRPr sz="1400" dirty="0"/>
          </a:p>
          <a:p>
            <a:pPr marL="520700" lvl="1" indent="-171450">
              <a:buSzPts val="2100"/>
            </a:pPr>
            <a:r>
              <a:rPr lang="en" sz="2800" dirty="0"/>
              <a:t>Timeliness of </a:t>
            </a:r>
            <a:r>
              <a:rPr lang="en" sz="2800" dirty="0" smtClean="0"/>
              <a:t>delivery</a:t>
            </a:r>
          </a:p>
          <a:p>
            <a:pPr marL="349250" lvl="1" indent="0">
              <a:buSzPts val="2100"/>
              <a:buNone/>
            </a:pPr>
            <a:endParaRPr sz="1400" dirty="0"/>
          </a:p>
          <a:p>
            <a:pPr marL="520700" lvl="1" indent="-171450">
              <a:buSzPts val="2100"/>
            </a:pPr>
            <a:r>
              <a:rPr lang="en" sz="2800" dirty="0"/>
              <a:t>Accuracy of Translation</a:t>
            </a:r>
            <a:endParaRPr sz="1400" dirty="0"/>
          </a:p>
          <a:p>
            <a:pPr marL="520700" lvl="1" indent="-171450">
              <a:buSzPts val="2100"/>
            </a:pPr>
            <a:endParaRPr lang="en" sz="2800" dirty="0" smtClean="0"/>
          </a:p>
          <a:p>
            <a:pPr marL="520700" lvl="1" indent="-171450">
              <a:buSzPts val="2100"/>
            </a:pPr>
            <a:r>
              <a:rPr lang="en" sz="2800" dirty="0" smtClean="0"/>
              <a:t>Provision </a:t>
            </a:r>
            <a:r>
              <a:rPr lang="en" sz="2800" dirty="0"/>
              <a:t>in a manner and medium appropriate to the significance of the message and the abilities of the </a:t>
            </a:r>
            <a:r>
              <a:rPr lang="en" sz="2800" dirty="0" smtClean="0"/>
              <a:t>individual </a:t>
            </a:r>
            <a:r>
              <a:rPr lang="en" sz="2800" dirty="0"/>
              <a:t>with the disability</a:t>
            </a:r>
            <a:endParaRPr sz="1400" dirty="0"/>
          </a:p>
          <a:p>
            <a:pPr marL="177800" indent="-38100">
              <a:buNone/>
            </a:pP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6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2138</TotalTime>
  <Words>1888</Words>
  <Application>Microsoft Office PowerPoint</Application>
  <PresentationFormat>On-screen Show (4:3)</PresentationFormat>
  <Paragraphs>234</Paragraphs>
  <Slides>32</Slides>
  <Notes>21</Notes>
  <HiddenSlides>0</HiddenSlides>
  <MMClips>0</MMClips>
  <ScaleCrop>false</ScaleCrop>
  <HeadingPairs>
    <vt:vector size="6" baseType="variant">
      <vt:variant>
        <vt:lpstr>Fonts Used</vt:lpstr>
      </vt:variant>
      <vt:variant>
        <vt:i4>2</vt:i4>
      </vt:variant>
      <vt:variant>
        <vt:lpstr>Theme</vt:lpstr>
      </vt:variant>
      <vt:variant>
        <vt:i4>12</vt:i4>
      </vt:variant>
      <vt:variant>
        <vt:lpstr>Slide Titles</vt:lpstr>
      </vt:variant>
      <vt:variant>
        <vt:i4>32</vt:i4>
      </vt:variant>
    </vt:vector>
  </HeadingPairs>
  <TitlesOfParts>
    <vt:vector size="46" baseType="lpstr">
      <vt:lpstr>Arial</vt:lpstr>
      <vt:lpstr>Calibri</vt:lpstr>
      <vt:lpstr>Office Theme</vt:lpstr>
      <vt:lpstr>1_Office Theme</vt:lpstr>
      <vt:lpstr>2_Office Theme</vt:lpstr>
      <vt:lpstr>3_Office Theme</vt:lpstr>
      <vt:lpstr>4_Office Theme</vt:lpstr>
      <vt:lpstr>7_Office Theme</vt:lpstr>
      <vt:lpstr>8_Office Theme</vt:lpstr>
      <vt:lpstr>9_Office Theme</vt:lpstr>
      <vt:lpstr>10_Office Theme</vt:lpstr>
      <vt:lpstr>14_Office Theme</vt:lpstr>
      <vt:lpstr>15_Office Theme</vt:lpstr>
      <vt:lpstr>16_Office Theme</vt:lpstr>
      <vt:lpstr>Accessible Communications  A Training for the CCNY Community  (Getting Started)</vt:lpstr>
      <vt:lpstr>Welcome: Accessibility Training</vt:lpstr>
      <vt:lpstr>The AccessAbility Center/Student Disability Services (AAC/SDS) </vt:lpstr>
      <vt:lpstr>Outline for Training</vt:lpstr>
      <vt:lpstr>Introductions</vt:lpstr>
      <vt:lpstr>Who we are: AccessAbility Center (AAC/SDS)</vt:lpstr>
      <vt:lpstr>Accessibility in the Context of Technology</vt:lpstr>
      <vt:lpstr>Disability Laws Applied to Public Institutions</vt:lpstr>
      <vt:lpstr>Specific Requirements for Equal Access with Respect to Communications</vt:lpstr>
      <vt:lpstr>Why do we need to make technology accessible?</vt:lpstr>
      <vt:lpstr>Why do we need to make technology accessible? (cont.)</vt:lpstr>
      <vt:lpstr>Who Needs Accessible Communications</vt:lpstr>
      <vt:lpstr>Benefits of Universal Design  (Best Practice Standards)</vt:lpstr>
      <vt:lpstr>Benefits of Universal Design</vt:lpstr>
      <vt:lpstr>Types of Assistive Technology Available on Campus: AT Campus-wide Initiative </vt:lpstr>
      <vt:lpstr>Accessibility in Communications  Aligned with CCNY History and Mission</vt:lpstr>
      <vt:lpstr>Questioning Whether This is Necessary?</vt:lpstr>
      <vt:lpstr>Resources</vt:lpstr>
      <vt:lpstr>Contact Information</vt:lpstr>
      <vt:lpstr>Microsoft Office: Day-to-Day Use</vt:lpstr>
      <vt:lpstr>Microsoft Office Accessibility Overview</vt:lpstr>
      <vt:lpstr>How To Find Accessibility Checker</vt:lpstr>
      <vt:lpstr>Basic Word Formatting For Accessibility</vt:lpstr>
      <vt:lpstr>Basic Word Formatting For Accessibility (cont.)</vt:lpstr>
      <vt:lpstr>Basic Word Formatting For Accessibility (cont.)</vt:lpstr>
      <vt:lpstr>Multimedia: Web &amp; Digital</vt:lpstr>
      <vt:lpstr>Video Overview</vt:lpstr>
      <vt:lpstr>How to Add Captions to YouTube Videos</vt:lpstr>
      <vt:lpstr>How to Add Captions to YouTube Videos (cont.)</vt:lpstr>
      <vt:lpstr>How to Add Captions to YouTube Videos (cont.)</vt:lpstr>
      <vt:lpstr>Additional Resources</vt:lpstr>
      <vt:lpstr>Contact Information</vt:lpstr>
    </vt:vector>
  </TitlesOfParts>
  <Company>CCNY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Premanand Nankoo</dc:creator>
  <cp:lastModifiedBy>Seamus Campbell</cp:lastModifiedBy>
  <cp:revision>84</cp:revision>
  <cp:lastPrinted>2018-02-09T20:30:58Z</cp:lastPrinted>
  <dcterms:created xsi:type="dcterms:W3CDTF">2018-02-05T14:39:43Z</dcterms:created>
  <dcterms:modified xsi:type="dcterms:W3CDTF">2018-03-28T14:43:59Z</dcterms:modified>
</cp:coreProperties>
</file>