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57" r:id="rId4"/>
    <p:sldId id="270" r:id="rId5"/>
    <p:sldId id="268" r:id="rId6"/>
    <p:sldId id="259" r:id="rId7"/>
    <p:sldId id="260" r:id="rId8"/>
    <p:sldId id="261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2" r:id="rId17"/>
    <p:sldId id="283" r:id="rId18"/>
    <p:sldId id="284" r:id="rId19"/>
    <p:sldId id="285" r:id="rId20"/>
    <p:sldId id="267" r:id="rId21"/>
    <p:sldId id="262" r:id="rId22"/>
    <p:sldId id="263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5" autoAdjust="0"/>
    <p:restoredTop sz="94701" autoAdjust="0"/>
  </p:normalViewPr>
  <p:slideViewPr>
    <p:cSldViewPr snapToGrid="0">
      <p:cViewPr varScale="1">
        <p:scale>
          <a:sx n="121" d="100"/>
          <a:sy n="121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455" y="3085765"/>
            <a:ext cx="10986811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3" y="990600"/>
            <a:ext cx="10653003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3" y="2495445"/>
            <a:ext cx="1065300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D0065BE-0657-4A47-90AD-C21C55E16B19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37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23" y="2228004"/>
            <a:ext cx="10653003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03529" y="5141974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5" y="3036573"/>
            <a:ext cx="1065300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5" y="4541417"/>
            <a:ext cx="1065300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7D2193-4505-4A75-99BB-880C6989A757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4" y="2228003"/>
            <a:ext cx="5199369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9" y="2228004"/>
            <a:ext cx="5210216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959" y="2228003"/>
            <a:ext cx="479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4" y="2926052"/>
            <a:ext cx="5199369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745" y="2228003"/>
            <a:ext cx="480218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210216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8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7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4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03529" y="5141973"/>
            <a:ext cx="10984943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5262296"/>
            <a:ext cx="4715500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687103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7EAB0C-2220-4D0E-A0DD-DB7FA0F742F4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6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3" y="4693389"/>
            <a:ext cx="10653003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58" y="599725"/>
            <a:ext cx="10984941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3" y="5260127"/>
            <a:ext cx="1065300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0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08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7431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263563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5172EEB-1769-4776-AD69-E7C1260563EB}" type="datetime4">
              <a:rPr lang="en-US" smtClean="0"/>
              <a:pPr/>
              <a:t>August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5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23" y="687475"/>
            <a:ext cx="10653003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3" y="2228003"/>
            <a:ext cx="10653003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456" y="441325"/>
            <a:ext cx="3626545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68001" y="441325"/>
            <a:ext cx="36144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88801" y="441325"/>
            <a:ext cx="36144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714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central.ccny.cuny.edu/index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uny.edu/wp-content/uploads/sites/4/page-assets/about/administration/offices/cis/cunyfirst/training/students/Class-Enrollment.pdf" TargetMode="External"/><Relationship Id="rId2" Type="http://schemas.openxmlformats.org/officeDocument/2006/relationships/hyperlink" Target="http://www2.cuny.edu/wp-content/uploads/sites/4/page-assets/about/administration/offices/cis/cunyfirst/training/students/View-Course-Catalo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cny.cuny.edu/registrar/e-permit-inform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ny.cuny.edu/registrar/degreeworks" TargetMode="External"/><Relationship Id="rId2" Type="http://schemas.openxmlformats.org/officeDocument/2006/relationships/hyperlink" Target="https://www.ccny.cuny.edu/it/blackboard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bbsupport@ccny.cuny.ed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ccountlookup.ccny.cuny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cny.cuny.edu/sites/default/files/2016%20-%202017%20Undergraduate%20Bulleti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ccny.cuny.edu/registrar/academic-calenda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ny.cuny.edu/nsec/academic-planning-day-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ny.cuny.edu/it/new_students" TargetMode="External"/><Relationship Id="rId2" Type="http://schemas.openxmlformats.org/officeDocument/2006/relationships/hyperlink" Target="https://www.ccny.cuny.edu/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cny.cuny.edu/it/hel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Becoming a City College Student: </a:t>
            </a:r>
            <a:br>
              <a:rPr lang="en-US" dirty="0" smtClean="0"/>
            </a:br>
            <a:r>
              <a:rPr lang="en-US" dirty="0" smtClean="0"/>
              <a:t>Managing the business of being a student at CCNY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 Dominic Stellini, Director of the New Student Experience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Trade: City Central Portal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7609" y="2241765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city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central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 Student portal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707609" y="2720676"/>
            <a:ext cx="3802512" cy="3712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2"/>
              </a:rPr>
              <a:t>CITYCENTRAL Student Portal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provides CCNY students with easy access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 some of their most used resources: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CUNYFirst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MyInfo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MyCCNY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Latest Tweets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Events</a:t>
            </a:r>
          </a:p>
          <a:p>
            <a:pPr>
              <a:buFont typeface="Wingdings" charset="2"/>
              <a:buChar char="§"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Status for </a:t>
            </a:r>
            <a:r>
              <a:rPr lang="en-US" sz="1600" dirty="0">
                <a:solidFill>
                  <a:sysClr val="windowText" lastClr="000000"/>
                </a:solidFill>
                <a:latin typeface="Franklin Gothic Book"/>
              </a:rPr>
              <a:t>Campus </a:t>
            </a:r>
            <a:r>
              <a:rPr lang="en-US" sz="1600" dirty="0" smtClean="0">
                <a:solidFill>
                  <a:sysClr val="windowText" lastClr="000000"/>
                </a:solidFill>
                <a:latin typeface="Franklin Gothic Book"/>
              </a:rPr>
              <a:t>Systems</a:t>
            </a:r>
          </a:p>
          <a:p>
            <a:pPr>
              <a:buFont typeface="Wingdings" charset="2"/>
              <a:buChar char="§"/>
            </a:pPr>
            <a:r>
              <a:rPr lang="en-US" sz="1600" dirty="0" smtClean="0">
                <a:solidFill>
                  <a:sysClr val="windowText" lastClr="000000"/>
                </a:solidFill>
                <a:latin typeface="Franklin Gothic Book"/>
              </a:rPr>
              <a:t>Mobile </a:t>
            </a:r>
            <a:r>
              <a:rPr lang="en-US" sz="1600" dirty="0">
                <a:solidFill>
                  <a:sysClr val="windowText" lastClr="000000"/>
                </a:solidFill>
                <a:latin typeface="Franklin Gothic Book"/>
              </a:rPr>
              <a:t>App!</a:t>
            </a:r>
          </a:p>
          <a:p>
            <a:pPr marL="0" lvl="0" indent="0"/>
            <a:r>
              <a:rPr lang="en-US" sz="1600" dirty="0" smtClean="0">
                <a:solidFill>
                  <a:sysClr val="windowText" lastClr="000000"/>
                </a:solidFill>
                <a:latin typeface="Franklin Gothic Book"/>
              </a:rPr>
              <a:t>(</a:t>
            </a:r>
            <a:r>
              <a:rPr lang="en-US" sz="1600" dirty="0">
                <a:solidFill>
                  <a:sysClr val="windowText" lastClr="000000"/>
                </a:solidFill>
                <a:latin typeface="Franklin Gothic Book"/>
              </a:rPr>
              <a:t>https://</a:t>
            </a:r>
            <a:r>
              <a:rPr lang="en-US" sz="1600" dirty="0" smtClean="0">
                <a:solidFill>
                  <a:sysClr val="windowText" lastClr="000000"/>
                </a:solidFill>
                <a:latin typeface="Franklin Gothic Book"/>
              </a:rPr>
              <a:t>central.ccny.cuny.edu/index.php)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1765"/>
            <a:ext cx="4972182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Trade: </a:t>
            </a:r>
            <a:r>
              <a:rPr lang="en-US" dirty="0" err="1" smtClean="0"/>
              <a:t>CCNy</a:t>
            </a:r>
            <a:r>
              <a:rPr lang="en-US" dirty="0" smtClean="0"/>
              <a:t> Guide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030" y="2240826"/>
            <a:ext cx="4548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u="sng" dirty="0" smtClean="0">
                <a:solidFill>
                  <a:prstClr val="black"/>
                </a:solidFill>
                <a:latin typeface="Franklin Gothic Book"/>
              </a:rPr>
              <a:t>Features:</a:t>
            </a:r>
          </a:p>
          <a:p>
            <a:pPr marL="742950" lvl="1" indent="-285750" defTabSz="914400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Campus Map</a:t>
            </a:r>
          </a:p>
          <a:p>
            <a:pPr marL="742950" lvl="1" indent="-285750" defTabSz="914400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Checklists</a:t>
            </a:r>
          </a:p>
          <a:p>
            <a:pPr marL="742950" lvl="1" indent="-285750" defTabSz="914400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Resources on Campus</a:t>
            </a:r>
          </a:p>
          <a:p>
            <a:pPr marL="1200150" lvl="2" indent="-285750" defTabSz="914400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Academic</a:t>
            </a:r>
          </a:p>
          <a:p>
            <a:pPr marL="1200150" lvl="2" indent="-285750" defTabSz="914400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Student Affairs</a:t>
            </a:r>
          </a:p>
          <a:p>
            <a:pPr marL="1200150" lvl="2" indent="-285750" defTabSz="914400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Technology</a:t>
            </a:r>
          </a:p>
          <a:p>
            <a:pPr marL="742950" lvl="1" indent="-285750" defTabSz="914400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Meet your student leaders</a:t>
            </a:r>
          </a:p>
          <a:p>
            <a:pPr marL="742950" lvl="1" indent="-285750" defTabSz="914400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Free food alerts</a:t>
            </a:r>
          </a:p>
          <a:p>
            <a:pPr marL="742950" lvl="1" indent="-285750" defTabSz="914400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Beaver Lingo</a:t>
            </a:r>
          </a:p>
          <a:p>
            <a:pPr marL="742950" lvl="1" indent="-285750" defTabSz="914400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Academic Calendars</a:t>
            </a:r>
          </a:p>
          <a:p>
            <a:pPr lvl="1" defTabSz="914400"/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lvl="1" algn="ctr" defTabSz="914400"/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All in the palm of your hand!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2" y="2103120"/>
            <a:ext cx="3823098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trade: CUNYFirst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227" y="2143354"/>
            <a:ext cx="1103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CUNYFirst is the Student Information System we use at City College to keep track of all of your information. Contact information, grades, registration, finances, bills, etc.  In a word, everything.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6227" y="3565096"/>
            <a:ext cx="4897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Franklin Gothic Book"/>
              </a:rPr>
              <a:t>Enrollment 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Franklin Gothic Book"/>
              </a:rPr>
              <a:t>Search for classes (</a:t>
            </a:r>
            <a:r>
              <a:rPr lang="en-US" sz="1600" dirty="0" smtClean="0">
                <a:solidFill>
                  <a:prstClr val="black"/>
                </a:solidFill>
                <a:latin typeface="Franklin Gothic Book"/>
                <a:hlinkClick r:id="rId2"/>
              </a:rPr>
              <a:t>Class Search Guide</a:t>
            </a:r>
            <a:r>
              <a:rPr lang="en-US" sz="1600" dirty="0" smtClean="0">
                <a:solidFill>
                  <a:prstClr val="black"/>
                </a:solidFill>
                <a:latin typeface="Franklin Gothic Book"/>
              </a:rPr>
              <a:t>)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Franklin Gothic Book"/>
              </a:rPr>
              <a:t>Enroll in classes (</a:t>
            </a:r>
            <a:r>
              <a:rPr lang="en-US" sz="1600" dirty="0" smtClean="0">
                <a:solidFill>
                  <a:prstClr val="black"/>
                </a:solidFill>
                <a:latin typeface="Franklin Gothic Book"/>
                <a:hlinkClick r:id="rId3"/>
              </a:rPr>
              <a:t>Enrollment Guide</a:t>
            </a:r>
            <a:r>
              <a:rPr lang="en-US" sz="1600" dirty="0" smtClean="0">
                <a:solidFill>
                  <a:prstClr val="black"/>
                </a:solidFill>
                <a:latin typeface="Franklin Gothic Book"/>
              </a:rPr>
              <a:t>)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Franklin Gothic Book"/>
              </a:rPr>
              <a:t>Add/Drop/Swap classes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Franklin Gothic Book"/>
              </a:rPr>
              <a:t>Withdraw from classes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Franklin Gothic Book"/>
              </a:rPr>
              <a:t>View your enrollment dates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Franklin Gothic Book"/>
              </a:rPr>
              <a:t>Finances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Franklin Gothic Book"/>
              </a:rPr>
              <a:t>View holds, including financial aid holds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Franklin Gothic Book"/>
              </a:rPr>
              <a:t>View your financial aid 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Franklin Gothic Book"/>
              </a:rPr>
              <a:t>Check your tuition balance</a:t>
            </a:r>
          </a:p>
        </p:txBody>
      </p:sp>
      <p:sp>
        <p:nvSpPr>
          <p:cNvPr id="6" name="Vertical Text Placeholder 2"/>
          <p:cNvSpPr txBox="1">
            <a:spLocks/>
          </p:cNvSpPr>
          <p:nvPr/>
        </p:nvSpPr>
        <p:spPr>
          <a:xfrm>
            <a:off x="6203290" y="3460090"/>
            <a:ext cx="4863394" cy="2909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Personal information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Update your address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Update your email address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Update your phone number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Update your emergency contact information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Access unofficial transcripts</a:t>
            </a:r>
          </a:p>
          <a:p>
            <a:pPr marL="173736" marR="0" lvl="1" indent="-173736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Other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View your grades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View your schedule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View your course history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Apply for an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ePermit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(</a:t>
            </a:r>
            <a:r>
              <a:rPr kumimoji="0" lang="en-US" sz="17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4"/>
              </a:rPr>
              <a:t>ePermit</a:t>
            </a:r>
            <a:r>
              <a:rPr kumimoji="0" lang="en-US" sz="17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4"/>
              </a:rPr>
              <a:t> Information</a:t>
            </a:r>
            <a:r>
              <a:rPr kumimoji="0" lang="en-US" sz="17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Apply for graduation</a:t>
            </a:r>
          </a:p>
          <a:p>
            <a:pPr marL="173736" marR="0" lvl="1" indent="-173736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30F42"/>
              </a:buClr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27" y="2893917"/>
            <a:ext cx="1048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primary thing you will use CUNYFirst for, is registering for your classes. However, there is a lot more you can do in CUNYFirst. Some of these are: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8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What You Owe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1192" y="2002298"/>
            <a:ext cx="11029615" cy="744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When you register for classes, your tuition balance will change, but did you know that if you add or drop a class, your balance may change again?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Follow the below steps to KNOW WHAT YOU OWE!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22" y="2532739"/>
            <a:ext cx="3342271" cy="1417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0473" y="2883722"/>
            <a:ext cx="3183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FF0000"/>
                </a:solidFill>
                <a:latin typeface="Franklin Gothic Book"/>
              </a:rPr>
              <a:t>1</a:t>
            </a:r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. Check your </a:t>
            </a:r>
            <a:r>
              <a:rPr lang="en-US" b="1" dirty="0" err="1" smtClean="0">
                <a:solidFill>
                  <a:prstClr val="black"/>
                </a:solidFill>
                <a:latin typeface="Franklin Gothic Book"/>
              </a:rPr>
              <a:t>CUNYFirst</a:t>
            </a:r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 Account for any current charges.</a:t>
            </a:r>
            <a:r>
              <a:rPr lang="en-US" b="1" dirty="0" smtClean="0">
                <a:solidFill>
                  <a:srgbClr val="FF0000"/>
                </a:solidFill>
                <a:latin typeface="Franklin Gothic Book"/>
              </a:rPr>
              <a:t>*</a:t>
            </a:r>
            <a:endParaRPr lang="en-US" b="1" dirty="0">
              <a:solidFill>
                <a:srgbClr val="FF0000"/>
              </a:solidFill>
              <a:latin typeface="Franklin Gothic 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808" y="3966174"/>
            <a:ext cx="3397571" cy="1327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2418" y="4227200"/>
            <a:ext cx="310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srgbClr val="FF0000"/>
                </a:solidFill>
                <a:latin typeface="Franklin Gothic Book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. Select </a:t>
            </a:r>
            <a:r>
              <a:rPr lang="en-US" b="1" u="sng" dirty="0" smtClean="0">
                <a:solidFill>
                  <a:prstClr val="black"/>
                </a:solidFill>
                <a:latin typeface="Franklin Gothic Book"/>
              </a:rPr>
              <a:t>Charges Due </a:t>
            </a:r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for a detailed report. </a:t>
            </a:r>
            <a:endParaRPr lang="en-US" b="1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740" y="5293679"/>
            <a:ext cx="3668810" cy="13819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93838" y="5654831"/>
            <a:ext cx="307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FF0000"/>
                </a:solidFill>
                <a:latin typeface="Franklin Gothic Book"/>
              </a:rPr>
              <a:t>3</a:t>
            </a:r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. Don’t miss your </a:t>
            </a:r>
            <a:r>
              <a:rPr lang="en-US" b="1" u="sng" dirty="0" smtClean="0">
                <a:solidFill>
                  <a:prstClr val="black"/>
                </a:solidFill>
                <a:latin typeface="Franklin Gothic Book"/>
              </a:rPr>
              <a:t>bill due date</a:t>
            </a:r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 on the left!</a:t>
            </a:r>
            <a:endParaRPr lang="en-US" b="1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5320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when you owe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17104"/>
              </p:ext>
            </p:extLst>
          </p:nvPr>
        </p:nvGraphicFramePr>
        <p:xfrm>
          <a:off x="1409700" y="1844567"/>
          <a:ext cx="8907780" cy="47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9144000" imgH="5143500" progId="AcroExch.Document.DC">
                  <p:embed/>
                </p:oleObj>
              </mc:Choice>
              <mc:Fallback>
                <p:oleObj name="Acrobat Document" r:id="rId3" imgW="9144000" imgH="5143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700" y="1844567"/>
                        <a:ext cx="8907780" cy="470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09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Trade: CUNY portal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3" y="2933567"/>
            <a:ext cx="3880865" cy="2494311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1600" dirty="0"/>
              <a:t>Online home for your classes</a:t>
            </a:r>
          </a:p>
          <a:p>
            <a:pPr>
              <a:buFont typeface="Arial"/>
              <a:buChar char="•"/>
            </a:pPr>
            <a:r>
              <a:rPr lang="en-US" sz="1600" dirty="0"/>
              <a:t>Single dedicated location for professors to post assignments and readings</a:t>
            </a:r>
          </a:p>
          <a:p>
            <a:pPr>
              <a:buFont typeface="Arial"/>
              <a:buChar char="•"/>
            </a:pPr>
            <a:r>
              <a:rPr lang="en-US" sz="1600" dirty="0"/>
              <a:t>The syllabus is often posted in advance of the class starting</a:t>
            </a:r>
          </a:p>
          <a:p>
            <a:pPr>
              <a:buFont typeface="Arial"/>
              <a:buChar char="•"/>
            </a:pPr>
            <a:r>
              <a:rPr lang="en-US" sz="1600" dirty="0"/>
              <a:t>Professors may utilize discussion board forums</a:t>
            </a:r>
          </a:p>
          <a:p>
            <a:pPr>
              <a:buFont typeface="Arial"/>
              <a:buChar char="•"/>
            </a:pPr>
            <a:r>
              <a:rPr lang="en-US" sz="1600" dirty="0"/>
              <a:t>Professors can send announcements/contact the entire class at once</a:t>
            </a:r>
          </a:p>
          <a:p>
            <a:pPr>
              <a:buFont typeface="Arial"/>
              <a:buChar char="•"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749" y="2823667"/>
            <a:ext cx="6056985" cy="214938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600" dirty="0"/>
              <a:t>A digital checklist of your degree requirements</a:t>
            </a:r>
          </a:p>
          <a:p>
            <a:pPr>
              <a:buFont typeface="Arial"/>
              <a:buChar char="•"/>
            </a:pPr>
            <a:r>
              <a:rPr lang="en-US" sz="1600" dirty="0"/>
              <a:t>It maps courses you have completed at City College into categories</a:t>
            </a:r>
          </a:p>
          <a:p>
            <a:pPr>
              <a:buFont typeface="Arial"/>
              <a:buChar char="•"/>
            </a:pPr>
            <a:r>
              <a:rPr lang="en-US" sz="1600" dirty="0"/>
              <a:t>For transfer students, it includes courses from previous colleges (if the transfer credits were evaluated) </a:t>
            </a:r>
          </a:p>
          <a:p>
            <a:pPr>
              <a:buFont typeface="Arial"/>
              <a:buChar char="•"/>
            </a:pPr>
            <a:r>
              <a:rPr lang="en-US" sz="1600" dirty="0"/>
              <a:t>An easy way to see what you have completed / what is still left to obtain your degree</a:t>
            </a:r>
          </a:p>
          <a:p>
            <a:pPr>
              <a:buFont typeface="Arial"/>
              <a:buChar char="•"/>
            </a:pPr>
            <a:r>
              <a:rPr lang="en-US" sz="1600" dirty="0"/>
              <a:t>Closely tied with financial aid eligibility (if applicable to you).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923" y="22289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BLACKBOARD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749" y="2223206"/>
            <a:ext cx="3855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Gill Sans MT" panose="020B0502020104020203"/>
              </a:rPr>
              <a:t>DEGREE </a:t>
            </a:r>
            <a:r>
              <a:rPr lang="en-US" sz="2200" dirty="0" smtClean="0">
                <a:solidFill>
                  <a:prstClr val="black"/>
                </a:solidFill>
                <a:latin typeface="Gill Sans MT" panose="020B0502020104020203"/>
              </a:rPr>
              <a:t>WORKS</a:t>
            </a:r>
            <a:endParaRPr lang="en-US" sz="22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923" y="5490761"/>
            <a:ext cx="396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Online </a:t>
            </a:r>
            <a:r>
              <a:rPr lang="en-US" dirty="0" err="1">
                <a:solidFill>
                  <a:prstClr val="black"/>
                </a:solidFill>
                <a:latin typeface="Gill Sans MT" panose="020B0502020104020203"/>
              </a:rPr>
              <a:t>BlackBoard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 Support</a:t>
            </a:r>
          </a:p>
          <a:p>
            <a:r>
              <a:rPr lang="en-US" u="sng" dirty="0">
                <a:solidFill>
                  <a:prstClr val="black"/>
                </a:solidFill>
                <a:latin typeface="Gill Sans MT" panose="020B0502020104020203"/>
                <a:hlinkClick r:id="rId2"/>
              </a:rPr>
              <a:t>https://www.ccny.cuny.edu/it/blackboard 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485" y="5490760"/>
            <a:ext cx="4754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Online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/>
              </a:rPr>
              <a:t>DegreeWorks Support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r>
              <a:rPr lang="en-US" u="sng" dirty="0">
                <a:solidFill>
                  <a:prstClr val="black"/>
                </a:solidFill>
                <a:latin typeface="Gill Sans MT" panose="020B0502020104020203"/>
                <a:hlinkClick r:id="rId3"/>
              </a:rPr>
              <a:t>https://</a:t>
            </a:r>
            <a:r>
              <a:rPr lang="en-US" u="sng" dirty="0" err="1">
                <a:solidFill>
                  <a:prstClr val="black"/>
                </a:solidFill>
                <a:latin typeface="Gill Sans MT" panose="020B0502020104020203"/>
                <a:hlinkClick r:id="rId3"/>
              </a:rPr>
              <a:t>www.ccny.cuny.edu</a:t>
            </a:r>
            <a:r>
              <a:rPr lang="en-US" u="sng" dirty="0">
                <a:solidFill>
                  <a:prstClr val="black"/>
                </a:solidFill>
                <a:latin typeface="Gill Sans MT" panose="020B0502020104020203"/>
                <a:hlinkClick r:id="rId3"/>
              </a:rPr>
              <a:t>/registrar/</a:t>
            </a:r>
            <a:r>
              <a:rPr lang="en-US" u="sng" dirty="0" err="1">
                <a:solidFill>
                  <a:prstClr val="black"/>
                </a:solidFill>
                <a:latin typeface="Gill Sans MT" panose="020B0502020104020203"/>
                <a:hlinkClick r:id="rId3"/>
              </a:rPr>
              <a:t>degreeworks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923" y="6256683"/>
            <a:ext cx="1065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further assistance, you may contact the CUNY Portal/Blackboard Support at </a:t>
            </a:r>
            <a:r>
              <a:rPr lang="en-US" sz="1400" b="1" dirty="0"/>
              <a:t>212-650-6990</a:t>
            </a:r>
            <a:r>
              <a:rPr lang="en-US" sz="1400" dirty="0"/>
              <a:t> or via email </a:t>
            </a:r>
            <a:r>
              <a:rPr lang="en-US" sz="1400" u="sng" dirty="0">
                <a:hlinkClick r:id="rId4"/>
              </a:rPr>
              <a:t>bbsupport@ccny.cuny.edu</a:t>
            </a:r>
            <a:r>
              <a:rPr lang="en-US" sz="1400" u="sng" dirty="0" smtClean="0">
                <a:hlinkClick r:id="rId4"/>
              </a:rPr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84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Trade: </a:t>
            </a:r>
            <a:r>
              <a:rPr lang="en-US" dirty="0" err="1" smtClean="0"/>
              <a:t>Citymail</a:t>
            </a:r>
            <a:endParaRPr lang="en-US" dirty="0"/>
          </a:p>
        </p:txBody>
      </p:sp>
      <p:sp>
        <p:nvSpPr>
          <p:cNvPr id="4" name="Vertical Text Placeholder 3"/>
          <p:cNvSpPr txBox="1">
            <a:spLocks/>
          </p:cNvSpPr>
          <p:nvPr/>
        </p:nvSpPr>
        <p:spPr>
          <a:xfrm>
            <a:off x="581192" y="2015030"/>
            <a:ext cx="11029615" cy="4393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300" dirty="0" smtClean="0"/>
              <a:t>CityMail is your official City College email account and so much more.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This is your business address as a City College Student.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This is the only email account that the college (including professors) will use to communicate with you, so check it daily.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Your login credentials for this account also serve as your login to the campus Wi-Fi and computers in all computer labs.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CityMail is part of the FREE Microsoft 365 package that you are entitled to as a CCNY Student</a:t>
            </a:r>
          </a:p>
        </p:txBody>
      </p:sp>
    </p:spTree>
    <p:extLst>
      <p:ext uri="{BB962C8B-B14F-4D97-AF65-F5344CB8AC3E}">
        <p14:creationId xmlns:p14="http://schemas.microsoft.com/office/powerpoint/2010/main" val="174377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claim your </a:t>
            </a:r>
            <a:r>
              <a:rPr lang="en-US" dirty="0" err="1" smtClean="0"/>
              <a:t>Citymail</a:t>
            </a:r>
            <a:r>
              <a:rPr lang="en-US" dirty="0" smtClean="0"/>
              <a:t> account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8280" y="2767281"/>
            <a:ext cx="9380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900" lvl="1" indent="-342900">
              <a:buAutoNum type="arabicPeriod"/>
            </a:pPr>
            <a:r>
              <a:rPr lang="en-US" sz="2000" dirty="0"/>
              <a:t>Go to </a:t>
            </a:r>
            <a:r>
              <a:rPr lang="en-US" sz="2000" dirty="0">
                <a:hlinkClick r:id="rId2"/>
              </a:rPr>
              <a:t>http://accountlookup.ccny.cuny.edu</a:t>
            </a:r>
            <a:endParaRPr lang="en-US" sz="2000" dirty="0"/>
          </a:p>
          <a:p>
            <a:pPr marL="666900" lvl="1" indent="-342900">
              <a:buAutoNum type="arabicPeriod"/>
            </a:pPr>
            <a:r>
              <a:rPr lang="en-US" sz="2000" dirty="0"/>
              <a:t>Check </a:t>
            </a:r>
            <a:r>
              <a:rPr lang="en-US" sz="2000" dirty="0">
                <a:solidFill>
                  <a:srgbClr val="FF0000"/>
                </a:solidFill>
              </a:rPr>
              <a:t>“Change Password”</a:t>
            </a:r>
          </a:p>
          <a:p>
            <a:pPr marL="666900" lvl="1" indent="-342900">
              <a:buAutoNum type="arabicPeriod"/>
            </a:pPr>
            <a:r>
              <a:rPr lang="en-US" sz="2000" dirty="0"/>
              <a:t>Submit required information to obtain access to your email</a:t>
            </a:r>
          </a:p>
        </p:txBody>
      </p:sp>
    </p:spTree>
    <p:extLst>
      <p:ext uri="{BB962C8B-B14F-4D97-AF65-F5344CB8AC3E}">
        <p14:creationId xmlns:p14="http://schemas.microsoft.com/office/powerpoint/2010/main" val="2332174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Help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215641" y="2347011"/>
            <a:ext cx="5349239" cy="159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1" dirty="0" smtClean="0"/>
              <a:t>CONTACT</a:t>
            </a:r>
          </a:p>
          <a:p>
            <a:pPr marL="0" indent="0">
              <a:buNone/>
            </a:pPr>
            <a:r>
              <a:rPr lang="en-US" dirty="0" smtClean="0"/>
              <a:t>Location: North Academic Center (NAC) Room 1/301</a:t>
            </a:r>
          </a:p>
          <a:p>
            <a:pPr marL="0" indent="0">
              <a:buNone/>
            </a:pPr>
            <a:r>
              <a:rPr lang="en-US" dirty="0" smtClean="0"/>
              <a:t>Phone: 212.650.7878</a:t>
            </a:r>
          </a:p>
          <a:p>
            <a:pPr marL="0" indent="0">
              <a:buNone/>
            </a:pPr>
            <a:r>
              <a:rPr lang="en-US" dirty="0" smtClean="0"/>
              <a:t>E-Mail: </a:t>
            </a:r>
            <a:r>
              <a:rPr lang="en-US" dirty="0" err="1" smtClean="0"/>
              <a:t>servicedesk@ccny.cuny.edu</a:t>
            </a:r>
            <a:endParaRPr lang="en-US" dirty="0" smtClean="0"/>
          </a:p>
        </p:txBody>
      </p:sp>
      <p:pic>
        <p:nvPicPr>
          <p:cNvPr id="5" name="Picture 4" descr="service_des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91" y="4267697"/>
            <a:ext cx="4598738" cy="16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8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Your part is essential!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80100" y="2167796"/>
            <a:ext cx="5400508" cy="3305903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Tips for stress free </a:t>
            </a:r>
            <a:r>
              <a:rPr lang="en-US" sz="2800" b="1" dirty="0" smtClean="0"/>
              <a:t>enrollment</a:t>
            </a:r>
            <a:r>
              <a:rPr lang="en-US" sz="2800" b="1" dirty="0"/>
              <a:t>:</a:t>
            </a:r>
          </a:p>
          <a:p>
            <a:r>
              <a:rPr lang="en-US" dirty="0" smtClean="0"/>
              <a:t>1. Know your degree requirements (check the </a:t>
            </a:r>
            <a:r>
              <a:rPr lang="en-US" dirty="0" smtClean="0">
                <a:hlinkClick r:id="rId2"/>
              </a:rPr>
              <a:t>Undergraduate Course Bulletin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Check your CUNY First Account frequently</a:t>
            </a:r>
          </a:p>
          <a:p>
            <a:r>
              <a:rPr lang="en-US" dirty="0" smtClean="0"/>
              <a:t>3. Check your CityMail </a:t>
            </a:r>
            <a:r>
              <a:rPr lang="en-US" i="1" dirty="0" smtClean="0"/>
              <a:t>at least</a:t>
            </a:r>
            <a:r>
              <a:rPr lang="en-US" dirty="0" smtClean="0"/>
              <a:t> once</a:t>
            </a:r>
            <a:r>
              <a:rPr lang="en-US" i="1" dirty="0" smtClean="0"/>
              <a:t> </a:t>
            </a:r>
            <a:r>
              <a:rPr lang="en-US" dirty="0" smtClean="0"/>
              <a:t>daily!</a:t>
            </a:r>
          </a:p>
          <a:p>
            <a:r>
              <a:rPr lang="en-US" dirty="0" smtClean="0"/>
              <a:t>4. You must attend classes during the first week of classes in order to verify your enrollment.</a:t>
            </a:r>
          </a:p>
          <a:p>
            <a:r>
              <a:rPr lang="en-US" dirty="0"/>
              <a:t>5</a:t>
            </a:r>
            <a:r>
              <a:rPr lang="en-US" dirty="0" smtClean="0"/>
              <a:t>. See your academic advisor</a:t>
            </a:r>
            <a:r>
              <a:rPr lang="en-US" dirty="0"/>
              <a:t> </a:t>
            </a:r>
            <a:r>
              <a:rPr lang="en-US" dirty="0" smtClean="0"/>
              <a:t>often, at least twice a semester.  Advising is about more than your class schedule.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57" y="2167796"/>
            <a:ext cx="35349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 for this session: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There are at least three parts of being a City College student: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smtClean="0"/>
              <a:t>Academic Stuff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smtClean="0"/>
              <a:t>Administrative Stuff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smtClean="0"/>
              <a:t>Social Stuff</a:t>
            </a:r>
          </a:p>
          <a:p>
            <a:pPr marL="0" indent="0" algn="ctr">
              <a:buNone/>
            </a:pPr>
            <a:r>
              <a:rPr lang="en-US" sz="3600" dirty="0" smtClean="0"/>
              <a:t>Our goal in this session is to give you a quick introduction to the administrative side of being a student here at City.</a:t>
            </a:r>
          </a:p>
        </p:txBody>
      </p:sp>
    </p:spTree>
    <p:extLst>
      <p:ext uri="{BB962C8B-B14F-4D97-AF65-F5344CB8AC3E}">
        <p14:creationId xmlns:p14="http://schemas.microsoft.com/office/powerpoint/2010/main" val="8676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part is essential!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1192" y="2180497"/>
            <a:ext cx="4384507" cy="407651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Tips for stress free </a:t>
            </a:r>
            <a:r>
              <a:rPr lang="en-US" sz="2800" b="1" dirty="0" smtClean="0"/>
              <a:t>enrollment</a:t>
            </a:r>
            <a:r>
              <a:rPr lang="en-US" sz="2800" b="1" dirty="0"/>
              <a:t>:</a:t>
            </a:r>
          </a:p>
          <a:p>
            <a:r>
              <a:rPr lang="en-US" dirty="0"/>
              <a:t>6</a:t>
            </a:r>
            <a:r>
              <a:rPr lang="en-US" dirty="0" smtClean="0"/>
              <a:t>. Consult the </a:t>
            </a:r>
            <a:r>
              <a:rPr lang="en-US" dirty="0" smtClean="0">
                <a:hlinkClick r:id="rId2"/>
              </a:rPr>
              <a:t>academic calendar </a:t>
            </a:r>
            <a:r>
              <a:rPr lang="en-US" dirty="0" smtClean="0"/>
              <a:t>frequently</a:t>
            </a:r>
          </a:p>
          <a:p>
            <a:r>
              <a:rPr lang="en-US" dirty="0"/>
              <a:t>7</a:t>
            </a:r>
            <a:r>
              <a:rPr lang="en-US" dirty="0" smtClean="0"/>
              <a:t>. Whether paying your bill or changing your major, allow at least two business days for processing before a deadline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76" y="1998190"/>
            <a:ext cx="4471428" cy="47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From your academic planning day to your first day of classes</a:t>
            </a:r>
            <a:endParaRPr lang="en-US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3"/>
          <a:stretch/>
        </p:blipFill>
        <p:spPr>
          <a:xfrm>
            <a:off x="581192" y="1981529"/>
            <a:ext cx="4785216" cy="42931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9"/>
          <a:stretch/>
        </p:blipFill>
        <p:spPr>
          <a:xfrm>
            <a:off x="5608145" y="2291254"/>
            <a:ext cx="5602709" cy="40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0"/>
          <a:stretch/>
        </p:blipFill>
        <p:spPr>
          <a:xfrm>
            <a:off x="2755900" y="1954022"/>
            <a:ext cx="6680199" cy="3969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7788"/>
          </a:xfrm>
        </p:spPr>
        <p:txBody>
          <a:bodyPr>
            <a:normAutofit/>
          </a:bodyPr>
          <a:lstStyle/>
          <a:p>
            <a:r>
              <a:rPr lang="en-US" dirty="0" smtClean="0"/>
              <a:t>Academic planning day website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81193" y="6075921"/>
            <a:ext cx="5565608" cy="64647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https://www.ccny.cuny.edu/nsec/academic-planning-day-0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CCNY is a big Place, BUT you are not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54200"/>
            <a:ext cx="11029615" cy="488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>City  College </a:t>
            </a:r>
            <a:r>
              <a:rPr lang="en-US" sz="2100" dirty="0"/>
              <a:t>u</a:t>
            </a:r>
            <a:r>
              <a:rPr lang="en-US" sz="2100" dirty="0" smtClean="0"/>
              <a:t>nderstands that you are not an expert at being a college student, yet.  To address that we have a number of people and offices whose job is to get you to the point of being an expert. </a:t>
            </a:r>
          </a:p>
          <a:p>
            <a:pPr marL="0" indent="0">
              <a:buNone/>
            </a:pPr>
            <a:r>
              <a:rPr lang="en-US" sz="2100" dirty="0" smtClean="0"/>
              <a:t>They are:</a:t>
            </a:r>
          </a:p>
          <a:p>
            <a:pPr lvl="1"/>
            <a:r>
              <a:rPr lang="en-US" sz="1900" dirty="0"/>
              <a:t>Your academic advisor(s)</a:t>
            </a:r>
          </a:p>
          <a:p>
            <a:pPr lvl="1"/>
            <a:r>
              <a:rPr lang="en-US" sz="1900" dirty="0" smtClean="0"/>
              <a:t>Enrollment Offices</a:t>
            </a:r>
            <a:endParaRPr lang="en-US" sz="1900" dirty="0"/>
          </a:p>
          <a:p>
            <a:pPr lvl="2"/>
            <a:r>
              <a:rPr lang="en-US" sz="1900" dirty="0"/>
              <a:t>Admissions</a:t>
            </a:r>
          </a:p>
          <a:p>
            <a:pPr lvl="2"/>
            <a:r>
              <a:rPr lang="en-US" sz="1900" dirty="0"/>
              <a:t>Bursar</a:t>
            </a:r>
          </a:p>
          <a:p>
            <a:pPr lvl="2"/>
            <a:r>
              <a:rPr lang="en-US" sz="1900" dirty="0"/>
              <a:t>Enrollment and Testing</a:t>
            </a:r>
          </a:p>
          <a:p>
            <a:pPr lvl="2"/>
            <a:r>
              <a:rPr lang="en-US" sz="1900" dirty="0"/>
              <a:t>Financial Aid</a:t>
            </a:r>
          </a:p>
          <a:p>
            <a:pPr lvl="2"/>
            <a:r>
              <a:rPr lang="en-US" sz="1900" dirty="0" smtClean="0"/>
              <a:t>Registrar</a:t>
            </a:r>
          </a:p>
          <a:p>
            <a:pPr lvl="1"/>
            <a:r>
              <a:rPr lang="en-US" sz="1900" dirty="0" smtClean="0"/>
              <a:t>Student Affairs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5204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advising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07" y="2180496"/>
            <a:ext cx="4273750" cy="280642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3" y="2180496"/>
            <a:ext cx="6581608" cy="3678303"/>
          </a:xfrm>
        </p:spPr>
        <p:txBody>
          <a:bodyPr>
            <a:normAutofit/>
          </a:bodyPr>
          <a:lstStyle/>
          <a:p>
            <a:r>
              <a:rPr lang="en-US" dirty="0" smtClean="0"/>
              <a:t>You will encounter two kinds of advisors who have two different roles:</a:t>
            </a:r>
          </a:p>
          <a:p>
            <a:pPr lvl="1"/>
            <a:r>
              <a:rPr lang="en-US" dirty="0" smtClean="0"/>
              <a:t>Professional Advisors: </a:t>
            </a:r>
          </a:p>
          <a:p>
            <a:pPr lvl="2"/>
            <a:r>
              <a:rPr lang="en-US" dirty="0" smtClean="0"/>
              <a:t>Your first contact, point person and guide</a:t>
            </a:r>
          </a:p>
          <a:p>
            <a:pPr lvl="2"/>
            <a:r>
              <a:rPr lang="en-US" dirty="0" smtClean="0"/>
              <a:t>Works with you on the whole of being a student</a:t>
            </a:r>
          </a:p>
          <a:p>
            <a:pPr lvl="2"/>
            <a:r>
              <a:rPr lang="en-US" dirty="0" smtClean="0"/>
              <a:t>Will teach you to use the tools you need to succeed</a:t>
            </a:r>
          </a:p>
          <a:p>
            <a:pPr lvl="2"/>
            <a:r>
              <a:rPr lang="en-US" dirty="0" smtClean="0"/>
              <a:t>These folks include NSEC, SEEK, SSSP, Honors and Divisional advisors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ajor advisor</a:t>
            </a:r>
          </a:p>
          <a:p>
            <a:pPr lvl="2"/>
            <a:r>
              <a:rPr lang="en-US" dirty="0" smtClean="0"/>
              <a:t>Your point person and guide within your chosen academic discipline</a:t>
            </a:r>
          </a:p>
          <a:p>
            <a:pPr marL="324000" lvl="1" indent="0">
              <a:buNone/>
            </a:pPr>
            <a:r>
              <a:rPr lang="en-US" dirty="0" smtClean="0"/>
              <a:t>Please Note:  In some divisions these roles are merged into one position.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Offices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463035" y="2352492"/>
            <a:ext cx="5087073" cy="553373"/>
          </a:xfrm>
        </p:spPr>
        <p:txBody>
          <a:bodyPr/>
          <a:lstStyle/>
          <a:p>
            <a:r>
              <a:rPr lang="en-US" dirty="0" smtClean="0"/>
              <a:t>Admissions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157009" y="3027652"/>
            <a:ext cx="5393100" cy="2934999"/>
          </a:xfrm>
        </p:spPr>
        <p:txBody>
          <a:bodyPr/>
          <a:lstStyle/>
          <a:p>
            <a:r>
              <a:rPr lang="en-US" dirty="0" err="1" smtClean="0"/>
              <a:t>CUNYFirst</a:t>
            </a:r>
            <a:r>
              <a:rPr lang="en-US" dirty="0" smtClean="0"/>
              <a:t> (issues with claiming your account)</a:t>
            </a:r>
          </a:p>
          <a:p>
            <a:r>
              <a:rPr lang="en-US" dirty="0" smtClean="0"/>
              <a:t>New York State residency (tuition rate)</a:t>
            </a:r>
          </a:p>
          <a:p>
            <a:r>
              <a:rPr lang="en-US" dirty="0" smtClean="0"/>
              <a:t>Transfer Credit (including AP, College Now, IB, and credit from other colleges)</a:t>
            </a:r>
          </a:p>
        </p:txBody>
      </p:sp>
    </p:spTree>
    <p:extLst>
      <p:ext uri="{BB962C8B-B14F-4D97-AF65-F5344CB8AC3E}">
        <p14:creationId xmlns:p14="http://schemas.microsoft.com/office/powerpoint/2010/main" val="22800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Offices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Bursar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Paying your bill</a:t>
            </a:r>
          </a:p>
          <a:p>
            <a:r>
              <a:rPr lang="en-US" dirty="0" smtClean="0"/>
              <a:t>Tuition Payment Plan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Evaluation &amp; Testing </a:t>
            </a:r>
            <a:r>
              <a:rPr lang="en-US" sz="1400" dirty="0" smtClean="0"/>
              <a:t>(2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FL, Rm. 213)</a:t>
            </a:r>
            <a:endParaRPr lang="en-US" sz="1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CUNY Assessment Testing</a:t>
            </a:r>
          </a:p>
          <a:p>
            <a:r>
              <a:rPr lang="en-US" dirty="0" smtClean="0"/>
              <a:t>English as a Second Language (ESL)</a:t>
            </a:r>
          </a:p>
          <a:p>
            <a:r>
              <a:rPr lang="en-US" dirty="0" smtClean="0"/>
              <a:t>Math Placement Testing</a:t>
            </a:r>
          </a:p>
          <a:p>
            <a:r>
              <a:rPr lang="en-US" dirty="0" smtClean="0"/>
              <a:t>Ability to Benefit Testing (if attended high school outside the U.S.)</a:t>
            </a:r>
          </a:p>
        </p:txBody>
      </p:sp>
    </p:spTree>
    <p:extLst>
      <p:ext uri="{BB962C8B-B14F-4D97-AF65-F5344CB8AC3E}">
        <p14:creationId xmlns:p14="http://schemas.microsoft.com/office/powerpoint/2010/main" val="18727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Offices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Grants including PELL, TAP</a:t>
            </a:r>
          </a:p>
          <a:p>
            <a:r>
              <a:rPr lang="en-US" dirty="0" smtClean="0"/>
              <a:t>Student and Parent Loans</a:t>
            </a:r>
          </a:p>
          <a:p>
            <a:r>
              <a:rPr lang="en-US" dirty="0" smtClean="0"/>
              <a:t>Financial Aid Verification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Registrar</a:t>
            </a:r>
            <a:endParaRPr lang="en-US" sz="1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Official custodian of your student records</a:t>
            </a:r>
          </a:p>
          <a:p>
            <a:r>
              <a:rPr lang="en-US" dirty="0" smtClean="0"/>
              <a:t>Declaration of major</a:t>
            </a:r>
          </a:p>
          <a:p>
            <a:r>
              <a:rPr lang="en-US" dirty="0" smtClean="0"/>
              <a:t>Applying for graduation from City College</a:t>
            </a:r>
          </a:p>
          <a:p>
            <a:r>
              <a:rPr lang="en-US" dirty="0" smtClean="0"/>
              <a:t>Ordering a transcript of your City College course work</a:t>
            </a:r>
          </a:p>
          <a:p>
            <a:r>
              <a:rPr lang="en-US" dirty="0" smtClean="0"/>
              <a:t>Correction of WN grades</a:t>
            </a:r>
          </a:p>
        </p:txBody>
      </p:sp>
    </p:spTree>
    <p:extLst>
      <p:ext uri="{BB962C8B-B14F-4D97-AF65-F5344CB8AC3E}">
        <p14:creationId xmlns:p14="http://schemas.microsoft.com/office/powerpoint/2010/main" val="3173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Affairs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17" y="1878236"/>
            <a:ext cx="8201966" cy="49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addition to a dedicated staff, City College Provides you with a number of tools that are essential to your success as a student.  Many of these tools are managed by the Office of Information Technology (OIT).</a:t>
            </a:r>
          </a:p>
          <a:p>
            <a:pPr marL="0" indent="0" algn="ctr">
              <a:buNone/>
            </a:pPr>
            <a:r>
              <a:rPr lang="en-US" dirty="0"/>
              <a:t>IT SERVICES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https://www.ccny.cuny.edu/it</a:t>
            </a:r>
            <a:endParaRPr lang="en-US" dirty="0"/>
          </a:p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dirty="0"/>
              <a:t>Valuable IT information for all new students: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https://www.ccny.cuny.edu/it/new_students</a:t>
            </a:r>
            <a:endParaRPr lang="en-US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dirty="0"/>
              <a:t>IT SERVICE DESK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www.ccny.cuny.edu/it/help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742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592</TotalTime>
  <Words>1182</Words>
  <Application>Microsoft Office PowerPoint</Application>
  <PresentationFormat>Widescreen</PresentationFormat>
  <Paragraphs>170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Franklin Gothic Book</vt:lpstr>
      <vt:lpstr>Franklin Gothic Medium</vt:lpstr>
      <vt:lpstr>Gill Sans MT</vt:lpstr>
      <vt:lpstr>Wingdings</vt:lpstr>
      <vt:lpstr>Wingdings 2</vt:lpstr>
      <vt:lpstr>Dividend</vt:lpstr>
      <vt:lpstr>1_Dividend</vt:lpstr>
      <vt:lpstr>Acrobat Document</vt:lpstr>
      <vt:lpstr>Becoming a City College Student:  Managing the business of being a student at CCNY</vt:lpstr>
      <vt:lpstr>Our goal for this session:</vt:lpstr>
      <vt:lpstr>CCNY is a big Place, BUT you are not alone</vt:lpstr>
      <vt:lpstr>Academic advising</vt:lpstr>
      <vt:lpstr>Enrollment Offices</vt:lpstr>
      <vt:lpstr>Enrollment Offices</vt:lpstr>
      <vt:lpstr>Enrollment Offices</vt:lpstr>
      <vt:lpstr>Student Affairs</vt:lpstr>
      <vt:lpstr>Tools of the trade</vt:lpstr>
      <vt:lpstr>Tools of the Trade: City Central Portal</vt:lpstr>
      <vt:lpstr>Tools of the Trade: CCNy Guide</vt:lpstr>
      <vt:lpstr>Tools of the trade: CUNYFirst</vt:lpstr>
      <vt:lpstr>Know What You Owe</vt:lpstr>
      <vt:lpstr>Know when you owe </vt:lpstr>
      <vt:lpstr>Tools of the Trade: CUNY portal</vt:lpstr>
      <vt:lpstr>Tools of the Trade: Citymail</vt:lpstr>
      <vt:lpstr>To claim your Citymail account</vt:lpstr>
      <vt:lpstr>IT Help</vt:lpstr>
      <vt:lpstr>Doing Your part is essential!</vt:lpstr>
      <vt:lpstr>Your part is essential!</vt:lpstr>
      <vt:lpstr>From your academic planning day to your first day of classes</vt:lpstr>
      <vt:lpstr>Academic planning day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college Enrollment basics</dc:title>
  <dc:creator>Marie Brewer</dc:creator>
  <cp:lastModifiedBy>Dominic Stellini</cp:lastModifiedBy>
  <cp:revision>49</cp:revision>
  <dcterms:created xsi:type="dcterms:W3CDTF">2016-06-20T15:50:25Z</dcterms:created>
  <dcterms:modified xsi:type="dcterms:W3CDTF">2017-08-02T19:53:48Z</dcterms:modified>
</cp:coreProperties>
</file>