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3"/>
  </p:notesMasterIdLst>
  <p:sldIdLst>
    <p:sldId id="256" r:id="rId3"/>
    <p:sldId id="287" r:id="rId4"/>
    <p:sldId id="288" r:id="rId5"/>
    <p:sldId id="290" r:id="rId6"/>
    <p:sldId id="291" r:id="rId7"/>
    <p:sldId id="296" r:id="rId8"/>
    <p:sldId id="293" r:id="rId9"/>
    <p:sldId id="294" r:id="rId10"/>
    <p:sldId id="295" r:id="rId11"/>
    <p:sldId id="273" r:id="rId12"/>
    <p:sldId id="275" r:id="rId13"/>
    <p:sldId id="276" r:id="rId14"/>
    <p:sldId id="282" r:id="rId15"/>
    <p:sldId id="283" r:id="rId16"/>
    <p:sldId id="284" r:id="rId17"/>
    <p:sldId id="285" r:id="rId18"/>
    <p:sldId id="267" r:id="rId19"/>
    <p:sldId id="262" r:id="rId20"/>
    <p:sldId id="263"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5" autoAdjust="0"/>
    <p:restoredTop sz="94701" autoAdjust="0"/>
  </p:normalViewPr>
  <p:slideViewPr>
    <p:cSldViewPr snapToGrid="0">
      <p:cViewPr varScale="1">
        <p:scale>
          <a:sx n="126" d="100"/>
          <a:sy n="126" d="100"/>
        </p:scale>
        <p:origin x="2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1"/>
          <c:dPt>
            <c:idx val="0"/>
            <c:bubble3D val="0"/>
            <c:spPr>
              <a:solidFill>
                <a:srgbClr val="00B0F0"/>
              </a:solidFill>
            </c:spPr>
            <c:extLst>
              <c:ext xmlns:c16="http://schemas.microsoft.com/office/drawing/2014/chart" uri="{C3380CC4-5D6E-409C-BE32-E72D297353CC}">
                <c16:uniqueId val="{00000001-12CA-409B-AD24-2C47EF33D578}"/>
              </c:ext>
            </c:extLst>
          </c:dPt>
          <c:dPt>
            <c:idx val="1"/>
            <c:bubble3D val="0"/>
            <c:spPr>
              <a:solidFill>
                <a:schemeClr val="bg1">
                  <a:lumMod val="85000"/>
                </a:schemeClr>
              </a:solidFill>
            </c:spPr>
            <c:extLst>
              <c:ext xmlns:c16="http://schemas.microsoft.com/office/drawing/2014/chart" uri="{C3380CC4-5D6E-409C-BE32-E72D297353CC}">
                <c16:uniqueId val="{00000003-12CA-409B-AD24-2C47EF33D578}"/>
              </c:ext>
            </c:extLst>
          </c:dPt>
          <c:dPt>
            <c:idx val="2"/>
            <c:bubble3D val="0"/>
            <c:spPr>
              <a:solidFill>
                <a:srgbClr val="92D050"/>
              </a:solidFill>
            </c:spPr>
            <c:extLst>
              <c:ext xmlns:c16="http://schemas.microsoft.com/office/drawing/2014/chart" uri="{C3380CC4-5D6E-409C-BE32-E72D297353CC}">
                <c16:uniqueId val="{00000005-12CA-409B-AD24-2C47EF33D578}"/>
              </c:ext>
            </c:extLst>
          </c:dPt>
          <c:val>
            <c:numRef>
              <c:f>Sheet1!$D$6:$D$8</c:f>
              <c:numCache>
                <c:formatCode>General</c:formatCode>
                <c:ptCount val="3"/>
                <c:pt idx="0">
                  <c:v>0.33300000000000002</c:v>
                </c:pt>
                <c:pt idx="1">
                  <c:v>0.33300000000000002</c:v>
                </c:pt>
                <c:pt idx="2">
                  <c:v>0.33300000000000002</c:v>
                </c:pt>
              </c:numCache>
            </c:numRef>
          </c:val>
          <c:extLst>
            <c:ext xmlns:c16="http://schemas.microsoft.com/office/drawing/2014/chart" uri="{C3380CC4-5D6E-409C-BE32-E72D297353CC}">
              <c16:uniqueId val="{00000006-12CA-409B-AD24-2C47EF33D578}"/>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0.54112</cdr:x>
      <cdr:y>0.31159</cdr:y>
    </cdr:from>
    <cdr:to>
      <cdr:x>0.78324</cdr:x>
      <cdr:y>0.44959</cdr:y>
    </cdr:to>
    <cdr:sp macro="" textlink="">
      <cdr:nvSpPr>
        <cdr:cNvPr id="3" name="TextBox 2"/>
        <cdr:cNvSpPr txBox="1"/>
      </cdr:nvSpPr>
      <cdr:spPr>
        <a:xfrm xmlns:a="http://schemas.openxmlformats.org/drawingml/2006/main">
          <a:off x="2786802" y="1283997"/>
          <a:ext cx="1246933" cy="5686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t>Major</a:t>
          </a:r>
          <a:endParaRPr lang="en-US" sz="2800" b="1" dirty="0"/>
        </a:p>
      </cdr:txBody>
    </cdr:sp>
  </cdr:relSizeAnchor>
  <cdr:relSizeAnchor xmlns:cdr="http://schemas.openxmlformats.org/drawingml/2006/chartDrawing">
    <cdr:from>
      <cdr:x>0.19677</cdr:x>
      <cdr:y>0.29133</cdr:y>
    </cdr:from>
    <cdr:to>
      <cdr:x>0.47683</cdr:x>
      <cdr:y>0.53666</cdr:y>
    </cdr:to>
    <cdr:sp macro="" textlink="">
      <cdr:nvSpPr>
        <cdr:cNvPr id="4" name="TextBox 3"/>
        <cdr:cNvSpPr txBox="1"/>
      </cdr:nvSpPr>
      <cdr:spPr>
        <a:xfrm xmlns:a="http://schemas.openxmlformats.org/drawingml/2006/main">
          <a:off x="1219200" y="1447800"/>
          <a:ext cx="1735251" cy="12192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College Requirement</a:t>
          </a:r>
        </a:p>
        <a:p xmlns:a="http://schemas.openxmlformats.org/drawingml/2006/main">
          <a:r>
            <a:rPr lang="en-US" sz="1600" b="1" dirty="0" smtClean="0"/>
            <a:t>(Gen. Ed OR Pathways)</a:t>
          </a:r>
          <a:endParaRPr lang="en-US" sz="1600" b="1" dirty="0"/>
        </a:p>
      </cdr:txBody>
    </cdr:sp>
  </cdr:relSizeAnchor>
  <cdr:relSizeAnchor xmlns:cdr="http://schemas.openxmlformats.org/drawingml/2006/chartDrawing">
    <cdr:from>
      <cdr:x>0.34435</cdr:x>
      <cdr:y>0.64399</cdr:y>
    </cdr:from>
    <cdr:to>
      <cdr:x>0.65565</cdr:x>
      <cdr:y>0.88931</cdr:y>
    </cdr:to>
    <cdr:sp macro="" textlink="">
      <cdr:nvSpPr>
        <cdr:cNvPr id="5" name="TextBox 4"/>
        <cdr:cNvSpPr txBox="1"/>
      </cdr:nvSpPr>
      <cdr:spPr>
        <a:xfrm xmlns:a="http://schemas.openxmlformats.org/drawingml/2006/main">
          <a:off x="2133600" y="3200416"/>
          <a:ext cx="1928816" cy="12191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a:t>
          </a:r>
          <a:r>
            <a:rPr lang="en-US" sz="1600" b="1" baseline="30000" dirty="0" smtClean="0"/>
            <a:t>nd</a:t>
          </a:r>
          <a:r>
            <a:rPr lang="en-US" sz="1600" b="1" dirty="0" smtClean="0"/>
            <a:t> Major  </a:t>
          </a:r>
          <a:r>
            <a:rPr lang="en-US" sz="1600" b="1" u="sng" dirty="0" smtClean="0"/>
            <a:t>OR</a:t>
          </a:r>
        </a:p>
        <a:p xmlns:a="http://schemas.openxmlformats.org/drawingml/2006/main">
          <a:r>
            <a:rPr lang="en-US" sz="1600" b="1" dirty="0" smtClean="0"/>
            <a:t>Minor </a:t>
          </a:r>
          <a:r>
            <a:rPr lang="en-US" sz="1600" b="1" u="sng" dirty="0" smtClean="0"/>
            <a:t>OR</a:t>
          </a:r>
        </a:p>
        <a:p xmlns:a="http://schemas.openxmlformats.org/drawingml/2006/main">
          <a:r>
            <a:rPr lang="en-US" sz="1600" b="1" dirty="0" smtClean="0"/>
            <a:t>Free Electives</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2E57D-55DE-40F4-BA1C-2613642F3D53}"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A4F26-D8B8-4106-9785-4DE09E6D36FE}" type="slidenum">
              <a:rPr lang="en-US" smtClean="0"/>
              <a:t>‹#›</a:t>
            </a:fld>
            <a:endParaRPr lang="en-US"/>
          </a:p>
        </p:txBody>
      </p:sp>
    </p:spTree>
    <p:extLst>
      <p:ext uri="{BB962C8B-B14F-4D97-AF65-F5344CB8AC3E}">
        <p14:creationId xmlns:p14="http://schemas.microsoft.com/office/powerpoint/2010/main" val="195730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Expectations: We will discuss the differences between high school and college and what it means to be responsible in college.</a:t>
            </a:r>
          </a:p>
          <a:p>
            <a:r>
              <a:rPr lang="en-US" sz="1200" kern="1200" dirty="0" smtClean="0">
                <a:solidFill>
                  <a:schemeClr val="tx1"/>
                </a:solidFill>
                <a:effectLst/>
                <a:latin typeface="+mn-lt"/>
                <a:ea typeface="+mn-ea"/>
                <a:cs typeface="+mn-cs"/>
              </a:rPr>
              <a:t>Resources: We will discuss the people and places that will help you succeed in college and where to find them.</a:t>
            </a:r>
          </a:p>
          <a:p>
            <a:r>
              <a:rPr lang="en-US" sz="1200" kern="1200" dirty="0" smtClean="0">
                <a:solidFill>
                  <a:schemeClr val="tx1"/>
                </a:solidFill>
                <a:effectLst/>
                <a:latin typeface="+mn-lt"/>
                <a:ea typeface="+mn-ea"/>
                <a:cs typeface="+mn-cs"/>
              </a:rPr>
              <a:t>Advisement: We will discuss what to expect when talking to an advisor.  This includes the structure of your degree.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414A01-8B80-4595-A9EE-975E1764BC16}" type="slidenum">
              <a:rPr lang="en-US" smtClean="0"/>
              <a:t>2</a:t>
            </a:fld>
            <a:endParaRPr lang="en-US"/>
          </a:p>
        </p:txBody>
      </p:sp>
    </p:spTree>
    <p:extLst>
      <p:ext uri="{BB962C8B-B14F-4D97-AF65-F5344CB8AC3E}">
        <p14:creationId xmlns:p14="http://schemas.microsoft.com/office/powerpoint/2010/main" val="414628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Classes come in several sizes:</a:t>
            </a:r>
            <a:r>
              <a:rPr lang="en-US" baseline="0" dirty="0" smtClean="0"/>
              <a:t> Large lectures with discussion sections (called recitation) or labs; medium size classes, small seminars – even individual instruction.</a:t>
            </a:r>
          </a:p>
          <a:p>
            <a:r>
              <a:rPr lang="en-US" baseline="0" dirty="0" smtClean="0"/>
              <a:t>You need to understand what it means to be prepared for your classes no matter what size they are.  You also need to learn how you learn best! Know how much to study for each class (3 hours outside for every hour inside of class), know to read your books </a:t>
            </a:r>
            <a:r>
              <a:rPr lang="en-US" i="1" baseline="0" dirty="0" smtClean="0"/>
              <a:t>before</a:t>
            </a:r>
            <a:r>
              <a:rPr lang="en-US" i="0" baseline="0" dirty="0" smtClean="0"/>
              <a:t> class, take notes on your reading and in class.  PARTICIPATE!</a:t>
            </a:r>
            <a:endParaRPr lang="en-US" baseline="0" dirty="0" smtClean="0"/>
          </a:p>
          <a:p>
            <a:r>
              <a:rPr lang="en-US" baseline="0" dirty="0" smtClean="0"/>
              <a:t>Understand the messages that you send by how you behave in the classroom.  If you want respect, you need to act respectfully.  If you dress and behave like a clown, that’s how people will think of you.</a:t>
            </a:r>
          </a:p>
          <a:p>
            <a:r>
              <a:rPr lang="en-US" baseline="0" dirty="0" smtClean="0"/>
              <a:t>Know when it is ok to use technology in the classroom and when it is not.</a:t>
            </a:r>
          </a:p>
          <a:p>
            <a:r>
              <a:rPr lang="en-US" baseline="0" dirty="0" smtClean="0"/>
              <a:t>Know how to approach your advisors, instructors and administrators.  Be polite and formal in your emails.  Spell correctly and use proper grammar and salutations.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Managing your time is crucial!  You have an academic calendar. </a:t>
            </a:r>
            <a:r>
              <a:rPr lang="en-US" dirty="0" smtClean="0"/>
              <a:t>Don’t</a:t>
            </a:r>
            <a:r>
              <a:rPr lang="en-US" baseline="0" dirty="0" smtClean="0"/>
              <a:t> plan vacations during the semester!</a:t>
            </a:r>
            <a:endParaRPr lang="en-US" dirty="0" smtClean="0"/>
          </a:p>
          <a:p>
            <a:r>
              <a:rPr lang="en-US" baseline="0" dirty="0" smtClean="0"/>
              <a:t>You are given a syllabus in each class.  Use it!  You need to understand how to best plan your day; your week; your semester and your 4 or 5 year plan. </a:t>
            </a:r>
            <a:r>
              <a:rPr lang="en-US" i="0" baseline="0" dirty="0" smtClean="0"/>
              <a:t>Know how many credits you need to take to finish in 4 years, or make a plan that works for you and your life.</a:t>
            </a:r>
          </a:p>
        </p:txBody>
      </p:sp>
      <p:sp>
        <p:nvSpPr>
          <p:cNvPr id="4" name="Slide Number Placeholder 3"/>
          <p:cNvSpPr>
            <a:spLocks noGrp="1"/>
          </p:cNvSpPr>
          <p:nvPr>
            <p:ph type="sldNum" sz="quarter" idx="10"/>
          </p:nvPr>
        </p:nvSpPr>
        <p:spPr/>
        <p:txBody>
          <a:bodyPr/>
          <a:lstStyle/>
          <a:p>
            <a:fld id="{E7414A01-8B80-4595-A9EE-975E1764BC16}" type="slidenum">
              <a:rPr lang="en-US" smtClean="0"/>
              <a:t>3</a:t>
            </a:fld>
            <a:endParaRPr lang="en-US"/>
          </a:p>
        </p:txBody>
      </p:sp>
    </p:spTree>
    <p:extLst>
      <p:ext uri="{BB962C8B-B14F-4D97-AF65-F5344CB8AC3E}">
        <p14:creationId xmlns:p14="http://schemas.microsoft.com/office/powerpoint/2010/main" val="110701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a:t>
            </a:r>
            <a:r>
              <a:rPr lang="en-US" baseline="0" dirty="0" smtClean="0"/>
              <a:t> the name contact information for your professors and </a:t>
            </a:r>
            <a:r>
              <a:rPr lang="en-US" baseline="0" dirty="0" err="1" smtClean="0"/>
              <a:t>TAs.</a:t>
            </a:r>
            <a:r>
              <a:rPr lang="en-US" baseline="0" dirty="0" smtClean="0"/>
              <a:t>  They should be your first line of help!</a:t>
            </a:r>
          </a:p>
          <a:p>
            <a:r>
              <a:rPr lang="en-US" baseline="0" dirty="0" smtClean="0"/>
              <a:t>Your advisor should be someone you know.  They will be with you for much of your college career.</a:t>
            </a:r>
          </a:p>
          <a:p>
            <a:r>
              <a:rPr lang="en-US" baseline="0" dirty="0" smtClean="0"/>
              <a:t>We have tutoring in most areas.  Use the Directory or to figure out where the help is.  We have science tutoring, a writing center, math tutoring…</a:t>
            </a:r>
          </a:p>
          <a:p>
            <a:r>
              <a:rPr lang="en-US" baseline="0" dirty="0" smtClean="0"/>
              <a:t>We have several offices in Wellness that can help you succeed.  </a:t>
            </a:r>
            <a:r>
              <a:rPr lang="en-US" baseline="0" dirty="0" err="1" smtClean="0"/>
              <a:t>Accessabilites</a:t>
            </a:r>
            <a:r>
              <a:rPr lang="en-US" baseline="0" dirty="0" smtClean="0"/>
              <a:t> can help when you have a diagnosed condition – anything from emotional issues to a broken leg.  Counseling can help when you are stressed and that stress is interfering with your academic progress.  We have health services and even emergency loans here.  Don’t wait till things have reached a boiling point.  Go for help early!</a:t>
            </a:r>
          </a:p>
          <a:p>
            <a:r>
              <a:rPr lang="en-US" baseline="0" dirty="0" smtClean="0"/>
              <a:t>How do you find help?  You can use the directory!  You can use the bulletin.  This is your contract.</a:t>
            </a:r>
            <a:endParaRPr lang="en-US" dirty="0"/>
          </a:p>
        </p:txBody>
      </p:sp>
      <p:sp>
        <p:nvSpPr>
          <p:cNvPr id="4" name="Slide Number Placeholder 3"/>
          <p:cNvSpPr>
            <a:spLocks noGrp="1"/>
          </p:cNvSpPr>
          <p:nvPr>
            <p:ph type="sldNum" sz="quarter" idx="10"/>
          </p:nvPr>
        </p:nvSpPr>
        <p:spPr/>
        <p:txBody>
          <a:bodyPr/>
          <a:lstStyle/>
          <a:p>
            <a:fld id="{E7414A01-8B80-4595-A9EE-975E1764BC16}" type="slidenum">
              <a:rPr lang="en-US" smtClean="0"/>
              <a:t>4</a:t>
            </a:fld>
            <a:endParaRPr lang="en-US"/>
          </a:p>
        </p:txBody>
      </p:sp>
    </p:spTree>
    <p:extLst>
      <p:ext uri="{BB962C8B-B14F-4D97-AF65-F5344CB8AC3E}">
        <p14:creationId xmlns:p14="http://schemas.microsoft.com/office/powerpoint/2010/main" val="379275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120</a:t>
            </a:r>
            <a:r>
              <a:rPr lang="en-US" baseline="0" dirty="0" smtClean="0"/>
              <a:t> (or more) credits for your degree.  There are about 45 credits in General Education (Pathways); about  the same in your major (give or take).  There are pre-requisites to courses and co-requisites.  You need to know these when planning ahead.  And then you can take other courses that make you happy… declare a minor or 2… or just take classes.</a:t>
            </a:r>
            <a:endParaRPr lang="en-US" dirty="0"/>
          </a:p>
        </p:txBody>
      </p:sp>
      <p:sp>
        <p:nvSpPr>
          <p:cNvPr id="4" name="Slide Number Placeholder 3"/>
          <p:cNvSpPr>
            <a:spLocks noGrp="1"/>
          </p:cNvSpPr>
          <p:nvPr>
            <p:ph type="sldNum" sz="quarter" idx="10"/>
          </p:nvPr>
        </p:nvSpPr>
        <p:spPr/>
        <p:txBody>
          <a:bodyPr/>
          <a:lstStyle/>
          <a:p>
            <a:fld id="{E7414A01-8B80-4595-A9EE-975E1764BC16}" type="slidenum">
              <a:rPr lang="en-US" smtClean="0"/>
              <a:t>7</a:t>
            </a:fld>
            <a:endParaRPr lang="en-US"/>
          </a:p>
        </p:txBody>
      </p:sp>
    </p:spTree>
    <p:extLst>
      <p:ext uri="{BB962C8B-B14F-4D97-AF65-F5344CB8AC3E}">
        <p14:creationId xmlns:p14="http://schemas.microsoft.com/office/powerpoint/2010/main" val="357607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an example of a pathways checklist here.</a:t>
            </a:r>
            <a:r>
              <a:rPr lang="en-US" baseline="0" dirty="0" smtClean="0"/>
              <a:t>  Later on, you can find the checklist for all degrees except Engineering that is appropriate for you and download it to keep track of your progress.</a:t>
            </a:r>
          </a:p>
          <a:p>
            <a:r>
              <a:rPr lang="en-US" baseline="0" dirty="0" smtClean="0"/>
              <a:t>Additionally, most majors have a curriculum grid on their websites or available in their offices.  Make sure that you have that too so that you can plan which courses you need to take and when.</a:t>
            </a:r>
          </a:p>
          <a:p>
            <a:r>
              <a:rPr lang="en-US" baseline="0" dirty="0" smtClean="0"/>
              <a:t>Note that students who are not in Engineering will take a course called FIQWS (freshman….) this is unique to CCNY and combines a writing course with a topic course which will fulfill one of you general education classes.  Your advisor will explain this to you in greater detail.</a:t>
            </a:r>
            <a:endParaRPr lang="en-US" dirty="0"/>
          </a:p>
        </p:txBody>
      </p:sp>
      <p:sp>
        <p:nvSpPr>
          <p:cNvPr id="4" name="Slide Number Placeholder 3"/>
          <p:cNvSpPr>
            <a:spLocks noGrp="1"/>
          </p:cNvSpPr>
          <p:nvPr>
            <p:ph type="sldNum" sz="quarter" idx="10"/>
          </p:nvPr>
        </p:nvSpPr>
        <p:spPr/>
        <p:txBody>
          <a:bodyPr/>
          <a:lstStyle/>
          <a:p>
            <a:fld id="{38B89347-028D-4281-9ABF-BDF3904300A8}" type="slidenum">
              <a:rPr lang="en-US" smtClean="0"/>
              <a:t>8</a:t>
            </a:fld>
            <a:endParaRPr lang="en-US"/>
          </a:p>
        </p:txBody>
      </p:sp>
    </p:spTree>
    <p:extLst>
      <p:ext uri="{BB962C8B-B14F-4D97-AF65-F5344CB8AC3E}">
        <p14:creationId xmlns:p14="http://schemas.microsoft.com/office/powerpoint/2010/main" val="386544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97455"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3" y="990600"/>
            <a:ext cx="10653003"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74923" y="2495445"/>
            <a:ext cx="1065300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D0065BE-0657-4A47-90AD-C21C55E16B19}" type="datetime4">
              <a:rPr lang="en-US" smtClean="0"/>
              <a:pPr/>
              <a:t>January 17, 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335453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774923" y="2228004"/>
            <a:ext cx="10653003" cy="36307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17,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72951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29" y="5141974"/>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5" y="3036573"/>
            <a:ext cx="1065300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74925"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47D2193-4505-4A75-99BB-880C6989A757}" type="datetime4">
              <a:rPr lang="en-US" smtClean="0"/>
              <a:pPr/>
              <a:t>January 17, 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134192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74924" y="2228003"/>
            <a:ext cx="5199369"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17,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77792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82959"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74924" y="2926052"/>
            <a:ext cx="5199369"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25745"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210216"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17,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272686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B012D-77A1-44B0-BB26-329BA1EE55C9}" type="datetime4">
              <a:rPr lang="en-US" smtClean="0"/>
              <a:pPr/>
              <a:t>January 17,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425037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17,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97609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29"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7" y="5262296"/>
            <a:ext cx="4715500"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C7EAB0C-2220-4D0E-A0DD-DB7FA0F742F4}" type="datetime4">
              <a:rPr lang="en-US" smtClean="0"/>
              <a:pPr/>
              <a:t>January 17, 2018</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86676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3" y="4693389"/>
            <a:ext cx="10653003"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7458"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77492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17,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008700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6C3AA4-67BE-44F7-809A-3582401494AF}" type="datetime4">
              <a:rPr lang="en-US" smtClean="0"/>
              <a:pPr/>
              <a:t>January 17,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565808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263563" cy="365125"/>
          </a:xfrm>
        </p:spPr>
        <p:txBody>
          <a:bodyPr/>
          <a:lstStyle>
            <a:lvl1pPr>
              <a:defRPr>
                <a:solidFill>
                  <a:schemeClr val="accent1">
                    <a:lumMod val="75000"/>
                    <a:lumOff val="25000"/>
                  </a:schemeClr>
                </a:solidFill>
              </a:defRPr>
            </a:lvl1pPr>
          </a:lstStyle>
          <a:p>
            <a:fld id="{25172EEB-1769-4776-AD69-E7C1260563EB}" type="datetime4">
              <a:rPr lang="en-US" smtClean="0"/>
              <a:pPr/>
              <a:t>January 17, 2018</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150085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1/17/2018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1/17/2018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3" y="687475"/>
            <a:ext cx="10653003"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74923" y="2228003"/>
            <a:ext cx="10653003" cy="3630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12436" y="5956137"/>
            <a:ext cx="2844800" cy="365125"/>
          </a:xfrm>
          <a:prstGeom prst="rect">
            <a:avLst/>
          </a:prstGeom>
        </p:spPr>
        <p:txBody>
          <a:bodyPr vert="horz" lIns="91440" tIns="45720" rIns="91440" bIns="45720" rtlCol="0" anchor="ctr"/>
          <a:lstStyle>
            <a:lvl1pPr algn="r">
              <a:defRPr sz="900">
                <a:solidFill>
                  <a:schemeClr val="accent2"/>
                </a:solidFill>
              </a:defRPr>
            </a:lvl1pPr>
          </a:lstStyle>
          <a:p>
            <a:fld id="{62B1B13E-D5AF-485E-81A1-82A140076526}" type="datetime4">
              <a:rPr lang="en-US" smtClean="0"/>
              <a:pPr/>
              <a:t>January 17, 2018</a:t>
            </a:fld>
            <a:endParaRPr lang="en-US" dirty="0"/>
          </a:p>
        </p:txBody>
      </p:sp>
      <p:sp>
        <p:nvSpPr>
          <p:cNvPr id="5" name="Footer Placeholder 4"/>
          <p:cNvSpPr>
            <a:spLocks noGrp="1"/>
          </p:cNvSpPr>
          <p:nvPr>
            <p:ph type="ftr" sz="quarter" idx="3"/>
          </p:nvPr>
        </p:nvSpPr>
        <p:spPr>
          <a:xfrm>
            <a:off x="774924" y="5951811"/>
            <a:ext cx="6494113"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400635" y="5956137"/>
            <a:ext cx="1027291" cy="365125"/>
          </a:xfrm>
          <a:prstGeom prst="rect">
            <a:avLst/>
          </a:prstGeom>
        </p:spPr>
        <p:txBody>
          <a:bodyPr vert="horz" lIns="91440" tIns="45720" rIns="91440" bIns="45720" rtlCol="0" anchor="ctr"/>
          <a:lstStyle>
            <a:lvl1pPr algn="r">
              <a:defRPr sz="900">
                <a:solidFill>
                  <a:schemeClr val="accent2"/>
                </a:solidFill>
              </a:defRPr>
            </a:lvl1pPr>
          </a:lstStyle>
          <a:p>
            <a:fld id="{2754ED01-E2A0-4C1E-8E21-014B99041579}" type="slidenum">
              <a:rPr lang="en-US" smtClean="0"/>
              <a:pPr/>
              <a:t>‹#›</a:t>
            </a:fld>
            <a:endParaRPr lang="en-US" dirty="0"/>
          </a:p>
        </p:txBody>
      </p:sp>
      <p:sp>
        <p:nvSpPr>
          <p:cNvPr id="9" name="Rectangle 8"/>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7140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central.ccny.cuny.edu/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2.cuny.edu/wp-content/uploads/sites/4/page-assets/about/administration/offices/cis/cunyfirst/training/students/Class-Enrollment.pdf" TargetMode="External"/><Relationship Id="rId2" Type="http://schemas.openxmlformats.org/officeDocument/2006/relationships/hyperlink" Target="http://www2.cuny.edu/wp-content/uploads/sites/4/page-assets/about/administration/offices/cis/cunyfirst/training/students/View-Course-Catalog.pdf" TargetMode="External"/><Relationship Id="rId1" Type="http://schemas.openxmlformats.org/officeDocument/2006/relationships/slideLayout" Target="../slideLayouts/slideLayout2.xml"/><Relationship Id="rId4" Type="http://schemas.openxmlformats.org/officeDocument/2006/relationships/hyperlink" Target="https://www.ccny.cuny.edu/registrar/e-permit-inform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ccny.cuny.edu/registrar/degreeworks" TargetMode="External"/><Relationship Id="rId2" Type="http://schemas.openxmlformats.org/officeDocument/2006/relationships/hyperlink" Target="https://www.ccny.cuny.edu/it/blackboard" TargetMode="External"/><Relationship Id="rId1" Type="http://schemas.openxmlformats.org/officeDocument/2006/relationships/slideLayout" Target="../slideLayouts/slideLayout16.xml"/><Relationship Id="rId4" Type="http://schemas.openxmlformats.org/officeDocument/2006/relationships/hyperlink" Target="mailto:bbsupport@ccny.cuny.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ccountlookup.ccny.cuny.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ccny.cuny.edu/sites/default/files/2016%20-%202017%20Undergraduate%20Bulleti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cny.cuny.edu/registrar/academic-calenda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cny.cuny.edu/nsec/academic-planning-day-0"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cny.cuny.edu/sites/default/files/Spring%202017%20Academic%20Calendar_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cny.cuny.edu/academics/sup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cny.cuny.edu/file/2015-2016-undergraduate-bulletins" TargetMode="External"/><Relationship Id="rId5" Type="http://schemas.openxmlformats.org/officeDocument/2006/relationships/hyperlink" Target="https://www.ccny.cuny.edu/directory" TargetMode="External"/><Relationship Id="rId4" Type="http://schemas.openxmlformats.org/officeDocument/2006/relationships/hyperlink" Target="https://www.ccny.cuny.edu/servic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cny.cuny.edu/gened/general-education-checklis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031" y="1058531"/>
            <a:ext cx="10993549" cy="1227469"/>
          </a:xfrm>
        </p:spPr>
        <p:txBody>
          <a:bodyPr>
            <a:noAutofit/>
          </a:bodyPr>
          <a:lstStyle/>
          <a:p>
            <a:pPr algn="ctr"/>
            <a:r>
              <a:rPr lang="en-US" dirty="0"/>
              <a:t>Being Successful at CCNY: </a:t>
            </a:r>
            <a:r>
              <a:rPr lang="en-US" dirty="0" smtClean="0"/>
              <a:t/>
            </a:r>
            <a:br>
              <a:rPr lang="en-US" dirty="0" smtClean="0"/>
            </a:br>
            <a:r>
              <a:rPr lang="en-US" dirty="0" smtClean="0"/>
              <a:t>Tools</a:t>
            </a:r>
            <a:r>
              <a:rPr lang="en-US" dirty="0"/>
              <a:t>, Strategies and Tips</a:t>
            </a:r>
          </a:p>
        </p:txBody>
      </p:sp>
      <p:sp>
        <p:nvSpPr>
          <p:cNvPr id="3" name="Subtitle 2"/>
          <p:cNvSpPr>
            <a:spLocks noGrp="1"/>
          </p:cNvSpPr>
          <p:nvPr>
            <p:ph type="subTitle" idx="1"/>
          </p:nvPr>
        </p:nvSpPr>
        <p:spPr/>
        <p:txBody>
          <a:bodyPr>
            <a:normAutofit fontScale="92500" lnSpcReduction="20000"/>
          </a:bodyPr>
          <a:lstStyle/>
          <a:p>
            <a:r>
              <a:rPr lang="en-US" dirty="0" smtClean="0"/>
              <a:t>Presented by:  Dominic Stellini, Director of the New Student Experience Center</a:t>
            </a:r>
          </a:p>
          <a:p>
            <a:r>
              <a:rPr lang="en-US" dirty="0"/>
              <a:t>	</a:t>
            </a:r>
            <a:r>
              <a:rPr lang="en-US" dirty="0" smtClean="0"/>
              <a:t>		Carlito Berlus</a:t>
            </a:r>
            <a:r>
              <a:rPr lang="en-US" smtClean="0"/>
              <a:t>,  </a:t>
            </a:r>
            <a:r>
              <a:rPr lang="en-US" smtClean="0"/>
              <a:t>Senior academic </a:t>
            </a:r>
            <a:r>
              <a:rPr lang="en-US" dirty="0" smtClean="0"/>
              <a:t>advisor</a:t>
            </a:r>
            <a:endParaRPr lang="en-US" dirty="0"/>
          </a:p>
        </p:txBody>
      </p:sp>
    </p:spTree>
    <p:extLst>
      <p:ext uri="{BB962C8B-B14F-4D97-AF65-F5344CB8AC3E}">
        <p14:creationId xmlns:p14="http://schemas.microsoft.com/office/powerpoint/2010/main" val="1339704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Trade: City Central Portal</a:t>
            </a:r>
            <a:endParaRPr lang="en-US" dirty="0"/>
          </a:p>
        </p:txBody>
      </p:sp>
      <p:sp>
        <p:nvSpPr>
          <p:cNvPr id="4" name="Title 1"/>
          <p:cNvSpPr txBox="1">
            <a:spLocks/>
          </p:cNvSpPr>
          <p:nvPr/>
        </p:nvSpPr>
        <p:spPr>
          <a:xfrm>
            <a:off x="707609" y="2241765"/>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err="1" smtClean="0">
                <a:ln>
                  <a:noFill/>
                </a:ln>
                <a:solidFill>
                  <a:srgbClr val="66CCFF"/>
                </a:solidFill>
                <a:effectLst/>
                <a:uLnTx/>
                <a:uFillTx/>
                <a:latin typeface="Franklin Gothic Medium"/>
                <a:ea typeface="+mj-ea"/>
                <a:cs typeface="+mj-cs"/>
              </a:rPr>
              <a:t>city</a:t>
            </a:r>
            <a:r>
              <a:rPr kumimoji="0" lang="en-US" sz="2800" b="1" i="0" u="none" strike="noStrike" kern="1200" cap="all" spc="0" normalizeH="0" baseline="0" noProof="0" dirty="0" err="1" smtClean="0">
                <a:ln>
                  <a:noFill/>
                </a:ln>
                <a:solidFill>
                  <a:srgbClr val="3366FF"/>
                </a:solidFill>
                <a:effectLst/>
                <a:uLnTx/>
                <a:uFillTx/>
                <a:latin typeface="Franklin Gothic Medium"/>
                <a:ea typeface="+mj-ea"/>
                <a:cs typeface="+mj-cs"/>
              </a:rPr>
              <a:t>central</a:t>
            </a:r>
            <a:r>
              <a:rPr kumimoji="0" lang="en-US" sz="2800" b="1" i="0" u="none" strike="noStrike" kern="1200" cap="all" spc="0" normalizeH="0" baseline="0" noProof="0" dirty="0" smtClean="0">
                <a:ln>
                  <a:noFill/>
                </a:ln>
                <a:solidFill>
                  <a:srgbClr val="3366FF"/>
                </a:solidFill>
                <a:effectLst/>
                <a:uLnTx/>
                <a:uFillTx/>
                <a:latin typeface="Franklin Gothic Medium"/>
                <a:ea typeface="+mj-ea"/>
                <a:cs typeface="+mj-cs"/>
              </a:rPr>
              <a:t> Student portal</a:t>
            </a:r>
            <a:endParaRPr kumimoji="0" lang="en-US" sz="2800" b="1" i="0" u="none" strike="noStrike" kern="1200" cap="all" spc="0" normalizeH="0" baseline="0" noProof="0" dirty="0">
              <a:ln>
                <a:noFill/>
              </a:ln>
              <a:solidFill>
                <a:srgbClr val="3366FF"/>
              </a:solidFill>
              <a:effectLst/>
              <a:uLnTx/>
              <a:uFillTx/>
              <a:latin typeface="Franklin Gothic Medium"/>
              <a:ea typeface="+mj-ea"/>
              <a:cs typeface="+mj-cs"/>
            </a:endParaRPr>
          </a:p>
        </p:txBody>
      </p:sp>
      <p:sp>
        <p:nvSpPr>
          <p:cNvPr id="5" name="Content Placeholder 5"/>
          <p:cNvSpPr txBox="1">
            <a:spLocks/>
          </p:cNvSpPr>
          <p:nvPr/>
        </p:nvSpPr>
        <p:spPr>
          <a:xfrm>
            <a:off x="707609" y="2720676"/>
            <a:ext cx="3802512" cy="3712464"/>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rPr>
              <a:t>The </a:t>
            </a: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hlinkClick r:id="rId2"/>
              </a:rPr>
              <a:t>CITYCENTRAL Student Portal</a:t>
            </a:r>
            <a:endPar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rPr>
              <a:t>provides CCNY students with easy access</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rPr>
              <a:t>to some of their most used resources:</a:t>
            </a:r>
          </a:p>
          <a:p>
            <a:pPr marL="342900" marR="0" lvl="0" indent="-342900" algn="l" defTabSz="914400" rtl="0" eaLnBrk="1" fontAlgn="auto" latinLnBrk="0" hangingPunct="1">
              <a:lnSpc>
                <a:spcPct val="100000"/>
              </a:lnSpc>
              <a:spcBef>
                <a:spcPts val="800"/>
              </a:spcBef>
              <a:spcAft>
                <a:spcPts val="0"/>
              </a:spcAft>
              <a:buClrTx/>
              <a:buSzTx/>
              <a:buFont typeface="Wingdings" charset="2"/>
              <a:buChar char="§"/>
              <a:tabLst/>
              <a:defRPr/>
            </a:pP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rPr>
              <a:t>CUNYFirst </a:t>
            </a:r>
            <a:r>
              <a:rPr kumimoji="0" lang="en-US" sz="1600" b="1" i="0" u="none" strike="noStrike" kern="1200" cap="none" spc="0" normalizeH="0" baseline="0" noProof="0" dirty="0" err="1" smtClean="0">
                <a:ln>
                  <a:noFill/>
                </a:ln>
                <a:solidFill>
                  <a:sysClr val="windowText" lastClr="000000"/>
                </a:solidFill>
                <a:effectLst/>
                <a:uLnTx/>
                <a:uFillTx/>
                <a:latin typeface="Franklin Gothic Book"/>
                <a:ea typeface="+mn-ea"/>
                <a:cs typeface="+mn-cs"/>
              </a:rPr>
              <a:t>MyInfo</a:t>
            </a:r>
            <a:endPar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800"/>
              </a:spcBef>
              <a:spcAft>
                <a:spcPts val="0"/>
              </a:spcAft>
              <a:buClrTx/>
              <a:buSzTx/>
              <a:buFont typeface="Wingdings" charset="2"/>
              <a:buChar char="§"/>
              <a:tabLst/>
              <a:defRPr/>
            </a:pPr>
            <a:r>
              <a:rPr kumimoji="0" lang="en-US" sz="1600" b="1" i="0" u="none" strike="noStrike" kern="1200" cap="none" spc="0" normalizeH="0" baseline="0" noProof="0" dirty="0" err="1" smtClean="0">
                <a:ln>
                  <a:noFill/>
                </a:ln>
                <a:solidFill>
                  <a:sysClr val="windowText" lastClr="000000"/>
                </a:solidFill>
                <a:effectLst/>
                <a:uLnTx/>
                <a:uFillTx/>
                <a:latin typeface="Franklin Gothic Book"/>
                <a:ea typeface="+mn-ea"/>
                <a:cs typeface="+mn-cs"/>
              </a:rPr>
              <a:t>MyCCNY</a:t>
            </a: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rPr>
              <a:t>+</a:t>
            </a:r>
          </a:p>
          <a:p>
            <a:pPr marL="342900" marR="0" lvl="0" indent="-342900" algn="l" defTabSz="914400" rtl="0" eaLnBrk="1" fontAlgn="auto" latinLnBrk="0" hangingPunct="1">
              <a:lnSpc>
                <a:spcPct val="100000"/>
              </a:lnSpc>
              <a:spcBef>
                <a:spcPts val="800"/>
              </a:spcBef>
              <a:spcAft>
                <a:spcPts val="0"/>
              </a:spcAft>
              <a:buClrTx/>
              <a:buSzTx/>
              <a:buFont typeface="Wingdings" charset="2"/>
              <a:buChar char="§"/>
              <a:tabLst/>
              <a:defRPr/>
            </a:pP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rPr>
              <a:t>Latest Tweets</a:t>
            </a:r>
          </a:p>
          <a:p>
            <a:pPr marL="342900" marR="0" lvl="0" indent="-342900" algn="l" defTabSz="914400" rtl="0" eaLnBrk="1" fontAlgn="auto" latinLnBrk="0" hangingPunct="1">
              <a:lnSpc>
                <a:spcPct val="100000"/>
              </a:lnSpc>
              <a:spcBef>
                <a:spcPts val="800"/>
              </a:spcBef>
              <a:spcAft>
                <a:spcPts val="0"/>
              </a:spcAft>
              <a:buClrTx/>
              <a:buSzTx/>
              <a:buFont typeface="Wingdings" charset="2"/>
              <a:buChar char="§"/>
              <a:tabLst/>
              <a:defRPr/>
            </a:pP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rPr>
              <a:t>Events</a:t>
            </a:r>
          </a:p>
          <a:p>
            <a:pPr>
              <a:buFont typeface="Wingdings" charset="2"/>
              <a:buChar char="§"/>
            </a:pPr>
            <a:r>
              <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rPr>
              <a:t>Status for </a:t>
            </a:r>
            <a:r>
              <a:rPr lang="en-US" sz="1600" dirty="0">
                <a:solidFill>
                  <a:sysClr val="windowText" lastClr="000000"/>
                </a:solidFill>
                <a:latin typeface="Franklin Gothic Book"/>
              </a:rPr>
              <a:t>Campus </a:t>
            </a:r>
            <a:r>
              <a:rPr lang="en-US" sz="1600" dirty="0" smtClean="0">
                <a:solidFill>
                  <a:sysClr val="windowText" lastClr="000000"/>
                </a:solidFill>
                <a:latin typeface="Franklin Gothic Book"/>
              </a:rPr>
              <a:t>Systems</a:t>
            </a:r>
          </a:p>
          <a:p>
            <a:pPr>
              <a:buFont typeface="Wingdings" charset="2"/>
              <a:buChar char="§"/>
            </a:pPr>
            <a:r>
              <a:rPr lang="en-US" sz="1600" dirty="0" smtClean="0">
                <a:solidFill>
                  <a:sysClr val="windowText" lastClr="000000"/>
                </a:solidFill>
                <a:latin typeface="Franklin Gothic Book"/>
              </a:rPr>
              <a:t>Mobile </a:t>
            </a:r>
            <a:r>
              <a:rPr lang="en-US" sz="1600" dirty="0">
                <a:solidFill>
                  <a:sysClr val="windowText" lastClr="000000"/>
                </a:solidFill>
                <a:latin typeface="Franklin Gothic Book"/>
              </a:rPr>
              <a:t>App!</a:t>
            </a:r>
          </a:p>
          <a:p>
            <a:pPr marL="0" lvl="0" indent="0"/>
            <a:r>
              <a:rPr lang="en-US" sz="1600" dirty="0" smtClean="0">
                <a:solidFill>
                  <a:sysClr val="windowText" lastClr="000000"/>
                </a:solidFill>
                <a:latin typeface="Franklin Gothic Book"/>
              </a:rPr>
              <a:t>(</a:t>
            </a:r>
            <a:r>
              <a:rPr lang="en-US" sz="1600" dirty="0">
                <a:solidFill>
                  <a:sysClr val="windowText" lastClr="000000"/>
                </a:solidFill>
                <a:latin typeface="Franklin Gothic Book"/>
              </a:rPr>
              <a:t>https://</a:t>
            </a:r>
            <a:r>
              <a:rPr lang="en-US" sz="1600" dirty="0" smtClean="0">
                <a:solidFill>
                  <a:sysClr val="windowText" lastClr="000000"/>
                </a:solidFill>
                <a:latin typeface="Franklin Gothic Book"/>
              </a:rPr>
              <a:t>central.ccny.cuny.edu/index.php)</a:t>
            </a:r>
            <a:endParaRPr kumimoji="0" lang="en-US" sz="1600" b="1" i="0" u="none" strike="noStrike" kern="1200" cap="none" spc="0" normalizeH="0" baseline="0" noProof="0" dirty="0" smtClean="0">
              <a:ln>
                <a:noFill/>
              </a:ln>
              <a:solidFill>
                <a:sysClr val="windowText" lastClr="000000"/>
              </a:solidFill>
              <a:effectLst/>
              <a:uLnTx/>
              <a:uFillTx/>
              <a:latin typeface="Franklin Gothic Book"/>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41765"/>
            <a:ext cx="4972182" cy="3895344"/>
          </a:xfrm>
          <a:prstGeom prst="rect">
            <a:avLst/>
          </a:prstGeom>
        </p:spPr>
      </p:pic>
    </p:spTree>
    <p:extLst>
      <p:ext uri="{BB962C8B-B14F-4D97-AF65-F5344CB8AC3E}">
        <p14:creationId xmlns:p14="http://schemas.microsoft.com/office/powerpoint/2010/main" val="41432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trade: CUNYFirst</a:t>
            </a:r>
            <a:endParaRPr lang="en-US" dirty="0"/>
          </a:p>
        </p:txBody>
      </p:sp>
      <p:sp>
        <p:nvSpPr>
          <p:cNvPr id="4" name="TextBox 3"/>
          <p:cNvSpPr txBox="1"/>
          <p:nvPr/>
        </p:nvSpPr>
        <p:spPr>
          <a:xfrm>
            <a:off x="446227" y="2143354"/>
            <a:ext cx="11038637" cy="646331"/>
          </a:xfrm>
          <a:prstGeom prst="rect">
            <a:avLst/>
          </a:prstGeom>
          <a:noFill/>
        </p:spPr>
        <p:txBody>
          <a:bodyPr wrap="square" rtlCol="0">
            <a:spAutoFit/>
          </a:bodyPr>
          <a:lstStyle/>
          <a:p>
            <a:r>
              <a:rPr lang="en-US" dirty="0" smtClean="0"/>
              <a:t>CUNYFirst is the Student Information System we use at City College to keep track of all of your information. Contact information, grades, registration, finances, bills, etc.  In a word, everything.</a:t>
            </a:r>
            <a:endParaRPr lang="en-US" dirty="0"/>
          </a:p>
        </p:txBody>
      </p:sp>
      <p:sp>
        <p:nvSpPr>
          <p:cNvPr id="5" name="TextBox 4"/>
          <p:cNvSpPr txBox="1"/>
          <p:nvPr/>
        </p:nvSpPr>
        <p:spPr>
          <a:xfrm>
            <a:off x="446227" y="3565096"/>
            <a:ext cx="4897528" cy="2554545"/>
          </a:xfrm>
          <a:prstGeom prst="rect">
            <a:avLst/>
          </a:prstGeom>
          <a:noFill/>
        </p:spPr>
        <p:txBody>
          <a:bodyPr wrap="square" rtlCol="0">
            <a:spAutoFit/>
          </a:bodyPr>
          <a:lstStyle/>
          <a:p>
            <a:pPr marL="285750" indent="-285750" defTabSz="914400">
              <a:buFont typeface="Arial"/>
              <a:buChar char="•"/>
            </a:pPr>
            <a:r>
              <a:rPr lang="en-US" sz="1600" b="1" dirty="0" smtClean="0">
                <a:solidFill>
                  <a:prstClr val="black"/>
                </a:solidFill>
                <a:latin typeface="Franklin Gothic Book"/>
              </a:rPr>
              <a:t>Enrollment </a:t>
            </a:r>
          </a:p>
          <a:p>
            <a:pPr marL="742950" lvl="1" indent="-285750" defTabSz="914400">
              <a:buFont typeface="Arial"/>
              <a:buChar char="•"/>
            </a:pPr>
            <a:r>
              <a:rPr lang="en-US" sz="1600" dirty="0" smtClean="0">
                <a:solidFill>
                  <a:prstClr val="black"/>
                </a:solidFill>
                <a:latin typeface="Franklin Gothic Book"/>
              </a:rPr>
              <a:t>Search for classes (</a:t>
            </a:r>
            <a:r>
              <a:rPr lang="en-US" sz="1600" dirty="0" smtClean="0">
                <a:solidFill>
                  <a:prstClr val="black"/>
                </a:solidFill>
                <a:latin typeface="Franklin Gothic Book"/>
                <a:hlinkClick r:id="rId2"/>
              </a:rPr>
              <a:t>Class Search Guide</a:t>
            </a:r>
            <a:r>
              <a:rPr lang="en-US" sz="1600" dirty="0" smtClean="0">
                <a:solidFill>
                  <a:prstClr val="black"/>
                </a:solidFill>
                <a:latin typeface="Franklin Gothic Book"/>
              </a:rPr>
              <a:t>)</a:t>
            </a:r>
          </a:p>
          <a:p>
            <a:pPr marL="742950" lvl="1" indent="-285750" defTabSz="914400">
              <a:buFont typeface="Arial"/>
              <a:buChar char="•"/>
            </a:pPr>
            <a:r>
              <a:rPr lang="en-US" sz="1600" dirty="0" smtClean="0">
                <a:solidFill>
                  <a:prstClr val="black"/>
                </a:solidFill>
                <a:latin typeface="Franklin Gothic Book"/>
              </a:rPr>
              <a:t>Enroll in classes (</a:t>
            </a:r>
            <a:r>
              <a:rPr lang="en-US" sz="1600" dirty="0" smtClean="0">
                <a:solidFill>
                  <a:prstClr val="black"/>
                </a:solidFill>
                <a:latin typeface="Franklin Gothic Book"/>
                <a:hlinkClick r:id="rId3"/>
              </a:rPr>
              <a:t>Enrollment Guide</a:t>
            </a:r>
            <a:r>
              <a:rPr lang="en-US" sz="1600" dirty="0" smtClean="0">
                <a:solidFill>
                  <a:prstClr val="black"/>
                </a:solidFill>
                <a:latin typeface="Franklin Gothic Book"/>
              </a:rPr>
              <a:t>)</a:t>
            </a:r>
          </a:p>
          <a:p>
            <a:pPr marL="742950" lvl="1" indent="-285750" defTabSz="914400">
              <a:buFont typeface="Arial"/>
              <a:buChar char="•"/>
            </a:pPr>
            <a:r>
              <a:rPr lang="en-US" sz="1600" dirty="0" smtClean="0">
                <a:solidFill>
                  <a:prstClr val="black"/>
                </a:solidFill>
                <a:latin typeface="Franklin Gothic Book"/>
              </a:rPr>
              <a:t>Add/Drop/Swap classes</a:t>
            </a:r>
          </a:p>
          <a:p>
            <a:pPr marL="742950" lvl="1" indent="-285750" defTabSz="914400">
              <a:buFont typeface="Arial"/>
              <a:buChar char="•"/>
            </a:pPr>
            <a:r>
              <a:rPr lang="en-US" sz="1600" dirty="0" smtClean="0">
                <a:solidFill>
                  <a:prstClr val="black"/>
                </a:solidFill>
                <a:latin typeface="Franklin Gothic Book"/>
              </a:rPr>
              <a:t>Withdraw from classes</a:t>
            </a:r>
          </a:p>
          <a:p>
            <a:pPr marL="742950" lvl="1" indent="-285750" defTabSz="914400">
              <a:buFont typeface="Arial"/>
              <a:buChar char="•"/>
            </a:pPr>
            <a:r>
              <a:rPr lang="en-US" sz="1600" dirty="0" smtClean="0">
                <a:solidFill>
                  <a:prstClr val="black"/>
                </a:solidFill>
                <a:latin typeface="Franklin Gothic Book"/>
              </a:rPr>
              <a:t>View your enrollment dates</a:t>
            </a:r>
          </a:p>
          <a:p>
            <a:pPr marL="285750" indent="-285750" defTabSz="914400">
              <a:buFont typeface="Arial"/>
              <a:buChar char="•"/>
            </a:pPr>
            <a:r>
              <a:rPr lang="en-US" sz="1600" b="1" dirty="0" smtClean="0">
                <a:solidFill>
                  <a:prstClr val="black"/>
                </a:solidFill>
                <a:latin typeface="Franklin Gothic Book"/>
              </a:rPr>
              <a:t>Finances</a:t>
            </a:r>
          </a:p>
          <a:p>
            <a:pPr marL="742950" lvl="1" indent="-285750" defTabSz="914400">
              <a:buFont typeface="Arial"/>
              <a:buChar char="•"/>
            </a:pPr>
            <a:r>
              <a:rPr lang="en-US" sz="1600" dirty="0" smtClean="0">
                <a:solidFill>
                  <a:prstClr val="black"/>
                </a:solidFill>
                <a:latin typeface="Franklin Gothic Book"/>
              </a:rPr>
              <a:t>View holds, including financial aid holds</a:t>
            </a:r>
          </a:p>
          <a:p>
            <a:pPr marL="742950" lvl="1" indent="-285750" defTabSz="914400">
              <a:buFont typeface="Arial"/>
              <a:buChar char="•"/>
            </a:pPr>
            <a:r>
              <a:rPr lang="en-US" sz="1600" dirty="0" smtClean="0">
                <a:solidFill>
                  <a:prstClr val="black"/>
                </a:solidFill>
                <a:latin typeface="Franklin Gothic Book"/>
              </a:rPr>
              <a:t>View your financial aid </a:t>
            </a:r>
          </a:p>
          <a:p>
            <a:pPr marL="742950" lvl="1" indent="-285750" defTabSz="914400">
              <a:buFont typeface="Arial"/>
              <a:buChar char="•"/>
            </a:pPr>
            <a:r>
              <a:rPr lang="en-US" sz="1600" dirty="0" smtClean="0">
                <a:solidFill>
                  <a:prstClr val="black"/>
                </a:solidFill>
                <a:latin typeface="Franklin Gothic Book"/>
              </a:rPr>
              <a:t>Check your tuition balance</a:t>
            </a:r>
          </a:p>
        </p:txBody>
      </p:sp>
      <p:sp>
        <p:nvSpPr>
          <p:cNvPr id="6" name="Vertical Text Placeholder 2"/>
          <p:cNvSpPr txBox="1">
            <a:spLocks/>
          </p:cNvSpPr>
          <p:nvPr/>
        </p:nvSpPr>
        <p:spPr>
          <a:xfrm>
            <a:off x="6203290" y="3460090"/>
            <a:ext cx="4863394" cy="29094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800"/>
              </a:spcBef>
              <a:spcAft>
                <a:spcPts val="0"/>
              </a:spcAft>
              <a:buClrTx/>
              <a:buSzTx/>
              <a:buFont typeface="Arial"/>
              <a:buChar char="•"/>
              <a:tabLst/>
              <a:defRPr/>
            </a:pPr>
            <a:r>
              <a:rPr kumimoji="0" lang="en-US" sz="1700" i="0" u="none" strike="noStrike" kern="1200" cap="none" spc="0" normalizeH="0" baseline="0" noProof="0" dirty="0" smtClean="0">
                <a:ln>
                  <a:noFill/>
                </a:ln>
                <a:solidFill>
                  <a:sysClr val="windowText" lastClr="000000"/>
                </a:solidFill>
                <a:effectLst/>
                <a:uLnTx/>
                <a:uFillTx/>
                <a:latin typeface="Franklin Gothic Book"/>
                <a:ea typeface="+mn-ea"/>
                <a:cs typeface="+mn-cs"/>
              </a:rPr>
              <a:t>Personal information</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Update your address</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Update your email address</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Update your phone number</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Update your emergency contact information</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Access unofficial transcripts</a:t>
            </a:r>
          </a:p>
          <a:p>
            <a:pPr marL="173736" marR="0" lvl="1" indent="-173736"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1" i="0" u="none" strike="noStrike" kern="1200" cap="none" spc="0" normalizeH="0" baseline="0" noProof="0" dirty="0" smtClean="0">
                <a:ln>
                  <a:noFill/>
                </a:ln>
                <a:solidFill>
                  <a:sysClr val="windowText" lastClr="000000"/>
                </a:solidFill>
                <a:effectLst/>
                <a:uLnTx/>
                <a:uFillTx/>
                <a:latin typeface="Franklin Gothic Book"/>
                <a:ea typeface="+mn-ea"/>
                <a:cs typeface="+mn-cs"/>
              </a:rPr>
              <a:t>Other</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View your grades</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View your schedule</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View your course history</a:t>
            </a: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Apply for an </a:t>
            </a:r>
            <a:r>
              <a:rPr kumimoji="0" lang="en-US" sz="1700" b="0" i="0" u="none" strike="noStrike" kern="1200" cap="none" spc="0" normalizeH="0" baseline="0" noProof="0" dirty="0" err="1" smtClean="0">
                <a:ln>
                  <a:noFill/>
                </a:ln>
                <a:solidFill>
                  <a:sysClr val="windowText" lastClr="000000"/>
                </a:solidFill>
                <a:effectLst/>
                <a:uLnTx/>
                <a:uFillTx/>
                <a:latin typeface="Franklin Gothic Book"/>
                <a:ea typeface="+mn-ea"/>
                <a:cs typeface="+mn-cs"/>
              </a:rPr>
              <a:t>ePermit</a:t>
            </a: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 (</a:t>
            </a:r>
            <a:r>
              <a:rPr kumimoji="0" lang="en-US" sz="1700" b="0" i="0" u="sng" strike="noStrike" kern="1200" cap="none" spc="0" normalizeH="0" baseline="0" noProof="0" dirty="0" err="1" smtClean="0">
                <a:ln>
                  <a:noFill/>
                </a:ln>
                <a:solidFill>
                  <a:sysClr val="windowText" lastClr="000000"/>
                </a:solidFill>
                <a:effectLst/>
                <a:uLnTx/>
                <a:uFillTx/>
                <a:latin typeface="Franklin Gothic Book"/>
                <a:ea typeface="+mn-ea"/>
                <a:cs typeface="+mn-cs"/>
                <a:hlinkClick r:id="rId4"/>
              </a:rPr>
              <a:t>ePermit</a:t>
            </a:r>
            <a:r>
              <a:rPr kumimoji="0" lang="en-US" sz="1700" b="0" i="0" u="sng" strike="noStrike" kern="1200" cap="none" spc="0" normalizeH="0" baseline="0" noProof="0" dirty="0" smtClean="0">
                <a:ln>
                  <a:noFill/>
                </a:ln>
                <a:solidFill>
                  <a:sysClr val="windowText" lastClr="000000"/>
                </a:solidFill>
                <a:effectLst/>
                <a:uLnTx/>
                <a:uFillTx/>
                <a:latin typeface="Franklin Gothic Book"/>
                <a:ea typeface="+mn-ea"/>
                <a:cs typeface="+mn-cs"/>
                <a:hlinkClick r:id="rId4"/>
              </a:rPr>
              <a:t> Information</a:t>
            </a:r>
            <a:r>
              <a:rPr kumimoji="0" lang="en-US" sz="1700" b="0" i="0" u="sng" strike="noStrike" kern="1200" cap="none" spc="0" normalizeH="0" baseline="0" noProof="0" dirty="0" smtClean="0">
                <a:ln>
                  <a:noFill/>
                </a:ln>
                <a:solidFill>
                  <a:sysClr val="windowText" lastClr="000000"/>
                </a:solidFill>
                <a:effectLst/>
                <a:uLnTx/>
                <a:uFillTx/>
                <a:latin typeface="Franklin Gothic Book"/>
                <a:ea typeface="+mn-ea"/>
                <a:cs typeface="+mn-cs"/>
              </a:rPr>
              <a:t>)</a:t>
            </a:r>
            <a:endPar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endParaRP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r>
              <a:rPr kumimoji="0" lang="en-US" sz="1700" b="0" i="0" u="none" strike="noStrike" kern="1200" cap="none" spc="0" normalizeH="0" baseline="0" noProof="0" dirty="0" smtClean="0">
                <a:ln>
                  <a:noFill/>
                </a:ln>
                <a:solidFill>
                  <a:sysClr val="windowText" lastClr="000000"/>
                </a:solidFill>
                <a:effectLst/>
                <a:uLnTx/>
                <a:uFillTx/>
                <a:latin typeface="Franklin Gothic Book"/>
                <a:ea typeface="+mn-ea"/>
                <a:cs typeface="+mn-cs"/>
              </a:rPr>
              <a:t>Apply for graduation</a:t>
            </a:r>
          </a:p>
          <a:p>
            <a:pPr marL="173736" marR="0" lvl="1" indent="-173736" algn="l" defTabSz="914400" rtl="0" eaLnBrk="1" fontAlgn="auto" latinLnBrk="0" hangingPunct="1">
              <a:lnSpc>
                <a:spcPct val="100000"/>
              </a:lnSpc>
              <a:spcBef>
                <a:spcPts val="300"/>
              </a:spcBef>
              <a:spcAft>
                <a:spcPts val="0"/>
              </a:spcAft>
              <a:buClr>
                <a:srgbClr val="330F42"/>
              </a:buClr>
              <a:buSzTx/>
              <a:buFont typeface="Arial"/>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Franklin Gothic Book"/>
              <a:ea typeface="+mn-ea"/>
              <a:cs typeface="+mn-cs"/>
            </a:endParaRPr>
          </a:p>
          <a:p>
            <a:pPr marL="402336" marR="0" lvl="2" indent="-164592" algn="l" defTabSz="914400" rtl="0" eaLnBrk="1" fontAlgn="auto" latinLnBrk="0" hangingPunct="1">
              <a:lnSpc>
                <a:spcPct val="100000"/>
              </a:lnSpc>
              <a:spcBef>
                <a:spcPts val="300"/>
              </a:spcBef>
              <a:spcAft>
                <a:spcPts val="0"/>
              </a:spcAft>
              <a:buClr>
                <a:srgbClr val="330F42"/>
              </a:buClr>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sp>
        <p:nvSpPr>
          <p:cNvPr id="9" name="TextBox 8"/>
          <p:cNvSpPr txBox="1"/>
          <p:nvPr/>
        </p:nvSpPr>
        <p:spPr>
          <a:xfrm>
            <a:off x="446227" y="2893917"/>
            <a:ext cx="10482681" cy="646331"/>
          </a:xfrm>
          <a:prstGeom prst="rect">
            <a:avLst/>
          </a:prstGeom>
          <a:noFill/>
        </p:spPr>
        <p:txBody>
          <a:bodyPr wrap="square" rtlCol="0">
            <a:spAutoFit/>
          </a:bodyPr>
          <a:lstStyle/>
          <a:p>
            <a:r>
              <a:rPr lang="en-US"/>
              <a:t>The primary thing you will use CUNYFirst for, is registering for your classes. However, there is a lot more you can do in CUNYFirst. Some of these are: </a:t>
            </a:r>
            <a:endParaRPr lang="en-US" dirty="0"/>
          </a:p>
        </p:txBody>
      </p:sp>
    </p:spTree>
    <p:extLst>
      <p:ext uri="{BB962C8B-B14F-4D97-AF65-F5344CB8AC3E}">
        <p14:creationId xmlns:p14="http://schemas.microsoft.com/office/powerpoint/2010/main" val="2540981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What You Owe</a:t>
            </a:r>
            <a:endParaRPr lang="en-US" dirty="0"/>
          </a:p>
        </p:txBody>
      </p:sp>
      <p:sp>
        <p:nvSpPr>
          <p:cNvPr id="5" name="Content Placeholder 2"/>
          <p:cNvSpPr txBox="1">
            <a:spLocks/>
          </p:cNvSpPr>
          <p:nvPr/>
        </p:nvSpPr>
        <p:spPr>
          <a:xfrm>
            <a:off x="581192" y="2002298"/>
            <a:ext cx="11029615" cy="74479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ysClr val="windowText" lastClr="000000"/>
                </a:solidFill>
                <a:effectLst/>
                <a:uLnTx/>
                <a:uFillTx/>
                <a:latin typeface="Franklin Gothic Book"/>
                <a:ea typeface="+mn-ea"/>
                <a:cs typeface="+mn-cs"/>
              </a:rPr>
              <a:t>When you register for classes, your tuition balance will change, but did you know that if you add or drop a class, your balance may change again?</a:t>
            </a:r>
          </a:p>
          <a:p>
            <a:pPr marL="0" marR="0" lvl="0" indent="0" algn="ctr" defTabSz="914400" rtl="0" eaLnBrk="1" fontAlgn="auto" latinLnBrk="0" hangingPunct="1">
              <a:lnSpc>
                <a:spcPct val="100000"/>
              </a:lnSpc>
              <a:spcBef>
                <a:spcPts val="8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ysClr val="windowText" lastClr="000000"/>
                </a:solidFill>
                <a:effectLst/>
                <a:uLnTx/>
                <a:uFillTx/>
                <a:latin typeface="Franklin Gothic Book"/>
                <a:ea typeface="+mn-ea"/>
                <a:cs typeface="+mn-cs"/>
              </a:rPr>
              <a:t> Follow the below steps to KNOW WHAT YOU OWE!</a:t>
            </a:r>
            <a:endParaRPr kumimoji="0" lang="en-US" sz="1800" b="1"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pic>
        <p:nvPicPr>
          <p:cNvPr id="6" name="Picture 5"/>
          <p:cNvPicPr>
            <a:picLocks noChangeAspect="1"/>
          </p:cNvPicPr>
          <p:nvPr/>
        </p:nvPicPr>
        <p:blipFill>
          <a:blip r:embed="rId2"/>
          <a:stretch>
            <a:fillRect/>
          </a:stretch>
        </p:blipFill>
        <p:spPr>
          <a:xfrm>
            <a:off x="336022" y="2532739"/>
            <a:ext cx="3342271" cy="1417292"/>
          </a:xfrm>
          <a:prstGeom prst="rect">
            <a:avLst/>
          </a:prstGeom>
        </p:spPr>
      </p:pic>
      <p:sp>
        <p:nvSpPr>
          <p:cNvPr id="7" name="TextBox 6"/>
          <p:cNvSpPr txBox="1"/>
          <p:nvPr/>
        </p:nvSpPr>
        <p:spPr>
          <a:xfrm>
            <a:off x="4210473" y="2883722"/>
            <a:ext cx="3183365" cy="923330"/>
          </a:xfrm>
          <a:prstGeom prst="rect">
            <a:avLst/>
          </a:prstGeom>
          <a:noFill/>
        </p:spPr>
        <p:txBody>
          <a:bodyPr wrap="square" rtlCol="0">
            <a:spAutoFit/>
          </a:bodyPr>
          <a:lstStyle/>
          <a:p>
            <a:pPr defTabSz="914400"/>
            <a:r>
              <a:rPr lang="en-US" b="1" dirty="0" smtClean="0">
                <a:solidFill>
                  <a:srgbClr val="FF0000"/>
                </a:solidFill>
                <a:latin typeface="Franklin Gothic Book"/>
              </a:rPr>
              <a:t>1</a:t>
            </a:r>
            <a:r>
              <a:rPr lang="en-US" b="1" dirty="0" smtClean="0">
                <a:solidFill>
                  <a:prstClr val="black"/>
                </a:solidFill>
                <a:latin typeface="Franklin Gothic Book"/>
              </a:rPr>
              <a:t>. Check your </a:t>
            </a:r>
            <a:r>
              <a:rPr lang="en-US" b="1" dirty="0" err="1" smtClean="0">
                <a:solidFill>
                  <a:prstClr val="black"/>
                </a:solidFill>
                <a:latin typeface="Franklin Gothic Book"/>
              </a:rPr>
              <a:t>CUNYFirst</a:t>
            </a:r>
            <a:r>
              <a:rPr lang="en-US" b="1" dirty="0" smtClean="0">
                <a:solidFill>
                  <a:prstClr val="black"/>
                </a:solidFill>
                <a:latin typeface="Franklin Gothic Book"/>
              </a:rPr>
              <a:t> Account for any current charges.</a:t>
            </a:r>
            <a:r>
              <a:rPr lang="en-US" b="1" dirty="0" smtClean="0">
                <a:solidFill>
                  <a:srgbClr val="FF0000"/>
                </a:solidFill>
                <a:latin typeface="Franklin Gothic Book"/>
              </a:rPr>
              <a:t>*</a:t>
            </a:r>
            <a:endParaRPr lang="en-US" b="1" dirty="0">
              <a:solidFill>
                <a:srgbClr val="FF0000"/>
              </a:solidFill>
              <a:latin typeface="Franklin Gothic Book"/>
            </a:endParaRPr>
          </a:p>
        </p:txBody>
      </p:sp>
      <p:pic>
        <p:nvPicPr>
          <p:cNvPr id="8" name="Picture 7"/>
          <p:cNvPicPr>
            <a:picLocks noChangeAspect="1"/>
          </p:cNvPicPr>
          <p:nvPr/>
        </p:nvPicPr>
        <p:blipFill>
          <a:blip r:embed="rId3"/>
          <a:stretch>
            <a:fillRect/>
          </a:stretch>
        </p:blipFill>
        <p:spPr>
          <a:xfrm>
            <a:off x="1511808" y="3966174"/>
            <a:ext cx="3397571" cy="1327505"/>
          </a:xfrm>
          <a:prstGeom prst="rect">
            <a:avLst/>
          </a:prstGeom>
        </p:spPr>
      </p:pic>
      <p:sp>
        <p:nvSpPr>
          <p:cNvPr id="9" name="TextBox 8"/>
          <p:cNvSpPr txBox="1"/>
          <p:nvPr/>
        </p:nvSpPr>
        <p:spPr>
          <a:xfrm>
            <a:off x="5432418" y="4227200"/>
            <a:ext cx="3102591" cy="646331"/>
          </a:xfrm>
          <a:prstGeom prst="rect">
            <a:avLst/>
          </a:prstGeom>
          <a:noFill/>
        </p:spPr>
        <p:txBody>
          <a:bodyPr wrap="square" rtlCol="0">
            <a:spAutoFit/>
          </a:bodyPr>
          <a:lstStyle/>
          <a:p>
            <a:pPr defTabSz="914400"/>
            <a:r>
              <a:rPr lang="en-US" b="1" dirty="0">
                <a:solidFill>
                  <a:srgbClr val="FF0000"/>
                </a:solidFill>
                <a:latin typeface="Franklin Gothic Book"/>
              </a:rPr>
              <a:t>2</a:t>
            </a:r>
            <a:r>
              <a:rPr lang="en-US" b="1" dirty="0" smtClean="0">
                <a:solidFill>
                  <a:prstClr val="black"/>
                </a:solidFill>
                <a:latin typeface="Franklin Gothic Book"/>
              </a:rPr>
              <a:t>. Select </a:t>
            </a:r>
            <a:r>
              <a:rPr lang="en-US" b="1" u="sng" dirty="0" smtClean="0">
                <a:solidFill>
                  <a:prstClr val="black"/>
                </a:solidFill>
                <a:latin typeface="Franklin Gothic Book"/>
              </a:rPr>
              <a:t>Charges Due </a:t>
            </a:r>
            <a:r>
              <a:rPr lang="en-US" b="1" dirty="0" smtClean="0">
                <a:solidFill>
                  <a:prstClr val="black"/>
                </a:solidFill>
                <a:latin typeface="Franklin Gothic Book"/>
              </a:rPr>
              <a:t>for a detailed report. </a:t>
            </a:r>
            <a:endParaRPr lang="en-US" b="1" dirty="0">
              <a:solidFill>
                <a:prstClr val="black"/>
              </a:solidFill>
              <a:latin typeface="Franklin Gothic Book"/>
            </a:endParaRPr>
          </a:p>
        </p:txBody>
      </p:sp>
      <p:pic>
        <p:nvPicPr>
          <p:cNvPr id="10" name="Picture 9"/>
          <p:cNvPicPr>
            <a:picLocks noChangeAspect="1"/>
          </p:cNvPicPr>
          <p:nvPr/>
        </p:nvPicPr>
        <p:blipFill>
          <a:blip r:embed="rId4"/>
          <a:stretch>
            <a:fillRect/>
          </a:stretch>
        </p:blipFill>
        <p:spPr>
          <a:xfrm>
            <a:off x="3419740" y="5293679"/>
            <a:ext cx="3668810" cy="1381904"/>
          </a:xfrm>
          <a:prstGeom prst="rect">
            <a:avLst/>
          </a:prstGeom>
        </p:spPr>
      </p:pic>
      <p:sp>
        <p:nvSpPr>
          <p:cNvPr id="11" name="TextBox 10"/>
          <p:cNvSpPr txBox="1"/>
          <p:nvPr/>
        </p:nvSpPr>
        <p:spPr>
          <a:xfrm>
            <a:off x="7393838" y="5654831"/>
            <a:ext cx="3075798" cy="646331"/>
          </a:xfrm>
          <a:prstGeom prst="rect">
            <a:avLst/>
          </a:prstGeom>
          <a:noFill/>
        </p:spPr>
        <p:txBody>
          <a:bodyPr wrap="square" rtlCol="0">
            <a:spAutoFit/>
          </a:bodyPr>
          <a:lstStyle/>
          <a:p>
            <a:pPr defTabSz="914400"/>
            <a:r>
              <a:rPr lang="en-US" b="1" dirty="0" smtClean="0">
                <a:solidFill>
                  <a:srgbClr val="FF0000"/>
                </a:solidFill>
                <a:latin typeface="Franklin Gothic Book"/>
              </a:rPr>
              <a:t>3</a:t>
            </a:r>
            <a:r>
              <a:rPr lang="en-US" b="1" dirty="0" smtClean="0">
                <a:solidFill>
                  <a:prstClr val="black"/>
                </a:solidFill>
                <a:latin typeface="Franklin Gothic Book"/>
              </a:rPr>
              <a:t>. Don’t miss your </a:t>
            </a:r>
            <a:r>
              <a:rPr lang="en-US" b="1" u="sng" dirty="0" smtClean="0">
                <a:solidFill>
                  <a:prstClr val="black"/>
                </a:solidFill>
                <a:latin typeface="Franklin Gothic Book"/>
              </a:rPr>
              <a:t>bill due date</a:t>
            </a:r>
            <a:r>
              <a:rPr lang="en-US" b="1" dirty="0" smtClean="0">
                <a:solidFill>
                  <a:prstClr val="black"/>
                </a:solidFill>
                <a:latin typeface="Franklin Gothic Book"/>
              </a:rPr>
              <a:t> on the left!</a:t>
            </a:r>
            <a:endParaRPr lang="en-US" b="1" dirty="0">
              <a:solidFill>
                <a:prstClr val="black"/>
              </a:solidFill>
              <a:latin typeface="Franklin Gothic Book"/>
            </a:endParaRPr>
          </a:p>
        </p:txBody>
      </p:sp>
    </p:spTree>
    <p:extLst>
      <p:ext uri="{BB962C8B-B14F-4D97-AF65-F5344CB8AC3E}">
        <p14:creationId xmlns:p14="http://schemas.microsoft.com/office/powerpoint/2010/main" val="425320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Trade: CUNY portal</a:t>
            </a:r>
            <a:endParaRPr lang="en-US" dirty="0"/>
          </a:p>
        </p:txBody>
      </p:sp>
      <p:sp>
        <p:nvSpPr>
          <p:cNvPr id="4" name="Content Placeholder 3"/>
          <p:cNvSpPr>
            <a:spLocks noGrp="1"/>
          </p:cNvSpPr>
          <p:nvPr>
            <p:ph sz="half" idx="2"/>
          </p:nvPr>
        </p:nvSpPr>
        <p:spPr>
          <a:xfrm>
            <a:off x="774923" y="2933567"/>
            <a:ext cx="3880865" cy="2494311"/>
          </a:xfrm>
        </p:spPr>
        <p:txBody>
          <a:bodyPr>
            <a:normAutofit fontScale="92500" lnSpcReduction="20000"/>
          </a:bodyPr>
          <a:lstStyle/>
          <a:p>
            <a:pPr>
              <a:buFont typeface="Arial"/>
              <a:buChar char="•"/>
            </a:pPr>
            <a:r>
              <a:rPr lang="en-US" sz="1600" dirty="0"/>
              <a:t>Online home for your classes</a:t>
            </a:r>
          </a:p>
          <a:p>
            <a:pPr>
              <a:buFont typeface="Arial"/>
              <a:buChar char="•"/>
            </a:pPr>
            <a:r>
              <a:rPr lang="en-US" sz="1600" dirty="0"/>
              <a:t>Single dedicated location for professors to post assignments and readings</a:t>
            </a:r>
          </a:p>
          <a:p>
            <a:pPr>
              <a:buFont typeface="Arial"/>
              <a:buChar char="•"/>
            </a:pPr>
            <a:r>
              <a:rPr lang="en-US" sz="1600" dirty="0"/>
              <a:t>The syllabus is often posted in advance of the class starting</a:t>
            </a:r>
          </a:p>
          <a:p>
            <a:pPr>
              <a:buFont typeface="Arial"/>
              <a:buChar char="•"/>
            </a:pPr>
            <a:r>
              <a:rPr lang="en-US" sz="1600" dirty="0"/>
              <a:t>Professors may utilize discussion board forums</a:t>
            </a:r>
          </a:p>
          <a:p>
            <a:pPr>
              <a:buFont typeface="Arial"/>
              <a:buChar char="•"/>
            </a:pPr>
            <a:r>
              <a:rPr lang="en-US" sz="1600" dirty="0"/>
              <a:t>Professors can send announcements/contact the entire class at once</a:t>
            </a:r>
          </a:p>
          <a:p>
            <a:pPr>
              <a:buFont typeface="Arial"/>
              <a:buChar char="•"/>
            </a:pPr>
            <a:endParaRPr lang="en-US" sz="1600" dirty="0"/>
          </a:p>
        </p:txBody>
      </p:sp>
      <p:sp>
        <p:nvSpPr>
          <p:cNvPr id="6" name="Content Placeholder 5"/>
          <p:cNvSpPr>
            <a:spLocks noGrp="1"/>
          </p:cNvSpPr>
          <p:nvPr>
            <p:ph sz="quarter" idx="4"/>
          </p:nvPr>
        </p:nvSpPr>
        <p:spPr>
          <a:xfrm>
            <a:off x="5076749" y="2823667"/>
            <a:ext cx="6056985" cy="2149386"/>
          </a:xfrm>
        </p:spPr>
        <p:txBody>
          <a:bodyPr>
            <a:noAutofit/>
          </a:bodyPr>
          <a:lstStyle/>
          <a:p>
            <a:pPr>
              <a:buFont typeface="Arial"/>
              <a:buChar char="•"/>
            </a:pPr>
            <a:r>
              <a:rPr lang="en-US" sz="1600" dirty="0"/>
              <a:t>A digital checklist of your degree requirements</a:t>
            </a:r>
          </a:p>
          <a:p>
            <a:pPr>
              <a:buFont typeface="Arial"/>
              <a:buChar char="•"/>
            </a:pPr>
            <a:r>
              <a:rPr lang="en-US" sz="1600" dirty="0"/>
              <a:t>It maps courses you have completed at City College into categories</a:t>
            </a:r>
          </a:p>
          <a:p>
            <a:pPr>
              <a:buFont typeface="Arial"/>
              <a:buChar char="•"/>
            </a:pPr>
            <a:r>
              <a:rPr lang="en-US" sz="1600" dirty="0"/>
              <a:t>For transfer students, it includes courses from previous colleges (if the transfer credits were evaluated) </a:t>
            </a:r>
          </a:p>
          <a:p>
            <a:pPr>
              <a:buFont typeface="Arial"/>
              <a:buChar char="•"/>
            </a:pPr>
            <a:r>
              <a:rPr lang="en-US" sz="1600" dirty="0"/>
              <a:t>An easy way to see what you have completed / what is still left to obtain your degree</a:t>
            </a:r>
          </a:p>
          <a:p>
            <a:pPr>
              <a:buFont typeface="Arial"/>
              <a:buChar char="•"/>
            </a:pPr>
            <a:r>
              <a:rPr lang="en-US" sz="1600" dirty="0"/>
              <a:t>Closely tied with financial aid eligibility (if applicable to you). </a:t>
            </a:r>
          </a:p>
        </p:txBody>
      </p:sp>
      <p:sp>
        <p:nvSpPr>
          <p:cNvPr id="9" name="TextBox 8"/>
          <p:cNvSpPr txBox="1"/>
          <p:nvPr/>
        </p:nvSpPr>
        <p:spPr>
          <a:xfrm>
            <a:off x="774923" y="2228950"/>
            <a:ext cx="3200400" cy="461665"/>
          </a:xfrm>
          <a:prstGeom prst="rect">
            <a:avLst/>
          </a:prstGeom>
          <a:noFill/>
        </p:spPr>
        <p:txBody>
          <a:bodyPr wrap="square" rtlCol="0">
            <a:spAutoFit/>
          </a:bodyPr>
          <a:lstStyle/>
          <a:p>
            <a:r>
              <a:rPr lang="en-US" sz="2400" dirty="0">
                <a:solidFill>
                  <a:prstClr val="black"/>
                </a:solidFill>
                <a:latin typeface="Gill Sans MT" panose="020B0502020104020203"/>
              </a:rPr>
              <a:t>BLACKBOARD</a:t>
            </a:r>
          </a:p>
        </p:txBody>
      </p:sp>
      <p:sp>
        <p:nvSpPr>
          <p:cNvPr id="10" name="TextBox 9"/>
          <p:cNvSpPr txBox="1"/>
          <p:nvPr/>
        </p:nvSpPr>
        <p:spPr>
          <a:xfrm>
            <a:off x="5076749" y="2223206"/>
            <a:ext cx="3855772" cy="430887"/>
          </a:xfrm>
          <a:prstGeom prst="rect">
            <a:avLst/>
          </a:prstGeom>
          <a:noFill/>
        </p:spPr>
        <p:txBody>
          <a:bodyPr wrap="square" rtlCol="0">
            <a:spAutoFit/>
          </a:bodyPr>
          <a:lstStyle/>
          <a:p>
            <a:r>
              <a:rPr lang="en-US" sz="2200" dirty="0">
                <a:solidFill>
                  <a:prstClr val="black"/>
                </a:solidFill>
                <a:latin typeface="Gill Sans MT" panose="020B0502020104020203"/>
              </a:rPr>
              <a:t>DEGREE </a:t>
            </a:r>
            <a:r>
              <a:rPr lang="en-US" sz="2200" dirty="0" smtClean="0">
                <a:solidFill>
                  <a:prstClr val="black"/>
                </a:solidFill>
                <a:latin typeface="Gill Sans MT" panose="020B0502020104020203"/>
              </a:rPr>
              <a:t>WORKS</a:t>
            </a:r>
            <a:endParaRPr lang="en-US" sz="2200" dirty="0">
              <a:solidFill>
                <a:prstClr val="black"/>
              </a:solidFill>
              <a:latin typeface="Gill Sans MT" panose="020B0502020104020203"/>
            </a:endParaRPr>
          </a:p>
        </p:txBody>
      </p:sp>
      <p:sp>
        <p:nvSpPr>
          <p:cNvPr id="3" name="TextBox 2"/>
          <p:cNvSpPr txBox="1"/>
          <p:nvPr/>
        </p:nvSpPr>
        <p:spPr>
          <a:xfrm>
            <a:off x="774923" y="5490761"/>
            <a:ext cx="3966792" cy="646331"/>
          </a:xfrm>
          <a:prstGeom prst="rect">
            <a:avLst/>
          </a:prstGeom>
          <a:noFill/>
        </p:spPr>
        <p:txBody>
          <a:bodyPr wrap="none" rtlCol="0">
            <a:spAutoFit/>
          </a:bodyPr>
          <a:lstStyle/>
          <a:p>
            <a:r>
              <a:rPr lang="en-US" dirty="0">
                <a:solidFill>
                  <a:prstClr val="black"/>
                </a:solidFill>
                <a:latin typeface="Gill Sans MT" panose="020B0502020104020203"/>
              </a:rPr>
              <a:t>Online </a:t>
            </a:r>
            <a:r>
              <a:rPr lang="en-US" dirty="0" err="1">
                <a:solidFill>
                  <a:prstClr val="black"/>
                </a:solidFill>
                <a:latin typeface="Gill Sans MT" panose="020B0502020104020203"/>
              </a:rPr>
              <a:t>BlackBoard</a:t>
            </a:r>
            <a:r>
              <a:rPr lang="en-US" dirty="0">
                <a:solidFill>
                  <a:prstClr val="black"/>
                </a:solidFill>
                <a:latin typeface="Gill Sans MT" panose="020B0502020104020203"/>
              </a:rPr>
              <a:t> Support</a:t>
            </a:r>
          </a:p>
          <a:p>
            <a:r>
              <a:rPr lang="en-US" u="sng" dirty="0">
                <a:solidFill>
                  <a:prstClr val="black"/>
                </a:solidFill>
                <a:latin typeface="Gill Sans MT" panose="020B0502020104020203"/>
                <a:hlinkClick r:id="rId2"/>
              </a:rPr>
              <a:t>https://www.ccny.cuny.edu/it/blackboard </a:t>
            </a:r>
            <a:endParaRPr lang="en-US" dirty="0">
              <a:solidFill>
                <a:prstClr val="black"/>
              </a:solidFill>
              <a:latin typeface="Gill Sans MT" panose="020B0502020104020203"/>
            </a:endParaRPr>
          </a:p>
        </p:txBody>
      </p:sp>
      <p:sp>
        <p:nvSpPr>
          <p:cNvPr id="5" name="TextBox 4"/>
          <p:cNvSpPr txBox="1"/>
          <p:nvPr/>
        </p:nvSpPr>
        <p:spPr>
          <a:xfrm>
            <a:off x="5302485" y="5490760"/>
            <a:ext cx="4754443" cy="646331"/>
          </a:xfrm>
          <a:prstGeom prst="rect">
            <a:avLst/>
          </a:prstGeom>
          <a:noFill/>
        </p:spPr>
        <p:txBody>
          <a:bodyPr wrap="none" rtlCol="0">
            <a:spAutoFit/>
          </a:bodyPr>
          <a:lstStyle/>
          <a:p>
            <a:r>
              <a:rPr lang="en-US" dirty="0">
                <a:solidFill>
                  <a:prstClr val="black"/>
                </a:solidFill>
                <a:latin typeface="Gill Sans MT" panose="020B0502020104020203"/>
              </a:rPr>
              <a:t>Online </a:t>
            </a:r>
            <a:r>
              <a:rPr lang="en-US" dirty="0" smtClean="0">
                <a:solidFill>
                  <a:prstClr val="black"/>
                </a:solidFill>
                <a:latin typeface="Gill Sans MT" panose="020B0502020104020203"/>
              </a:rPr>
              <a:t>DegreeWorks Support</a:t>
            </a:r>
            <a:endParaRPr lang="en-US" dirty="0">
              <a:solidFill>
                <a:prstClr val="black"/>
              </a:solidFill>
              <a:latin typeface="Gill Sans MT" panose="020B0502020104020203"/>
            </a:endParaRPr>
          </a:p>
          <a:p>
            <a:r>
              <a:rPr lang="en-US" u="sng" dirty="0">
                <a:solidFill>
                  <a:prstClr val="black"/>
                </a:solidFill>
                <a:latin typeface="Gill Sans MT" panose="020B0502020104020203"/>
                <a:hlinkClick r:id="rId3"/>
              </a:rPr>
              <a:t>https://</a:t>
            </a:r>
            <a:r>
              <a:rPr lang="en-US" u="sng" dirty="0" err="1">
                <a:solidFill>
                  <a:prstClr val="black"/>
                </a:solidFill>
                <a:latin typeface="Gill Sans MT" panose="020B0502020104020203"/>
                <a:hlinkClick r:id="rId3"/>
              </a:rPr>
              <a:t>www.ccny.cuny.edu</a:t>
            </a:r>
            <a:r>
              <a:rPr lang="en-US" u="sng" dirty="0">
                <a:solidFill>
                  <a:prstClr val="black"/>
                </a:solidFill>
                <a:latin typeface="Gill Sans MT" panose="020B0502020104020203"/>
                <a:hlinkClick r:id="rId3"/>
              </a:rPr>
              <a:t>/registrar/</a:t>
            </a:r>
            <a:r>
              <a:rPr lang="en-US" u="sng" dirty="0" err="1">
                <a:solidFill>
                  <a:prstClr val="black"/>
                </a:solidFill>
                <a:latin typeface="Gill Sans MT" panose="020B0502020104020203"/>
                <a:hlinkClick r:id="rId3"/>
              </a:rPr>
              <a:t>degreeworks</a:t>
            </a:r>
            <a:endParaRPr lang="en-US" dirty="0">
              <a:solidFill>
                <a:prstClr val="black"/>
              </a:solidFill>
              <a:latin typeface="Gill Sans MT" panose="020B0502020104020203"/>
            </a:endParaRPr>
          </a:p>
        </p:txBody>
      </p:sp>
      <p:sp>
        <p:nvSpPr>
          <p:cNvPr id="11" name="TextBox 10"/>
          <p:cNvSpPr txBox="1"/>
          <p:nvPr/>
        </p:nvSpPr>
        <p:spPr>
          <a:xfrm>
            <a:off x="774923" y="6256683"/>
            <a:ext cx="10653003" cy="307777"/>
          </a:xfrm>
          <a:prstGeom prst="rect">
            <a:avLst/>
          </a:prstGeom>
          <a:noFill/>
        </p:spPr>
        <p:txBody>
          <a:bodyPr wrap="square" rtlCol="0">
            <a:spAutoFit/>
          </a:bodyPr>
          <a:lstStyle/>
          <a:p>
            <a:r>
              <a:rPr lang="en-US" sz="1400" dirty="0"/>
              <a:t>For further assistance, you may contact the CUNY Portal/Blackboard Support at </a:t>
            </a:r>
            <a:r>
              <a:rPr lang="en-US" sz="1400" b="1" dirty="0"/>
              <a:t>212-650-6990</a:t>
            </a:r>
            <a:r>
              <a:rPr lang="en-US" sz="1400" dirty="0"/>
              <a:t> or via email </a:t>
            </a:r>
            <a:r>
              <a:rPr lang="en-US" sz="1400" u="sng" dirty="0">
                <a:hlinkClick r:id="rId4"/>
              </a:rPr>
              <a:t>bbsupport@ccny.cuny.edu</a:t>
            </a:r>
            <a:r>
              <a:rPr lang="en-US" sz="1400" u="sng" dirty="0" smtClean="0">
                <a:hlinkClick r:id="rId4"/>
              </a:rPr>
              <a:t>/</a:t>
            </a:r>
            <a:endParaRPr lang="en-US" sz="1400" dirty="0"/>
          </a:p>
        </p:txBody>
      </p:sp>
    </p:spTree>
    <p:extLst>
      <p:ext uri="{BB962C8B-B14F-4D97-AF65-F5344CB8AC3E}">
        <p14:creationId xmlns:p14="http://schemas.microsoft.com/office/powerpoint/2010/main" val="2928449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Trade: </a:t>
            </a:r>
            <a:r>
              <a:rPr lang="en-US" dirty="0" err="1" smtClean="0"/>
              <a:t>Citymail</a:t>
            </a:r>
            <a:endParaRPr lang="en-US" dirty="0"/>
          </a:p>
        </p:txBody>
      </p:sp>
      <p:sp>
        <p:nvSpPr>
          <p:cNvPr id="4" name="Vertical Text Placeholder 3"/>
          <p:cNvSpPr txBox="1">
            <a:spLocks/>
          </p:cNvSpPr>
          <p:nvPr/>
        </p:nvSpPr>
        <p:spPr>
          <a:xfrm>
            <a:off x="581192" y="2015030"/>
            <a:ext cx="11029615" cy="439339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buNone/>
            </a:pPr>
            <a:r>
              <a:rPr lang="en-US" sz="2300" dirty="0" smtClean="0"/>
              <a:t>CityMail is your official City College email account and so much more.</a:t>
            </a:r>
          </a:p>
          <a:p>
            <a:pPr>
              <a:spcBef>
                <a:spcPts val="0"/>
              </a:spcBef>
            </a:pPr>
            <a:r>
              <a:rPr lang="en-US" sz="2300" dirty="0" smtClean="0"/>
              <a:t>This is your business address as a City College Student.</a:t>
            </a:r>
          </a:p>
          <a:p>
            <a:pPr>
              <a:spcBef>
                <a:spcPts val="0"/>
              </a:spcBef>
            </a:pPr>
            <a:r>
              <a:rPr lang="en-US" sz="2300" dirty="0" smtClean="0"/>
              <a:t>This is the only email account that the college (including professors) will use to communicate with you, so check it daily.</a:t>
            </a:r>
          </a:p>
          <a:p>
            <a:pPr>
              <a:spcBef>
                <a:spcPts val="0"/>
              </a:spcBef>
            </a:pPr>
            <a:r>
              <a:rPr lang="en-US" sz="2300" dirty="0" smtClean="0"/>
              <a:t>Your login credentials for this account also serve as your login to the campus Wi-Fi and computers in all computer labs.</a:t>
            </a:r>
          </a:p>
          <a:p>
            <a:pPr>
              <a:spcBef>
                <a:spcPts val="0"/>
              </a:spcBef>
            </a:pPr>
            <a:r>
              <a:rPr lang="en-US" sz="2300" dirty="0" smtClean="0"/>
              <a:t>CityMail is part of the FREE Microsoft 365 package that you are entitled to as a CCNY Student</a:t>
            </a:r>
          </a:p>
        </p:txBody>
      </p:sp>
    </p:spTree>
    <p:extLst>
      <p:ext uri="{BB962C8B-B14F-4D97-AF65-F5344CB8AC3E}">
        <p14:creationId xmlns:p14="http://schemas.microsoft.com/office/powerpoint/2010/main" val="174377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claim your </a:t>
            </a:r>
            <a:r>
              <a:rPr lang="en-US" dirty="0" err="1" smtClean="0"/>
              <a:t>Citymail</a:t>
            </a:r>
            <a:r>
              <a:rPr lang="en-US" dirty="0" smtClean="0"/>
              <a:t> account</a:t>
            </a:r>
            <a:endParaRPr lang="en-US" dirty="0"/>
          </a:p>
        </p:txBody>
      </p:sp>
      <p:sp>
        <p:nvSpPr>
          <p:cNvPr id="4" name="Rectangle 3"/>
          <p:cNvSpPr/>
          <p:nvPr/>
        </p:nvSpPr>
        <p:spPr>
          <a:xfrm>
            <a:off x="1478280" y="2767281"/>
            <a:ext cx="9380220" cy="1015663"/>
          </a:xfrm>
          <a:prstGeom prst="rect">
            <a:avLst/>
          </a:prstGeom>
        </p:spPr>
        <p:txBody>
          <a:bodyPr wrap="square">
            <a:spAutoFit/>
          </a:bodyPr>
          <a:lstStyle/>
          <a:p>
            <a:pPr marL="666900" lvl="1" indent="-342900">
              <a:buAutoNum type="arabicPeriod"/>
            </a:pPr>
            <a:r>
              <a:rPr lang="en-US" sz="2000" dirty="0"/>
              <a:t>Go to </a:t>
            </a:r>
            <a:r>
              <a:rPr lang="en-US" sz="2000" dirty="0">
                <a:hlinkClick r:id="rId2"/>
              </a:rPr>
              <a:t>http://accountlookup.ccny.cuny.edu</a:t>
            </a:r>
            <a:endParaRPr lang="en-US" sz="2000" dirty="0"/>
          </a:p>
          <a:p>
            <a:pPr marL="666900" lvl="1" indent="-342900">
              <a:buAutoNum type="arabicPeriod"/>
            </a:pPr>
            <a:r>
              <a:rPr lang="en-US" sz="2000" dirty="0"/>
              <a:t>Check </a:t>
            </a:r>
            <a:r>
              <a:rPr lang="en-US" sz="2000" dirty="0">
                <a:solidFill>
                  <a:srgbClr val="FF0000"/>
                </a:solidFill>
              </a:rPr>
              <a:t>“Change Password”</a:t>
            </a:r>
          </a:p>
          <a:p>
            <a:pPr marL="666900" lvl="1" indent="-342900">
              <a:buAutoNum type="arabicPeriod"/>
            </a:pPr>
            <a:r>
              <a:rPr lang="en-US" sz="2000" dirty="0"/>
              <a:t>Submit required information to obtain access to your email</a:t>
            </a:r>
          </a:p>
        </p:txBody>
      </p:sp>
    </p:spTree>
    <p:extLst>
      <p:ext uri="{BB962C8B-B14F-4D97-AF65-F5344CB8AC3E}">
        <p14:creationId xmlns:p14="http://schemas.microsoft.com/office/powerpoint/2010/main" val="233217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Help</a:t>
            </a:r>
            <a:endParaRPr lang="en-US" dirty="0"/>
          </a:p>
        </p:txBody>
      </p:sp>
      <p:sp>
        <p:nvSpPr>
          <p:cNvPr id="4" name="Content Placeholder 3"/>
          <p:cNvSpPr txBox="1">
            <a:spLocks noGrp="1"/>
          </p:cNvSpPr>
          <p:nvPr>
            <p:ph idx="1"/>
          </p:nvPr>
        </p:nvSpPr>
        <p:spPr>
          <a:xfrm>
            <a:off x="3215641" y="2347011"/>
            <a:ext cx="5349239" cy="1597360"/>
          </a:xfrm>
          <a:prstGeom prst="rect">
            <a:avLst/>
          </a:prstGeom>
          <a:noFill/>
        </p:spPr>
        <p:txBody>
          <a:bodyPr wrap="square" rtlCol="0">
            <a:spAutoFit/>
          </a:bodyPr>
          <a:lstStyle/>
          <a:p>
            <a:pPr marL="0" indent="0" algn="ctr">
              <a:buNone/>
            </a:pPr>
            <a:r>
              <a:rPr lang="en-US" b="1" dirty="0" smtClean="0"/>
              <a:t>CONTACT</a:t>
            </a:r>
          </a:p>
          <a:p>
            <a:pPr marL="0" indent="0">
              <a:buNone/>
            </a:pPr>
            <a:r>
              <a:rPr lang="en-US" dirty="0" smtClean="0"/>
              <a:t>Location: North Academic Center (NAC) Room 1/301</a:t>
            </a:r>
          </a:p>
          <a:p>
            <a:pPr marL="0" indent="0">
              <a:buNone/>
            </a:pPr>
            <a:r>
              <a:rPr lang="en-US" dirty="0" smtClean="0"/>
              <a:t>Phone: 212.650.7878</a:t>
            </a:r>
          </a:p>
          <a:p>
            <a:pPr marL="0" indent="0">
              <a:buNone/>
            </a:pPr>
            <a:r>
              <a:rPr lang="en-US" dirty="0" smtClean="0"/>
              <a:t>E-Mail: </a:t>
            </a:r>
            <a:r>
              <a:rPr lang="en-US" dirty="0" err="1" smtClean="0"/>
              <a:t>servicedesk@ccny.cuny.edu</a:t>
            </a:r>
            <a:endParaRPr lang="en-US" dirty="0" smtClean="0"/>
          </a:p>
        </p:txBody>
      </p:sp>
      <p:pic>
        <p:nvPicPr>
          <p:cNvPr id="5" name="Picture 4" descr="service_des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90891" y="4267697"/>
            <a:ext cx="4598738" cy="1636413"/>
          </a:xfrm>
          <a:prstGeom prst="rect">
            <a:avLst/>
          </a:prstGeom>
        </p:spPr>
      </p:pic>
    </p:spTree>
    <p:extLst>
      <p:ext uri="{BB962C8B-B14F-4D97-AF65-F5344CB8AC3E}">
        <p14:creationId xmlns:p14="http://schemas.microsoft.com/office/powerpoint/2010/main" val="50314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Your part is essential!</a:t>
            </a:r>
            <a:endParaRPr lang="en-US" dirty="0"/>
          </a:p>
        </p:txBody>
      </p:sp>
      <p:sp>
        <p:nvSpPr>
          <p:cNvPr id="7" name="Content Placeholder 6"/>
          <p:cNvSpPr>
            <a:spLocks noGrp="1"/>
          </p:cNvSpPr>
          <p:nvPr>
            <p:ph idx="1"/>
          </p:nvPr>
        </p:nvSpPr>
        <p:spPr>
          <a:xfrm>
            <a:off x="5880100" y="2167796"/>
            <a:ext cx="5400508" cy="3305903"/>
          </a:xfrm>
        </p:spPr>
        <p:txBody>
          <a:bodyPr anchor="t">
            <a:normAutofit fontScale="92500" lnSpcReduction="10000"/>
          </a:bodyPr>
          <a:lstStyle/>
          <a:p>
            <a:pPr marL="0" indent="0" algn="ctr">
              <a:buNone/>
            </a:pPr>
            <a:r>
              <a:rPr lang="en-US" sz="2800" b="1" dirty="0"/>
              <a:t>Tips for stress free </a:t>
            </a:r>
            <a:r>
              <a:rPr lang="en-US" sz="2800" b="1" dirty="0" smtClean="0"/>
              <a:t>enrollment</a:t>
            </a:r>
            <a:r>
              <a:rPr lang="en-US" sz="2800" b="1" dirty="0"/>
              <a:t>:</a:t>
            </a:r>
          </a:p>
          <a:p>
            <a:r>
              <a:rPr lang="en-US" dirty="0" smtClean="0"/>
              <a:t>1. Know your degree requirements (check the </a:t>
            </a:r>
            <a:r>
              <a:rPr lang="en-US" dirty="0" smtClean="0">
                <a:hlinkClick r:id="rId2"/>
              </a:rPr>
              <a:t>Undergraduate Course Bulletin</a:t>
            </a:r>
            <a:r>
              <a:rPr lang="en-US" dirty="0" smtClean="0"/>
              <a:t>)</a:t>
            </a:r>
          </a:p>
          <a:p>
            <a:r>
              <a:rPr lang="en-US" dirty="0" smtClean="0"/>
              <a:t>2. Check your CUNY First Account frequently</a:t>
            </a:r>
          </a:p>
          <a:p>
            <a:r>
              <a:rPr lang="en-US" dirty="0" smtClean="0"/>
              <a:t>3. Check your CityMail </a:t>
            </a:r>
            <a:r>
              <a:rPr lang="en-US" i="1" dirty="0" smtClean="0"/>
              <a:t>at least</a:t>
            </a:r>
            <a:r>
              <a:rPr lang="en-US" dirty="0" smtClean="0"/>
              <a:t> once</a:t>
            </a:r>
            <a:r>
              <a:rPr lang="en-US" i="1" dirty="0" smtClean="0"/>
              <a:t> </a:t>
            </a:r>
            <a:r>
              <a:rPr lang="en-US" dirty="0" smtClean="0"/>
              <a:t>daily!</a:t>
            </a:r>
          </a:p>
          <a:p>
            <a:r>
              <a:rPr lang="en-US" dirty="0" smtClean="0"/>
              <a:t>4. You must attend classes during the first week of classes in order to verify your enrollment.</a:t>
            </a:r>
          </a:p>
          <a:p>
            <a:r>
              <a:rPr lang="en-US" dirty="0"/>
              <a:t>5</a:t>
            </a:r>
            <a:r>
              <a:rPr lang="en-US" dirty="0" smtClean="0"/>
              <a:t>. See your academic advisor</a:t>
            </a:r>
            <a:r>
              <a:rPr lang="en-US" dirty="0"/>
              <a:t> </a:t>
            </a:r>
            <a:r>
              <a:rPr lang="en-US" dirty="0" smtClean="0"/>
              <a:t>often, at least twice a semester.  Advising is about more than your class schedule.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857" y="2167796"/>
            <a:ext cx="3534967" cy="4572000"/>
          </a:xfrm>
          <a:prstGeom prst="rect">
            <a:avLst/>
          </a:prstGeom>
        </p:spPr>
      </p:pic>
    </p:spTree>
    <p:extLst>
      <p:ext uri="{BB962C8B-B14F-4D97-AF65-F5344CB8AC3E}">
        <p14:creationId xmlns:p14="http://schemas.microsoft.com/office/powerpoint/2010/main" val="3721912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part is essential!</a:t>
            </a:r>
            <a:endParaRPr lang="en-US" dirty="0"/>
          </a:p>
        </p:txBody>
      </p:sp>
      <p:sp>
        <p:nvSpPr>
          <p:cNvPr id="7" name="Content Placeholder 6"/>
          <p:cNvSpPr>
            <a:spLocks noGrp="1"/>
          </p:cNvSpPr>
          <p:nvPr>
            <p:ph idx="1"/>
          </p:nvPr>
        </p:nvSpPr>
        <p:spPr>
          <a:xfrm>
            <a:off x="581192" y="2180497"/>
            <a:ext cx="4384507" cy="4076519"/>
          </a:xfrm>
        </p:spPr>
        <p:txBody>
          <a:bodyPr anchor="t">
            <a:normAutofit/>
          </a:bodyPr>
          <a:lstStyle/>
          <a:p>
            <a:pPr marL="0" indent="0" algn="ctr">
              <a:buNone/>
            </a:pPr>
            <a:r>
              <a:rPr lang="en-US" sz="2800" b="1" dirty="0"/>
              <a:t>Tips for stress free </a:t>
            </a:r>
            <a:r>
              <a:rPr lang="en-US" sz="2800" b="1" dirty="0" smtClean="0"/>
              <a:t>enrollment</a:t>
            </a:r>
            <a:r>
              <a:rPr lang="en-US" sz="2800" b="1" dirty="0"/>
              <a:t>:</a:t>
            </a:r>
          </a:p>
          <a:p>
            <a:r>
              <a:rPr lang="en-US" dirty="0"/>
              <a:t>6</a:t>
            </a:r>
            <a:r>
              <a:rPr lang="en-US" dirty="0" smtClean="0"/>
              <a:t>. Consult the </a:t>
            </a:r>
            <a:r>
              <a:rPr lang="en-US" dirty="0" smtClean="0">
                <a:hlinkClick r:id="rId2"/>
              </a:rPr>
              <a:t>academic calendar </a:t>
            </a:r>
            <a:r>
              <a:rPr lang="en-US" dirty="0" smtClean="0"/>
              <a:t>frequently</a:t>
            </a:r>
          </a:p>
          <a:p>
            <a:r>
              <a:rPr lang="en-US" dirty="0"/>
              <a:t>7</a:t>
            </a:r>
            <a:r>
              <a:rPr lang="en-US" dirty="0" smtClean="0"/>
              <a:t>. Whether paying your bill or changing your major, allow at least two business days for processing before a deadline</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r="589" b="4009"/>
          <a:stretch/>
        </p:blipFill>
        <p:spPr>
          <a:xfrm>
            <a:off x="7459578" y="1876926"/>
            <a:ext cx="3380876" cy="4896853"/>
          </a:xfrm>
          <a:prstGeom prst="rect">
            <a:avLst/>
          </a:prstGeom>
        </p:spPr>
      </p:pic>
    </p:spTree>
    <p:extLst>
      <p:ext uri="{BB962C8B-B14F-4D97-AF65-F5344CB8AC3E}">
        <p14:creationId xmlns:p14="http://schemas.microsoft.com/office/powerpoint/2010/main" val="3523948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From your academic planning day to your first day of classes</a:t>
            </a:r>
            <a:endParaRPr lang="en-US" sz="26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45123"/>
          <a:stretch/>
        </p:blipFill>
        <p:spPr>
          <a:xfrm>
            <a:off x="581192" y="1981529"/>
            <a:ext cx="4785216" cy="4293147"/>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5479"/>
          <a:stretch/>
        </p:blipFill>
        <p:spPr>
          <a:xfrm>
            <a:off x="5608145" y="2291254"/>
            <a:ext cx="5602709" cy="4078015"/>
          </a:xfrm>
          <a:prstGeom prst="rect">
            <a:avLst/>
          </a:prstGeom>
        </p:spPr>
      </p:pic>
    </p:spTree>
    <p:extLst>
      <p:ext uri="{BB962C8B-B14F-4D97-AF65-F5344CB8AC3E}">
        <p14:creationId xmlns:p14="http://schemas.microsoft.com/office/powerpoint/2010/main" val="2815275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4" y="868180"/>
            <a:ext cx="7696200" cy="914400"/>
          </a:xfrm>
        </p:spPr>
        <p:txBody>
          <a:bodyPr>
            <a:noAutofit/>
          </a:bodyPr>
          <a:lstStyle/>
          <a:p>
            <a:r>
              <a:rPr lang="en-US" sz="2400" dirty="0"/>
              <a:t>Thriving At The City College of New </a:t>
            </a:r>
            <a:r>
              <a:rPr lang="en-US" sz="2400" dirty="0" smtClean="0"/>
              <a:t>York:</a:t>
            </a:r>
            <a:r>
              <a:rPr lang="en-US" sz="4400" dirty="0"/>
              <a:t/>
            </a:r>
            <a:br>
              <a:rPr lang="en-US" sz="4400" dirty="0"/>
            </a:br>
            <a:r>
              <a:rPr lang="en-US" sz="2400" dirty="0" smtClean="0"/>
              <a:t>what </a:t>
            </a:r>
            <a:r>
              <a:rPr lang="en-US" sz="2400" dirty="0"/>
              <a:t>you need to know </a:t>
            </a:r>
            <a:r>
              <a:rPr lang="en-US" sz="2400" dirty="0" err="1"/>
              <a:t>tO</a:t>
            </a:r>
            <a:r>
              <a:rPr lang="en-US" sz="2400" dirty="0"/>
              <a:t> SUCCEED</a:t>
            </a:r>
            <a:endParaRPr lang="en-US" sz="4000" dirty="0"/>
          </a:p>
        </p:txBody>
      </p:sp>
      <p:sp>
        <p:nvSpPr>
          <p:cNvPr id="3" name="Content Placeholder 2"/>
          <p:cNvSpPr>
            <a:spLocks noGrp="1"/>
          </p:cNvSpPr>
          <p:nvPr>
            <p:ph idx="1"/>
          </p:nvPr>
        </p:nvSpPr>
        <p:spPr>
          <a:xfrm>
            <a:off x="449704" y="1842541"/>
            <a:ext cx="9456295" cy="4724400"/>
          </a:xfrm>
        </p:spPr>
        <p:txBody>
          <a:bodyPr>
            <a:normAutofit/>
          </a:bodyPr>
          <a:lstStyle/>
          <a:p>
            <a:r>
              <a:rPr lang="en-US" sz="2200" dirty="0"/>
              <a:t>Expectations</a:t>
            </a:r>
          </a:p>
          <a:p>
            <a:pPr lvl="1">
              <a:buFont typeface="Arial" panose="020B0604020202020204" pitchFamily="34" charset="0"/>
              <a:buChar char="•"/>
            </a:pPr>
            <a:r>
              <a:rPr lang="en-US" sz="2200" dirty="0"/>
              <a:t>Difference between H.S. and college</a:t>
            </a:r>
          </a:p>
          <a:p>
            <a:pPr lvl="1">
              <a:buFont typeface="Arial" panose="020B0604020202020204" pitchFamily="34" charset="0"/>
              <a:buChar char="•"/>
            </a:pPr>
            <a:r>
              <a:rPr lang="en-US" sz="2200" dirty="0"/>
              <a:t>Being responsible/Taking responsibility</a:t>
            </a:r>
          </a:p>
          <a:p>
            <a:pPr lvl="1">
              <a:buFont typeface="Arial" panose="020B0604020202020204" pitchFamily="34" charset="0"/>
              <a:buChar char="•"/>
            </a:pPr>
            <a:endParaRPr lang="en-US" sz="1100" dirty="0"/>
          </a:p>
          <a:p>
            <a:r>
              <a:rPr lang="en-US" sz="2200" dirty="0"/>
              <a:t>Resources</a:t>
            </a:r>
          </a:p>
          <a:p>
            <a:pPr lvl="1">
              <a:buFont typeface="Arial" panose="020B0604020202020204" pitchFamily="34" charset="0"/>
              <a:buChar char="•"/>
            </a:pPr>
            <a:r>
              <a:rPr lang="en-US" sz="2200" dirty="0"/>
              <a:t>People and Places to help you Succeed</a:t>
            </a:r>
          </a:p>
          <a:p>
            <a:pPr lvl="1">
              <a:buFont typeface="Arial" panose="020B0604020202020204" pitchFamily="34" charset="0"/>
              <a:buChar char="•"/>
            </a:pPr>
            <a:endParaRPr lang="en-US" sz="1100" dirty="0"/>
          </a:p>
          <a:p>
            <a:r>
              <a:rPr lang="en-US" sz="2200" dirty="0"/>
              <a:t>Advisement</a:t>
            </a:r>
          </a:p>
          <a:p>
            <a:pPr lvl="1">
              <a:buFont typeface="Arial" panose="020B0604020202020204" pitchFamily="34" charset="0"/>
              <a:buChar char="•"/>
            </a:pPr>
            <a:r>
              <a:rPr lang="en-US" sz="2200" dirty="0"/>
              <a:t>What to expect from your Advisors</a:t>
            </a:r>
          </a:p>
          <a:p>
            <a:pPr lvl="1">
              <a:buFont typeface="Arial" panose="020B0604020202020204" pitchFamily="34" charset="0"/>
              <a:buChar char="•"/>
            </a:pPr>
            <a:r>
              <a:rPr lang="en-US" sz="2200" dirty="0"/>
              <a:t>Understanding the structure of your degree</a:t>
            </a:r>
          </a:p>
          <a:p>
            <a:endParaRPr lang="en-US" dirty="0" smtClean="0"/>
          </a:p>
        </p:txBody>
      </p:sp>
      <p:sp>
        <p:nvSpPr>
          <p:cNvPr id="5" name="Slide Number Placeholder 4"/>
          <p:cNvSpPr>
            <a:spLocks noGrp="1"/>
          </p:cNvSpPr>
          <p:nvPr>
            <p:ph type="sldNum" sz="quarter" idx="12"/>
          </p:nvPr>
        </p:nvSpPr>
        <p:spPr/>
        <p:txBody>
          <a:bodyPr/>
          <a:lstStyle/>
          <a:p>
            <a:fld id="{7D58BBEE-C2CA-4263-AD2D-5EBB68197F7E}" type="slidenum">
              <a:rPr lang="en-US" smtClean="0"/>
              <a:t>2</a:t>
            </a:fld>
            <a:endParaRPr lang="en-US"/>
          </a:p>
        </p:txBody>
      </p:sp>
    </p:spTree>
    <p:extLst>
      <p:ext uri="{BB962C8B-B14F-4D97-AF65-F5344CB8AC3E}">
        <p14:creationId xmlns:p14="http://schemas.microsoft.com/office/powerpoint/2010/main" val="288962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4030"/>
          <a:stretch/>
        </p:blipFill>
        <p:spPr>
          <a:xfrm>
            <a:off x="2755900" y="1954022"/>
            <a:ext cx="6680199" cy="3969499"/>
          </a:xfrm>
          <a:prstGeom prst="rect">
            <a:avLst/>
          </a:prstGeom>
        </p:spPr>
      </p:pic>
      <p:sp>
        <p:nvSpPr>
          <p:cNvPr id="2" name="Title 1"/>
          <p:cNvSpPr>
            <a:spLocks noGrp="1"/>
          </p:cNvSpPr>
          <p:nvPr>
            <p:ph type="title"/>
          </p:nvPr>
        </p:nvSpPr>
        <p:spPr>
          <a:xfrm>
            <a:off x="581192" y="702156"/>
            <a:ext cx="11029616" cy="757788"/>
          </a:xfrm>
        </p:spPr>
        <p:txBody>
          <a:bodyPr>
            <a:normAutofit/>
          </a:bodyPr>
          <a:lstStyle/>
          <a:p>
            <a:r>
              <a:rPr lang="en-US" dirty="0" smtClean="0"/>
              <a:t>Academic planning day website</a:t>
            </a:r>
            <a:endParaRPr lang="en-US" dirty="0"/>
          </a:p>
        </p:txBody>
      </p:sp>
      <p:sp>
        <p:nvSpPr>
          <p:cNvPr id="3" name="Text Placeholder 2"/>
          <p:cNvSpPr>
            <a:spLocks noGrp="1"/>
          </p:cNvSpPr>
          <p:nvPr>
            <p:ph idx="1"/>
          </p:nvPr>
        </p:nvSpPr>
        <p:spPr>
          <a:xfrm>
            <a:off x="581193" y="6075921"/>
            <a:ext cx="5565608" cy="646478"/>
          </a:xfrm>
        </p:spPr>
        <p:txBody>
          <a:bodyPr/>
          <a:lstStyle/>
          <a:p>
            <a:pPr marL="0" indent="0">
              <a:buNone/>
            </a:pPr>
            <a:r>
              <a:rPr lang="en-US" dirty="0">
                <a:hlinkClick r:id="rId3"/>
              </a:rPr>
              <a:t>https://www.ccny.cuny.edu/nsec/academic-planning-day-0</a:t>
            </a:r>
            <a:endParaRPr lang="en-US" dirty="0"/>
          </a:p>
        </p:txBody>
      </p:sp>
    </p:spTree>
    <p:extLst>
      <p:ext uri="{BB962C8B-B14F-4D97-AF65-F5344CB8AC3E}">
        <p14:creationId xmlns:p14="http://schemas.microsoft.com/office/powerpoint/2010/main" val="239155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1078043"/>
            <a:ext cx="6781800" cy="685800"/>
          </a:xfrm>
        </p:spPr>
        <p:txBody>
          <a:bodyPr>
            <a:noAutofit/>
          </a:bodyPr>
          <a:lstStyle/>
          <a:p>
            <a:pPr algn="ctr"/>
            <a:r>
              <a:rPr lang="en-US" sz="4000" dirty="0"/>
              <a:t>Expectations</a:t>
            </a:r>
          </a:p>
        </p:txBody>
      </p:sp>
      <p:sp>
        <p:nvSpPr>
          <p:cNvPr id="3" name="Content Placeholder 2"/>
          <p:cNvSpPr>
            <a:spLocks noGrp="1"/>
          </p:cNvSpPr>
          <p:nvPr>
            <p:ph idx="1"/>
          </p:nvPr>
        </p:nvSpPr>
        <p:spPr>
          <a:xfrm>
            <a:off x="464695" y="1823803"/>
            <a:ext cx="9766092" cy="4779364"/>
          </a:xfrm>
        </p:spPr>
        <p:txBody>
          <a:bodyPr>
            <a:noAutofit/>
          </a:bodyPr>
          <a:lstStyle/>
          <a:p>
            <a:r>
              <a:rPr lang="en-US" sz="2000" dirty="0"/>
              <a:t>College is not High School</a:t>
            </a:r>
          </a:p>
          <a:p>
            <a:pPr lvl="1">
              <a:buFont typeface="Arial" panose="020B0604020202020204" pitchFamily="34" charset="0"/>
              <a:buChar char="•"/>
            </a:pPr>
            <a:r>
              <a:rPr lang="en-US" sz="2000" dirty="0"/>
              <a:t>Difference between H.S. and college</a:t>
            </a:r>
          </a:p>
          <a:p>
            <a:pPr lvl="2"/>
            <a:r>
              <a:rPr lang="en-US" sz="2000" dirty="0"/>
              <a:t>Class sizes &amp; Format</a:t>
            </a:r>
          </a:p>
          <a:p>
            <a:pPr lvl="2"/>
            <a:endParaRPr lang="en-US" sz="2000" dirty="0"/>
          </a:p>
          <a:p>
            <a:pPr lvl="1">
              <a:buFont typeface="Arial" panose="020B0604020202020204" pitchFamily="34" charset="0"/>
              <a:buChar char="•"/>
            </a:pPr>
            <a:r>
              <a:rPr lang="en-US" sz="2000" dirty="0"/>
              <a:t>Taking responsibility for your education</a:t>
            </a:r>
          </a:p>
          <a:p>
            <a:pPr lvl="2"/>
            <a:r>
              <a:rPr lang="en-US" sz="2000" dirty="0"/>
              <a:t>Classroom etiquette</a:t>
            </a:r>
          </a:p>
          <a:p>
            <a:pPr lvl="2"/>
            <a:r>
              <a:rPr lang="en-US" sz="2000" dirty="0"/>
              <a:t>Technology</a:t>
            </a:r>
          </a:p>
          <a:p>
            <a:pPr lvl="2"/>
            <a:r>
              <a:rPr lang="en-US" sz="2000" dirty="0"/>
              <a:t>Communication</a:t>
            </a:r>
          </a:p>
          <a:p>
            <a:pPr lvl="2"/>
            <a:r>
              <a:rPr lang="en-US" sz="2000" dirty="0"/>
              <a:t>Time management</a:t>
            </a:r>
          </a:p>
          <a:p>
            <a:pPr lvl="3"/>
            <a:r>
              <a:rPr lang="en-US" sz="2000" dirty="0"/>
              <a:t> </a:t>
            </a:r>
            <a:r>
              <a:rPr lang="en-US" sz="2000" dirty="0">
                <a:hlinkClick r:id="rId3"/>
              </a:rPr>
              <a:t>Spring </a:t>
            </a:r>
            <a:r>
              <a:rPr lang="en-US" sz="2000" dirty="0" smtClean="0">
                <a:hlinkClick r:id="rId3"/>
              </a:rPr>
              <a:t>2018 </a:t>
            </a:r>
            <a:r>
              <a:rPr lang="en-US" sz="2000" dirty="0">
                <a:hlinkClick r:id="rId3"/>
              </a:rPr>
              <a:t>Academic Calendar</a:t>
            </a:r>
            <a:endParaRPr lang="en-US" sz="2000" dirty="0"/>
          </a:p>
          <a:p>
            <a:endParaRPr lang="en-US" sz="400" dirty="0"/>
          </a:p>
        </p:txBody>
      </p:sp>
      <p:sp>
        <p:nvSpPr>
          <p:cNvPr id="5" name="Slide Number Placeholder 4"/>
          <p:cNvSpPr>
            <a:spLocks noGrp="1"/>
          </p:cNvSpPr>
          <p:nvPr>
            <p:ph type="sldNum" sz="quarter" idx="12"/>
          </p:nvPr>
        </p:nvSpPr>
        <p:spPr/>
        <p:txBody>
          <a:bodyPr/>
          <a:lstStyle/>
          <a:p>
            <a:fld id="{7D58BBEE-C2CA-4263-AD2D-5EBB68197F7E}" type="slidenum">
              <a:rPr lang="en-US" smtClean="0"/>
              <a:t>3</a:t>
            </a:fld>
            <a:endParaRPr lang="en-US"/>
          </a:p>
        </p:txBody>
      </p:sp>
    </p:spTree>
    <p:extLst>
      <p:ext uri="{BB962C8B-B14F-4D97-AF65-F5344CB8AC3E}">
        <p14:creationId xmlns:p14="http://schemas.microsoft.com/office/powerpoint/2010/main" val="3075103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4" y="958121"/>
            <a:ext cx="6781800" cy="838200"/>
          </a:xfrm>
        </p:spPr>
        <p:txBody>
          <a:bodyPr>
            <a:noAutofit/>
          </a:bodyPr>
          <a:lstStyle/>
          <a:p>
            <a:r>
              <a:rPr lang="en-US" sz="4000" dirty="0"/>
              <a:t>Know the Resources</a:t>
            </a:r>
          </a:p>
        </p:txBody>
      </p:sp>
      <p:sp>
        <p:nvSpPr>
          <p:cNvPr id="3" name="Content Placeholder 2"/>
          <p:cNvSpPr>
            <a:spLocks noGrp="1"/>
          </p:cNvSpPr>
          <p:nvPr>
            <p:ph idx="1"/>
          </p:nvPr>
        </p:nvSpPr>
        <p:spPr>
          <a:xfrm>
            <a:off x="404734" y="2055786"/>
            <a:ext cx="7543800" cy="4449945"/>
          </a:xfrm>
        </p:spPr>
        <p:txBody>
          <a:bodyPr>
            <a:normAutofit fontScale="85000" lnSpcReduction="20000"/>
          </a:bodyPr>
          <a:lstStyle/>
          <a:p>
            <a:r>
              <a:rPr lang="en-US" b="1" dirty="0" smtClean="0"/>
              <a:t>What are the resources available to you when you need help?</a:t>
            </a:r>
          </a:p>
          <a:p>
            <a:pPr lvl="1">
              <a:buFont typeface="Arial" panose="020B0604020202020204" pitchFamily="34" charset="0"/>
              <a:buChar char="•"/>
            </a:pPr>
            <a:r>
              <a:rPr lang="en-US" sz="2000" b="1" dirty="0"/>
              <a:t>Professors</a:t>
            </a:r>
          </a:p>
          <a:p>
            <a:pPr lvl="1">
              <a:buFont typeface="Arial" panose="020B0604020202020204" pitchFamily="34" charset="0"/>
              <a:buChar char="•"/>
            </a:pPr>
            <a:r>
              <a:rPr lang="en-US" sz="2000" b="1" dirty="0"/>
              <a:t>Advisors</a:t>
            </a:r>
          </a:p>
          <a:p>
            <a:pPr lvl="1">
              <a:buFont typeface="Arial" panose="020B0604020202020204" pitchFamily="34" charset="0"/>
              <a:buChar char="•"/>
            </a:pPr>
            <a:r>
              <a:rPr lang="en-US" sz="2000" b="1" dirty="0"/>
              <a:t>Academic resources</a:t>
            </a:r>
          </a:p>
          <a:p>
            <a:pPr lvl="2"/>
            <a:r>
              <a:rPr lang="en-US" b="1" dirty="0">
                <a:hlinkClick r:id="rId3"/>
              </a:rPr>
              <a:t>https://</a:t>
            </a:r>
            <a:r>
              <a:rPr lang="en-US" b="1" dirty="0" smtClean="0">
                <a:hlinkClick r:id="rId3"/>
              </a:rPr>
              <a:t>www.ccny.cuny.edu/academics/support</a:t>
            </a:r>
            <a:endParaRPr lang="en-US" b="1" dirty="0" smtClean="0"/>
          </a:p>
          <a:p>
            <a:pPr lvl="1">
              <a:buFont typeface="Arial" panose="020B0604020202020204" pitchFamily="34" charset="0"/>
              <a:buChar char="•"/>
            </a:pPr>
            <a:r>
              <a:rPr lang="en-US" sz="2000" b="1" dirty="0"/>
              <a:t>Wellness</a:t>
            </a:r>
          </a:p>
          <a:p>
            <a:pPr lvl="2"/>
            <a:r>
              <a:rPr lang="en-US" b="1" dirty="0">
                <a:hlinkClick r:id="rId4"/>
              </a:rPr>
              <a:t>https://</a:t>
            </a:r>
            <a:r>
              <a:rPr lang="en-US" b="1" dirty="0" smtClean="0">
                <a:hlinkClick r:id="rId4"/>
              </a:rPr>
              <a:t>www.ccny.cuny.edu/services</a:t>
            </a:r>
            <a:endParaRPr lang="en-US" sz="2000" b="1" dirty="0"/>
          </a:p>
          <a:p>
            <a:r>
              <a:rPr lang="en-US" b="1" dirty="0" smtClean="0"/>
              <a:t>Be in the know</a:t>
            </a:r>
          </a:p>
          <a:p>
            <a:pPr lvl="1">
              <a:buFont typeface="Arial" panose="020B0604020202020204" pitchFamily="34" charset="0"/>
              <a:buChar char="•"/>
            </a:pPr>
            <a:r>
              <a:rPr lang="en-US" sz="2000" b="1" dirty="0"/>
              <a:t>Know how to find information</a:t>
            </a:r>
          </a:p>
          <a:p>
            <a:pPr lvl="2"/>
            <a:r>
              <a:rPr lang="en-US" sz="2000" b="1" dirty="0">
                <a:hlinkClick r:id="rId5"/>
              </a:rPr>
              <a:t>(Directory)</a:t>
            </a:r>
            <a:endParaRPr lang="en-US" sz="2000" b="1" dirty="0"/>
          </a:p>
          <a:p>
            <a:pPr lvl="1">
              <a:buFont typeface="Arial" panose="020B0604020202020204" pitchFamily="34" charset="0"/>
              <a:buChar char="•"/>
            </a:pPr>
            <a:r>
              <a:rPr lang="en-US" sz="2000" b="1" dirty="0"/>
              <a:t>The </a:t>
            </a:r>
            <a:r>
              <a:rPr lang="en-US" sz="2000" b="1" i="1" dirty="0"/>
              <a:t>Undergraduate Bulletin</a:t>
            </a:r>
          </a:p>
          <a:p>
            <a:pPr lvl="2"/>
            <a:r>
              <a:rPr lang="en-US" sz="2000" b="1" dirty="0">
                <a:hlinkClick r:id="rId6"/>
              </a:rPr>
              <a:t>(Bulletin)</a:t>
            </a:r>
            <a:endParaRPr lang="en-US" sz="2000" b="1" dirty="0"/>
          </a:p>
          <a:p>
            <a:pPr lvl="1">
              <a:buFont typeface="Arial" panose="020B0604020202020204" pitchFamily="34" charset="0"/>
              <a:buChar char="•"/>
            </a:pPr>
            <a:r>
              <a:rPr lang="en-US" sz="2000" b="1" dirty="0"/>
              <a:t>Speak to your advising division</a:t>
            </a:r>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7D58BBEE-C2CA-4263-AD2D-5EBB68197F7E}" type="slidenum">
              <a:rPr lang="en-US" smtClean="0"/>
              <a:t>4</a:t>
            </a:fld>
            <a:endParaRPr lang="en-US"/>
          </a:p>
        </p:txBody>
      </p:sp>
    </p:spTree>
    <p:extLst>
      <p:ext uri="{BB962C8B-B14F-4D97-AF65-F5344CB8AC3E}">
        <p14:creationId xmlns:p14="http://schemas.microsoft.com/office/powerpoint/2010/main" val="2513676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03" y="654706"/>
            <a:ext cx="7633742" cy="1217815"/>
          </a:xfrm>
        </p:spPr>
        <p:txBody>
          <a:bodyPr>
            <a:noAutofit/>
          </a:bodyPr>
          <a:lstStyle/>
          <a:p>
            <a:r>
              <a:rPr lang="en-US" sz="3200" dirty="0"/>
              <a:t>CCNY ACADEMIC STRUCTURE:</a:t>
            </a:r>
            <a:br>
              <a:rPr lang="en-US" sz="3200" dirty="0"/>
            </a:br>
            <a:r>
              <a:rPr lang="en-US" sz="3200" dirty="0"/>
              <a:t>Schools and Divisions</a:t>
            </a:r>
          </a:p>
        </p:txBody>
      </p:sp>
      <p:sp>
        <p:nvSpPr>
          <p:cNvPr id="3" name="Content Placeholder 2"/>
          <p:cNvSpPr>
            <a:spLocks noGrp="1"/>
          </p:cNvSpPr>
          <p:nvPr>
            <p:ph sz="half" idx="1"/>
          </p:nvPr>
        </p:nvSpPr>
        <p:spPr>
          <a:xfrm>
            <a:off x="443303" y="1872521"/>
            <a:ext cx="5103058" cy="4343400"/>
          </a:xfrm>
        </p:spPr>
        <p:txBody>
          <a:bodyPr>
            <a:noAutofit/>
          </a:bodyPr>
          <a:lstStyle/>
          <a:p>
            <a:r>
              <a:rPr lang="en-US" sz="2800" b="1" dirty="0" smtClean="0">
                <a:latin typeface="Times New Roman" panose="02020603050405020304" pitchFamily="18" charset="0"/>
                <a:cs typeface="Times New Roman" panose="02020603050405020304" pitchFamily="18" charset="0"/>
              </a:rPr>
              <a:t>Grove </a:t>
            </a:r>
            <a:r>
              <a:rPr lang="en-US" sz="2800" b="1" dirty="0">
                <a:latin typeface="Times New Roman" panose="02020603050405020304" pitchFamily="18" charset="0"/>
                <a:cs typeface="Times New Roman" panose="02020603050405020304" pitchFamily="18" charset="0"/>
              </a:rPr>
              <a:t>School of Engineering</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Spitzer School of Architecture</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School of Education</a:t>
            </a:r>
          </a:p>
          <a:p>
            <a:endParaRPr lang="en-US" sz="2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312108" y="1872521"/>
            <a:ext cx="4246192" cy="4267200"/>
          </a:xfrm>
        </p:spPr>
        <p:txBody>
          <a:bodyPr>
            <a:normAutofit/>
          </a:bodyPr>
          <a:lstStyle/>
          <a:p>
            <a:r>
              <a:rPr lang="en-US" sz="2800" b="1" dirty="0" smtClean="0">
                <a:latin typeface="Times New Roman" panose="02020603050405020304" pitchFamily="18" charset="0"/>
                <a:cs typeface="Times New Roman" panose="02020603050405020304" pitchFamily="18" charset="0"/>
              </a:rPr>
              <a:t>College </a:t>
            </a:r>
            <a:r>
              <a:rPr lang="en-US" sz="2800" b="1" dirty="0">
                <a:latin typeface="Times New Roman" panose="02020603050405020304" pitchFamily="18" charset="0"/>
                <a:cs typeface="Times New Roman" panose="02020603050405020304" pitchFamily="18" charset="0"/>
              </a:rPr>
              <a:t>of Liberal Arts and Science (CLAS)</a:t>
            </a:r>
          </a:p>
          <a:p>
            <a:pPr lvl="1">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Colin Powell</a:t>
            </a:r>
          </a:p>
          <a:p>
            <a:pPr lvl="1">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Humanities</a:t>
            </a:r>
          </a:p>
          <a:p>
            <a:pPr lvl="1">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Sciences</a:t>
            </a:r>
          </a:p>
          <a:p>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7D58BBEE-C2CA-4263-AD2D-5EBB68197F7E}" type="slidenum">
              <a:rPr lang="en-US" smtClean="0"/>
              <a:t>5</a:t>
            </a:fld>
            <a:endParaRPr lang="en-US"/>
          </a:p>
        </p:txBody>
      </p:sp>
    </p:spTree>
    <p:extLst>
      <p:ext uri="{BB962C8B-B14F-4D97-AF65-F5344CB8AC3E}">
        <p14:creationId xmlns:p14="http://schemas.microsoft.com/office/powerpoint/2010/main" val="468546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02" y="654706"/>
            <a:ext cx="8923281" cy="1217815"/>
          </a:xfrm>
        </p:spPr>
        <p:txBody>
          <a:bodyPr>
            <a:noAutofit/>
          </a:bodyPr>
          <a:lstStyle/>
          <a:p>
            <a:r>
              <a:rPr lang="en-US" sz="3200" dirty="0" smtClean="0"/>
              <a:t>College of liberal arts and sciences</a:t>
            </a:r>
            <a:endParaRPr lang="en-US" sz="3200" dirty="0"/>
          </a:p>
        </p:txBody>
      </p:sp>
      <p:sp>
        <p:nvSpPr>
          <p:cNvPr id="6" name="Slide Number Placeholder 5"/>
          <p:cNvSpPr>
            <a:spLocks noGrp="1"/>
          </p:cNvSpPr>
          <p:nvPr>
            <p:ph type="sldNum" sz="quarter" idx="12"/>
          </p:nvPr>
        </p:nvSpPr>
        <p:spPr/>
        <p:txBody>
          <a:bodyPr/>
          <a:lstStyle/>
          <a:p>
            <a:fld id="{7D58BBEE-C2CA-4263-AD2D-5EBB68197F7E}" type="slidenum">
              <a:rPr lang="en-US" smtClean="0"/>
              <a:t>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98128335"/>
              </p:ext>
            </p:extLst>
          </p:nvPr>
        </p:nvGraphicFramePr>
        <p:xfrm>
          <a:off x="3278606" y="1872521"/>
          <a:ext cx="5584483" cy="4890753"/>
        </p:xfrm>
        <a:graphic>
          <a:graphicData uri="http://schemas.openxmlformats.org/drawingml/2006/table">
            <a:tbl>
              <a:tblPr firstRow="1" firstCol="1" bandRow="1">
                <a:tableStyleId>{5C22544A-7EE6-4342-B048-85BDC9FD1C3A}</a:tableStyleId>
              </a:tblPr>
              <a:tblGrid>
                <a:gridCol w="1872678">
                  <a:extLst>
                    <a:ext uri="{9D8B030D-6E8A-4147-A177-3AD203B41FA5}">
                      <a16:colId xmlns:a16="http://schemas.microsoft.com/office/drawing/2014/main" val="20000"/>
                    </a:ext>
                  </a:extLst>
                </a:gridCol>
                <a:gridCol w="1856460">
                  <a:extLst>
                    <a:ext uri="{9D8B030D-6E8A-4147-A177-3AD203B41FA5}">
                      <a16:colId xmlns:a16="http://schemas.microsoft.com/office/drawing/2014/main" val="20001"/>
                    </a:ext>
                  </a:extLst>
                </a:gridCol>
                <a:gridCol w="1855345">
                  <a:extLst>
                    <a:ext uri="{9D8B030D-6E8A-4147-A177-3AD203B41FA5}">
                      <a16:colId xmlns:a16="http://schemas.microsoft.com/office/drawing/2014/main" val="20002"/>
                    </a:ext>
                  </a:extLst>
                </a:gridCol>
              </a:tblGrid>
              <a:tr h="663534">
                <a:tc>
                  <a:txBody>
                    <a:bodyPr/>
                    <a:lstStyle/>
                    <a:p>
                      <a:pPr marL="0" marR="0" algn="ctr">
                        <a:lnSpc>
                          <a:spcPct val="107000"/>
                        </a:lnSpc>
                        <a:spcBef>
                          <a:spcPts val="2400"/>
                        </a:spcBef>
                        <a:spcAft>
                          <a:spcPts val="0"/>
                        </a:spcAft>
                      </a:pPr>
                      <a:r>
                        <a:rPr lang="en-US" sz="1400" cap="all" dirty="0" smtClean="0">
                          <a:effectLst/>
                        </a:rPr>
                        <a:t>Humanities </a:t>
                      </a:r>
                      <a:r>
                        <a:rPr lang="en-US" sz="1400" cap="all" dirty="0">
                          <a:effectLst/>
                        </a:rPr>
                        <a:t>&amp; Arts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solidFill>
                  </a:tcPr>
                </a:tc>
                <a:tc>
                  <a:txBody>
                    <a:bodyPr/>
                    <a:lstStyle/>
                    <a:p>
                      <a:pPr marL="0" marR="0" algn="ctr">
                        <a:lnSpc>
                          <a:spcPct val="107000"/>
                        </a:lnSpc>
                        <a:spcBef>
                          <a:spcPts val="0"/>
                        </a:spcBef>
                        <a:spcAft>
                          <a:spcPts val="0"/>
                        </a:spcAft>
                      </a:pPr>
                      <a:r>
                        <a:rPr lang="en-US" sz="1400" cap="all" dirty="0" smtClean="0">
                          <a:effectLst/>
                        </a:rPr>
                        <a:t>Powell School</a:t>
                      </a:r>
                    </a:p>
                    <a:p>
                      <a:pPr marL="0" marR="0" algn="ctr">
                        <a:lnSpc>
                          <a:spcPct val="107000"/>
                        </a:lnSpc>
                        <a:spcBef>
                          <a:spcPts val="0"/>
                        </a:spcBef>
                        <a:spcAft>
                          <a:spcPts val="0"/>
                        </a:spcAft>
                      </a:pPr>
                      <a:r>
                        <a:rPr lang="en-US" sz="1400" cap="all" dirty="0" smtClean="0">
                          <a:effectLst/>
                        </a:rPr>
                        <a:t> </a:t>
                      </a:r>
                      <a:r>
                        <a:rPr lang="en-US" sz="1400" cap="all" dirty="0">
                          <a:effectLst/>
                        </a:rPr>
                        <a:t>(Social Sciences)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400" cap="all" dirty="0">
                          <a:effectLst/>
                        </a:rPr>
                        <a:t>Science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6">
                        <a:lumMod val="75000"/>
                      </a:schemeClr>
                    </a:solidFill>
                  </a:tcPr>
                </a:tc>
                <a:extLst>
                  <a:ext uri="{0D108BD9-81ED-4DB2-BD59-A6C34878D82A}">
                    <a16:rowId xmlns:a16="http://schemas.microsoft.com/office/drawing/2014/main" val="10000"/>
                  </a:ext>
                </a:extLst>
              </a:tr>
              <a:tr h="262155">
                <a:tc>
                  <a:txBody>
                    <a:bodyPr/>
                    <a:lstStyle/>
                    <a:p>
                      <a:pPr marL="0" marR="0" algn="ctr">
                        <a:lnSpc>
                          <a:spcPct val="107000"/>
                        </a:lnSpc>
                        <a:spcBef>
                          <a:spcPts val="0"/>
                        </a:spcBef>
                        <a:spcAft>
                          <a:spcPts val="0"/>
                        </a:spcAft>
                      </a:pPr>
                      <a:r>
                        <a:rPr lang="en-US" sz="1200" b="0" cap="all" baseline="0" dirty="0">
                          <a:solidFill>
                            <a:schemeClr val="tx1"/>
                          </a:solidFill>
                          <a:effectLst/>
                        </a:rPr>
                        <a:t>Art</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40000"/>
                        <a:lumOff val="60000"/>
                      </a:schemeClr>
                    </a:solidFill>
                  </a:tcPr>
                </a:tc>
                <a:tc>
                  <a:txBody>
                    <a:bodyPr/>
                    <a:lstStyle/>
                    <a:p>
                      <a:pPr marL="0" marR="0" algn="ctr">
                        <a:lnSpc>
                          <a:spcPct val="107000"/>
                        </a:lnSpc>
                        <a:spcBef>
                          <a:spcPts val="0"/>
                        </a:spcBef>
                        <a:spcAft>
                          <a:spcPts val="0"/>
                        </a:spcAft>
                      </a:pPr>
                      <a:r>
                        <a:rPr lang="en-US" sz="1200" dirty="0">
                          <a:effectLst/>
                        </a:rPr>
                        <a:t>ANTHROPOLOGY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BIOLOGY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10001"/>
                  </a:ext>
                </a:extLst>
              </a:tr>
              <a:tr h="262155">
                <a:tc>
                  <a:txBody>
                    <a:bodyPr/>
                    <a:lstStyle/>
                    <a:p>
                      <a:pPr marL="0" marR="0" algn="ctr">
                        <a:lnSpc>
                          <a:spcPct val="107000"/>
                        </a:lnSpc>
                        <a:spcBef>
                          <a:spcPts val="0"/>
                        </a:spcBef>
                        <a:spcAft>
                          <a:spcPts val="0"/>
                        </a:spcAft>
                      </a:pPr>
                      <a:r>
                        <a:rPr lang="en-US" sz="1200" b="0" cap="all" baseline="0" dirty="0">
                          <a:solidFill>
                            <a:schemeClr val="tx1"/>
                          </a:solidFill>
                          <a:effectLst/>
                        </a:rPr>
                        <a:t>Asian Studies</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200" dirty="0">
                          <a:effectLst/>
                        </a:rPr>
                        <a:t>ECONOMICS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CHEMISTRY</a:t>
                      </a:r>
                      <a:endParaRPr lang="en-US" sz="1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10002"/>
                  </a:ext>
                </a:extLst>
              </a:tr>
              <a:tr h="413590">
                <a:tc>
                  <a:txBody>
                    <a:bodyPr/>
                    <a:lstStyle/>
                    <a:p>
                      <a:pPr marL="0" marR="0" algn="ctr">
                        <a:lnSpc>
                          <a:spcPct val="107000"/>
                        </a:lnSpc>
                        <a:spcBef>
                          <a:spcPts val="0"/>
                        </a:spcBef>
                        <a:spcAft>
                          <a:spcPts val="0"/>
                        </a:spcAft>
                      </a:pPr>
                      <a:r>
                        <a:rPr lang="en-US" sz="1200" b="0" cap="all" baseline="0" dirty="0">
                          <a:solidFill>
                            <a:schemeClr val="tx1"/>
                          </a:solidFill>
                          <a:effectLst/>
                        </a:rPr>
                        <a:t>Black Studies</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40000"/>
                        <a:lumOff val="60000"/>
                      </a:schemeClr>
                    </a:solidFill>
                  </a:tcPr>
                </a:tc>
                <a:tc>
                  <a:txBody>
                    <a:bodyPr/>
                    <a:lstStyle/>
                    <a:p>
                      <a:pPr marL="0" marR="0" algn="ctr">
                        <a:lnSpc>
                          <a:spcPct val="107000"/>
                        </a:lnSpc>
                        <a:spcBef>
                          <a:spcPts val="0"/>
                        </a:spcBef>
                        <a:spcAft>
                          <a:spcPts val="0"/>
                        </a:spcAft>
                      </a:pPr>
                      <a:r>
                        <a:rPr lang="en-US" sz="1200" dirty="0">
                          <a:effectLst/>
                        </a:rPr>
                        <a:t>INTERNATIONAL RELATIONS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EARTH AND ATMOSPHERIC SCIENCE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10003"/>
                  </a:ext>
                </a:extLst>
              </a:tr>
              <a:tr h="413590">
                <a:tc>
                  <a:txBody>
                    <a:bodyPr/>
                    <a:lstStyle/>
                    <a:p>
                      <a:pPr marL="0" marR="0" algn="ctr">
                        <a:lnSpc>
                          <a:spcPct val="107000"/>
                        </a:lnSpc>
                        <a:spcBef>
                          <a:spcPts val="0"/>
                        </a:spcBef>
                        <a:spcAft>
                          <a:spcPts val="0"/>
                        </a:spcAft>
                      </a:pPr>
                      <a:r>
                        <a:rPr lang="en-US" sz="1200" b="0" cap="all" baseline="0" dirty="0">
                          <a:solidFill>
                            <a:schemeClr val="tx1"/>
                          </a:solidFill>
                          <a:effectLst/>
                        </a:rPr>
                        <a:t>Comparative Literature</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200" dirty="0">
                          <a:effectLst/>
                        </a:rPr>
                        <a:t>INTERNATIONAL STUDIES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MATHEMATICS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10004"/>
                  </a:ext>
                </a:extLst>
              </a:tr>
              <a:tr h="413590">
                <a:tc>
                  <a:txBody>
                    <a:bodyPr/>
                    <a:lstStyle/>
                    <a:p>
                      <a:pPr marL="0" marR="0" algn="ctr">
                        <a:lnSpc>
                          <a:spcPct val="107000"/>
                        </a:lnSpc>
                        <a:spcBef>
                          <a:spcPts val="0"/>
                        </a:spcBef>
                        <a:spcAft>
                          <a:spcPts val="0"/>
                        </a:spcAft>
                      </a:pPr>
                      <a:r>
                        <a:rPr lang="en-US" sz="1200" b="0" cap="all" baseline="0" dirty="0">
                          <a:solidFill>
                            <a:schemeClr val="tx1"/>
                          </a:solidFill>
                          <a:effectLst/>
                        </a:rPr>
                        <a:t>English</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40000"/>
                        <a:lumOff val="60000"/>
                      </a:schemeClr>
                    </a:solidFill>
                  </a:tcPr>
                </a:tc>
                <a:tc>
                  <a:txBody>
                    <a:bodyPr/>
                    <a:lstStyle/>
                    <a:p>
                      <a:pPr marL="0" marR="0" algn="ctr">
                        <a:lnSpc>
                          <a:spcPct val="107000"/>
                        </a:lnSpc>
                        <a:spcBef>
                          <a:spcPts val="0"/>
                        </a:spcBef>
                        <a:spcAft>
                          <a:spcPts val="0"/>
                        </a:spcAft>
                      </a:pPr>
                      <a:r>
                        <a:rPr lang="en-US" sz="1200" dirty="0">
                          <a:effectLst/>
                        </a:rPr>
                        <a:t>LATIN AMERICAN &amp; LATINO STUDIES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PHYSICS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10005"/>
                  </a:ext>
                </a:extLst>
              </a:tr>
              <a:tr h="413590">
                <a:tc>
                  <a:txBody>
                    <a:bodyPr/>
                    <a:lstStyle/>
                    <a:p>
                      <a:pPr marL="0" marR="0" algn="ctr">
                        <a:lnSpc>
                          <a:spcPct val="107000"/>
                        </a:lnSpc>
                        <a:spcBef>
                          <a:spcPts val="0"/>
                        </a:spcBef>
                        <a:spcAft>
                          <a:spcPts val="0"/>
                        </a:spcAft>
                      </a:pPr>
                      <a:r>
                        <a:rPr lang="en-US" sz="1200" b="0" cap="all" baseline="0" dirty="0">
                          <a:solidFill>
                            <a:schemeClr val="tx1"/>
                          </a:solidFill>
                          <a:effectLst/>
                        </a:rPr>
                        <a:t>Foreign Languages &amp; Literatures</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200" dirty="0">
                          <a:effectLst/>
                        </a:rPr>
                        <a:t>POLITICAL SCIENCE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PRE-MEDICAL </a:t>
                      </a:r>
                      <a:r>
                        <a:rPr lang="en-US" sz="1200" dirty="0" smtClean="0">
                          <a:effectLst/>
                        </a:rPr>
                        <a:t>STUDIES PROGRAM (Any major)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10006"/>
                  </a:ext>
                </a:extLst>
              </a:tr>
              <a:tr h="413590">
                <a:tc>
                  <a:txBody>
                    <a:bodyPr/>
                    <a:lstStyle/>
                    <a:p>
                      <a:pPr marL="0" marR="0" algn="ctr">
                        <a:lnSpc>
                          <a:spcPct val="107000"/>
                        </a:lnSpc>
                        <a:spcBef>
                          <a:spcPts val="0"/>
                        </a:spcBef>
                        <a:spcAft>
                          <a:spcPts val="0"/>
                        </a:spcAft>
                      </a:pPr>
                      <a:r>
                        <a:rPr lang="en-US" sz="1200" b="0" cap="all" baseline="0" dirty="0">
                          <a:solidFill>
                            <a:schemeClr val="tx1"/>
                          </a:solidFill>
                          <a:effectLst/>
                        </a:rPr>
                        <a:t>History</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40000"/>
                        <a:lumOff val="60000"/>
                      </a:schemeClr>
                    </a:solidFill>
                  </a:tcPr>
                </a:tc>
                <a:tc>
                  <a:txBody>
                    <a:bodyPr/>
                    <a:lstStyle/>
                    <a:p>
                      <a:pPr marL="0" marR="0" algn="ctr">
                        <a:lnSpc>
                          <a:spcPct val="107000"/>
                        </a:lnSpc>
                        <a:spcBef>
                          <a:spcPts val="0"/>
                        </a:spcBef>
                        <a:spcAft>
                          <a:spcPts val="0"/>
                        </a:spcAft>
                      </a:pPr>
                      <a:r>
                        <a:rPr lang="en-US" sz="1200" dirty="0" smtClean="0">
                          <a:effectLst/>
                        </a:rPr>
                        <a:t>PRE-LAW PROGRAM   (Any major)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10007"/>
                  </a:ext>
                </a:extLst>
              </a:tr>
              <a:tr h="262155">
                <a:tc>
                  <a:txBody>
                    <a:bodyPr/>
                    <a:lstStyle/>
                    <a:p>
                      <a:pPr marL="0" marR="0" algn="ctr">
                        <a:lnSpc>
                          <a:spcPct val="107000"/>
                        </a:lnSpc>
                        <a:spcBef>
                          <a:spcPts val="0"/>
                        </a:spcBef>
                        <a:spcAft>
                          <a:spcPts val="0"/>
                        </a:spcAft>
                      </a:pPr>
                      <a:r>
                        <a:rPr lang="en-US" sz="1200" b="0" cap="all" baseline="0" dirty="0">
                          <a:solidFill>
                            <a:schemeClr val="tx1"/>
                          </a:solidFill>
                          <a:effectLst/>
                        </a:rPr>
                        <a:t>Jewish Studies</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200" dirty="0">
                          <a:effectLst/>
                        </a:rPr>
                        <a:t>PSYCHOLOGY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10008"/>
                  </a:ext>
                </a:extLst>
              </a:tr>
              <a:tr h="413590">
                <a:tc>
                  <a:txBody>
                    <a:bodyPr/>
                    <a:lstStyle/>
                    <a:p>
                      <a:pPr marL="0" marR="0" algn="ctr">
                        <a:lnSpc>
                          <a:spcPct val="107000"/>
                        </a:lnSpc>
                        <a:spcBef>
                          <a:spcPts val="0"/>
                        </a:spcBef>
                        <a:spcAft>
                          <a:spcPts val="0"/>
                        </a:spcAft>
                      </a:pPr>
                      <a:r>
                        <a:rPr lang="en-US" sz="1200" b="0" cap="all" baseline="0" dirty="0">
                          <a:solidFill>
                            <a:schemeClr val="tx1"/>
                          </a:solidFill>
                          <a:effectLst/>
                        </a:rPr>
                        <a:t>Media &amp; Communication Arts</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40000"/>
                        <a:lumOff val="60000"/>
                      </a:schemeClr>
                    </a:solidFill>
                  </a:tcPr>
                </a:tc>
                <a:tc>
                  <a:txBody>
                    <a:bodyPr/>
                    <a:lstStyle/>
                    <a:p>
                      <a:pPr marL="0" marR="0" algn="ctr">
                        <a:lnSpc>
                          <a:spcPct val="107000"/>
                        </a:lnSpc>
                        <a:spcBef>
                          <a:spcPts val="0"/>
                        </a:spcBef>
                        <a:spcAft>
                          <a:spcPts val="0"/>
                        </a:spcAft>
                      </a:pPr>
                      <a:r>
                        <a:rPr lang="en-US" sz="1200" dirty="0">
                          <a:effectLst/>
                        </a:rPr>
                        <a:t>PUBLIC POLICY &amp; PUBLIC </a:t>
                      </a:r>
                      <a:r>
                        <a:rPr lang="en-US" sz="1200" dirty="0" smtClean="0">
                          <a:effectLst/>
                        </a:rPr>
                        <a:t>AFFAIRS (minor)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10009"/>
                  </a:ext>
                </a:extLst>
              </a:tr>
              <a:tr h="413590">
                <a:tc>
                  <a:txBody>
                    <a:bodyPr/>
                    <a:lstStyle/>
                    <a:p>
                      <a:pPr marL="0" marR="0" algn="ctr">
                        <a:lnSpc>
                          <a:spcPct val="107000"/>
                        </a:lnSpc>
                        <a:spcBef>
                          <a:spcPts val="0"/>
                        </a:spcBef>
                        <a:spcAft>
                          <a:spcPts val="0"/>
                        </a:spcAft>
                      </a:pPr>
                      <a:r>
                        <a:rPr lang="en-US" sz="1200" b="0" cap="all" baseline="0" dirty="0">
                          <a:solidFill>
                            <a:schemeClr val="tx1"/>
                          </a:solidFill>
                          <a:effectLst/>
                        </a:rPr>
                        <a:t>Music</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200" dirty="0">
                          <a:effectLst/>
                        </a:rPr>
                        <a:t>WOMEN'S </a:t>
                      </a:r>
                      <a:r>
                        <a:rPr lang="en-US" sz="1200" dirty="0" smtClean="0">
                          <a:effectLst/>
                        </a:rPr>
                        <a:t>STUDIES (minor)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10010"/>
                  </a:ext>
                </a:extLst>
              </a:tr>
              <a:tr h="262155">
                <a:tc>
                  <a:txBody>
                    <a:bodyPr/>
                    <a:lstStyle/>
                    <a:p>
                      <a:pPr marL="0" marR="0" algn="ctr">
                        <a:lnSpc>
                          <a:spcPct val="107000"/>
                        </a:lnSpc>
                        <a:spcBef>
                          <a:spcPts val="0"/>
                        </a:spcBef>
                        <a:spcAft>
                          <a:spcPts val="0"/>
                        </a:spcAft>
                      </a:pPr>
                      <a:r>
                        <a:rPr lang="en-US" sz="1200" b="0" cap="all" baseline="0" dirty="0">
                          <a:solidFill>
                            <a:schemeClr val="tx1"/>
                          </a:solidFill>
                          <a:effectLst/>
                        </a:rPr>
                        <a:t>Philosophy</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40000"/>
                        <a:lumOff val="60000"/>
                      </a:schemeClr>
                    </a:solidFill>
                  </a:tcP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10011"/>
                  </a:ext>
                </a:extLst>
              </a:tr>
              <a:tr h="262155">
                <a:tc>
                  <a:txBody>
                    <a:bodyPr/>
                    <a:lstStyle/>
                    <a:p>
                      <a:pPr marL="0" marR="0" algn="ctr">
                        <a:lnSpc>
                          <a:spcPct val="107000"/>
                        </a:lnSpc>
                        <a:spcBef>
                          <a:spcPts val="0"/>
                        </a:spcBef>
                        <a:spcAft>
                          <a:spcPts val="0"/>
                        </a:spcAft>
                      </a:pPr>
                      <a:r>
                        <a:rPr lang="en-US" sz="1200" b="0" cap="all" baseline="0" dirty="0">
                          <a:solidFill>
                            <a:schemeClr val="tx1"/>
                          </a:solidFill>
                          <a:effectLst/>
                        </a:rPr>
                        <a:t>Theatre</a:t>
                      </a:r>
                      <a:endParaRPr lang="en-US" sz="12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53539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572830736"/>
              </p:ext>
            </p:extLst>
          </p:nvPr>
        </p:nvGraphicFramePr>
        <p:xfrm>
          <a:off x="5898630" y="1821305"/>
          <a:ext cx="5629747" cy="44999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445957" y="984490"/>
            <a:ext cx="7633742" cy="836815"/>
          </a:xfrm>
        </p:spPr>
        <p:txBody>
          <a:bodyPr>
            <a:normAutofit/>
          </a:bodyPr>
          <a:lstStyle/>
          <a:p>
            <a:r>
              <a:rPr lang="en-US" sz="3200" dirty="0"/>
              <a:t>The components of your degree</a:t>
            </a:r>
          </a:p>
        </p:txBody>
      </p:sp>
      <p:sp>
        <p:nvSpPr>
          <p:cNvPr id="4" name="TextBox 3"/>
          <p:cNvSpPr txBox="1"/>
          <p:nvPr/>
        </p:nvSpPr>
        <p:spPr>
          <a:xfrm>
            <a:off x="468442" y="1966210"/>
            <a:ext cx="4568253"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Bachelor of </a:t>
            </a:r>
            <a:r>
              <a:rPr lang="en-US" sz="2400" dirty="0" smtClean="0"/>
              <a:t>Arts</a:t>
            </a:r>
          </a:p>
          <a:p>
            <a:pPr marL="285750" indent="-285750">
              <a:buFont typeface="Arial" panose="020B0604020202020204" pitchFamily="34" charset="0"/>
              <a:buChar char="•"/>
            </a:pPr>
            <a:r>
              <a:rPr lang="en-US" sz="2400" dirty="0" smtClean="0"/>
              <a:t>Bachelor of Education</a:t>
            </a:r>
          </a:p>
          <a:p>
            <a:pPr marL="285750" indent="-285750">
              <a:buFont typeface="Arial" panose="020B0604020202020204" pitchFamily="34" charset="0"/>
              <a:buChar char="•"/>
            </a:pPr>
            <a:r>
              <a:rPr lang="en-US" sz="2400" dirty="0" smtClean="0"/>
              <a:t>Bachelor of Science</a:t>
            </a:r>
            <a:endParaRPr lang="en-US" sz="2400" dirty="0"/>
          </a:p>
          <a:p>
            <a:pPr marL="285750" indent="-285750">
              <a:buFont typeface="Arial" panose="020B0604020202020204" pitchFamily="34" charset="0"/>
              <a:buChar char="•"/>
            </a:pPr>
            <a:r>
              <a:rPr lang="en-US" sz="2400" dirty="0"/>
              <a:t>Bachelor of Engineering</a:t>
            </a:r>
          </a:p>
          <a:p>
            <a:pPr marL="285750" indent="-285750">
              <a:buFont typeface="Arial" panose="020B0604020202020204" pitchFamily="34" charset="0"/>
              <a:buChar char="•"/>
            </a:pPr>
            <a:r>
              <a:rPr lang="en-US" sz="2400" dirty="0"/>
              <a:t>Bachelor of Architecture</a:t>
            </a:r>
          </a:p>
        </p:txBody>
      </p:sp>
      <p:sp>
        <p:nvSpPr>
          <p:cNvPr id="2" name="Slide Number Placeholder 1"/>
          <p:cNvSpPr>
            <a:spLocks noGrp="1"/>
          </p:cNvSpPr>
          <p:nvPr>
            <p:ph type="sldNum" sz="quarter" idx="12"/>
          </p:nvPr>
        </p:nvSpPr>
        <p:spPr/>
        <p:txBody>
          <a:bodyPr/>
          <a:lstStyle/>
          <a:p>
            <a:fld id="{7D58BBEE-C2CA-4263-AD2D-5EBB68197F7E}" type="slidenum">
              <a:rPr lang="en-US" smtClean="0"/>
              <a:t>7</a:t>
            </a:fld>
            <a:endParaRPr lang="en-US"/>
          </a:p>
        </p:txBody>
      </p:sp>
    </p:spTree>
    <p:extLst>
      <p:ext uri="{BB962C8B-B14F-4D97-AF65-F5344CB8AC3E}">
        <p14:creationId xmlns:p14="http://schemas.microsoft.com/office/powerpoint/2010/main" val="2069869986"/>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Advising: Knowing what to Take and When to Take it</a:t>
            </a:r>
            <a:endParaRPr lang="en-US" dirty="0"/>
          </a:p>
        </p:txBody>
      </p:sp>
      <p:sp>
        <p:nvSpPr>
          <p:cNvPr id="3" name="Content Placeholder 2"/>
          <p:cNvSpPr>
            <a:spLocks noGrp="1"/>
          </p:cNvSpPr>
          <p:nvPr>
            <p:ph idx="1"/>
          </p:nvPr>
        </p:nvSpPr>
        <p:spPr>
          <a:xfrm>
            <a:off x="446280" y="1831300"/>
            <a:ext cx="10112020" cy="3898393"/>
          </a:xfrm>
        </p:spPr>
        <p:txBody>
          <a:bodyPr>
            <a:normAutofit/>
          </a:bodyPr>
          <a:lstStyle/>
          <a:p>
            <a:pPr marL="114300" indent="0">
              <a:buNone/>
            </a:pPr>
            <a:r>
              <a:rPr lang="en-US" sz="3200" b="1" dirty="0"/>
              <a:t>Pathways Checklist:</a:t>
            </a:r>
          </a:p>
          <a:p>
            <a:pPr marL="114300" indent="0">
              <a:buNone/>
            </a:pPr>
            <a:r>
              <a:rPr lang="en-US" sz="3200" b="1" dirty="0">
                <a:hlinkClick r:id="rId3"/>
              </a:rPr>
              <a:t>(Checklist)</a:t>
            </a:r>
            <a:endParaRPr lang="en-US" sz="3200" b="1" dirty="0"/>
          </a:p>
          <a:p>
            <a:pPr marL="114300" indent="0">
              <a:buNone/>
            </a:pPr>
            <a:endParaRPr lang="en-US" sz="3200" b="1" dirty="0"/>
          </a:p>
          <a:p>
            <a:pPr marL="114300" indent="0">
              <a:buNone/>
            </a:pPr>
            <a:r>
              <a:rPr lang="en-US" sz="3200" b="1" dirty="0"/>
              <a:t>The classes you take depend on the degree you are pursuing, NOT what you friends say</a:t>
            </a:r>
            <a:r>
              <a:rPr lang="en-US" sz="3200" b="1" dirty="0" smtClean="0"/>
              <a:t>.</a:t>
            </a:r>
            <a:endParaRPr lang="en-US" sz="3200" b="1" dirty="0"/>
          </a:p>
        </p:txBody>
      </p:sp>
      <p:sp>
        <p:nvSpPr>
          <p:cNvPr id="4" name="Slide Number Placeholder 3"/>
          <p:cNvSpPr>
            <a:spLocks noGrp="1"/>
          </p:cNvSpPr>
          <p:nvPr>
            <p:ph type="sldNum" sz="quarter" idx="12"/>
          </p:nvPr>
        </p:nvSpPr>
        <p:spPr/>
        <p:txBody>
          <a:bodyPr/>
          <a:lstStyle/>
          <a:p>
            <a:fld id="{7D58BBEE-C2CA-4263-AD2D-5EBB68197F7E}" type="slidenum">
              <a:rPr lang="en-US" smtClean="0"/>
              <a:t>8</a:t>
            </a:fld>
            <a:endParaRPr lang="en-US"/>
          </a:p>
        </p:txBody>
      </p:sp>
    </p:spTree>
    <p:extLst>
      <p:ext uri="{BB962C8B-B14F-4D97-AF65-F5344CB8AC3E}">
        <p14:creationId xmlns:p14="http://schemas.microsoft.com/office/powerpoint/2010/main" val="951735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71" y="893300"/>
            <a:ext cx="7633742" cy="913015"/>
          </a:xfrm>
        </p:spPr>
        <p:txBody>
          <a:bodyPr/>
          <a:lstStyle/>
          <a:p>
            <a:r>
              <a:rPr lang="en-US" dirty="0" smtClean="0"/>
              <a:t>Conclusion &amp; Reminder</a:t>
            </a:r>
            <a:endParaRPr lang="en-US" dirty="0"/>
          </a:p>
        </p:txBody>
      </p:sp>
      <p:sp>
        <p:nvSpPr>
          <p:cNvPr id="3" name="Content Placeholder 2"/>
          <p:cNvSpPr>
            <a:spLocks noGrp="1"/>
          </p:cNvSpPr>
          <p:nvPr>
            <p:ph idx="1"/>
          </p:nvPr>
        </p:nvSpPr>
        <p:spPr>
          <a:xfrm>
            <a:off x="461571" y="1806315"/>
            <a:ext cx="7633742" cy="4388370"/>
          </a:xfrm>
        </p:spPr>
        <p:txBody>
          <a:bodyPr>
            <a:noAutofit/>
          </a:bodyPr>
          <a:lstStyle/>
          <a:p>
            <a:r>
              <a:rPr lang="en-US" sz="2400" dirty="0" smtClean="0">
                <a:latin typeface="Times New Roman" panose="02020603050405020304" pitchFamily="18" charset="0"/>
                <a:cs typeface="Times New Roman" panose="02020603050405020304" pitchFamily="18" charset="0"/>
              </a:rPr>
              <a:t>Key Points:</a:t>
            </a:r>
          </a:p>
          <a:p>
            <a:pPr lvl="1"/>
            <a:r>
              <a:rPr lang="en-US" sz="2000" dirty="0" smtClean="0">
                <a:latin typeface="Times New Roman" panose="02020603050405020304" pitchFamily="18" charset="0"/>
                <a:cs typeface="Times New Roman" panose="02020603050405020304" pitchFamily="18" charset="0"/>
              </a:rPr>
              <a:t>Bring updated transcripts/APs (CN)</a:t>
            </a:r>
          </a:p>
          <a:p>
            <a:pPr lvl="1"/>
            <a:r>
              <a:rPr lang="en-US" sz="2000" dirty="0" smtClean="0">
                <a:latin typeface="Times New Roman" panose="02020603050405020304" pitchFamily="18" charset="0"/>
                <a:cs typeface="Times New Roman" panose="02020603050405020304" pitchFamily="18" charset="0"/>
              </a:rPr>
              <a:t>Follow all recommendations on </a:t>
            </a:r>
            <a:r>
              <a:rPr lang="en-US" sz="2000" dirty="0" err="1" smtClean="0">
                <a:latin typeface="Times New Roman" panose="02020603050405020304" pitchFamily="18" charset="0"/>
                <a:cs typeface="Times New Roman" panose="02020603050405020304" pitchFamily="18" charset="0"/>
              </a:rPr>
              <a:t>MyCity</a:t>
            </a:r>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Expectations</a:t>
            </a:r>
          </a:p>
          <a:p>
            <a:pPr lvl="2"/>
            <a:r>
              <a:rPr lang="en-US" sz="1800" dirty="0" smtClean="0">
                <a:latin typeface="Times New Roman" panose="02020603050405020304" pitchFamily="18" charset="0"/>
                <a:cs typeface="Times New Roman" panose="02020603050405020304" pitchFamily="18" charset="0"/>
              </a:rPr>
              <a:t>You are NO longer in H.S. – Take responsibility for your education</a:t>
            </a:r>
          </a:p>
          <a:p>
            <a:pPr lvl="1"/>
            <a:r>
              <a:rPr lang="en-US" sz="2000" dirty="0" smtClean="0">
                <a:latin typeface="Times New Roman" panose="02020603050405020304" pitchFamily="18" charset="0"/>
                <a:cs typeface="Times New Roman" panose="02020603050405020304" pitchFamily="18" charset="0"/>
              </a:rPr>
              <a:t>Resources</a:t>
            </a:r>
          </a:p>
          <a:p>
            <a:pPr lvl="2"/>
            <a:r>
              <a:rPr lang="en-US" sz="1800" dirty="0" smtClean="0">
                <a:latin typeface="Times New Roman" panose="02020603050405020304" pitchFamily="18" charset="0"/>
                <a:cs typeface="Times New Roman" panose="02020603050405020304" pitchFamily="18" charset="0"/>
              </a:rPr>
              <a:t>Know where &amp; how to find information</a:t>
            </a:r>
          </a:p>
          <a:p>
            <a:pPr lvl="1"/>
            <a:r>
              <a:rPr lang="en-US" sz="2000" dirty="0" smtClean="0">
                <a:latin typeface="Times New Roman" panose="02020603050405020304" pitchFamily="18" charset="0"/>
                <a:cs typeface="Times New Roman" panose="02020603050405020304" pitchFamily="18" charset="0"/>
              </a:rPr>
              <a:t>Advisement</a:t>
            </a:r>
          </a:p>
          <a:p>
            <a:pPr lvl="2"/>
            <a:r>
              <a:rPr lang="en-US" sz="1800" dirty="0" smtClean="0">
                <a:latin typeface="Times New Roman" panose="02020603050405020304" pitchFamily="18" charset="0"/>
                <a:cs typeface="Times New Roman" panose="02020603050405020304" pitchFamily="18" charset="0"/>
              </a:rPr>
              <a:t>You are to be advised in your division &amp; in your major</a:t>
            </a:r>
          </a:p>
        </p:txBody>
      </p:sp>
      <p:sp>
        <p:nvSpPr>
          <p:cNvPr id="4" name="Slide Number Placeholder 3"/>
          <p:cNvSpPr>
            <a:spLocks noGrp="1"/>
          </p:cNvSpPr>
          <p:nvPr>
            <p:ph type="sldNum" sz="quarter" idx="12"/>
          </p:nvPr>
        </p:nvSpPr>
        <p:spPr/>
        <p:txBody>
          <a:bodyPr/>
          <a:lstStyle/>
          <a:p>
            <a:fld id="{7D58BBEE-C2CA-4263-AD2D-5EBB68197F7E}" type="slidenum">
              <a:rPr lang="en-US" smtClean="0"/>
              <a:t>9</a:t>
            </a:fld>
            <a:endParaRPr lang="en-US"/>
          </a:p>
        </p:txBody>
      </p:sp>
    </p:spTree>
    <p:extLst>
      <p:ext uri="{BB962C8B-B14F-4D97-AF65-F5344CB8AC3E}">
        <p14:creationId xmlns:p14="http://schemas.microsoft.com/office/powerpoint/2010/main" val="703905787"/>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TM03457464[[fn=Dividend]]</Template>
  <TotalTime>681</TotalTime>
  <Words>1810</Words>
  <Application>Microsoft Office PowerPoint</Application>
  <PresentationFormat>Widescreen</PresentationFormat>
  <Paragraphs>239</Paragraphs>
  <Slides>20</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Franklin Gothic Book</vt:lpstr>
      <vt:lpstr>Franklin Gothic Medium</vt:lpstr>
      <vt:lpstr>Gill Sans MT</vt:lpstr>
      <vt:lpstr>Times New Roman</vt:lpstr>
      <vt:lpstr>Trebuchet MS</vt:lpstr>
      <vt:lpstr>Wingdings</vt:lpstr>
      <vt:lpstr>Wingdings 2</vt:lpstr>
      <vt:lpstr>Dividend</vt:lpstr>
      <vt:lpstr>1_Dividend</vt:lpstr>
      <vt:lpstr>Being Successful at CCNY:  Tools, Strategies and Tips</vt:lpstr>
      <vt:lpstr>Thriving At The City College of New York: what you need to know tO SUCCEED</vt:lpstr>
      <vt:lpstr>Expectations</vt:lpstr>
      <vt:lpstr>Know the Resources</vt:lpstr>
      <vt:lpstr>CCNY ACADEMIC STRUCTURE: Schools and Divisions</vt:lpstr>
      <vt:lpstr>College of liberal arts and sciences</vt:lpstr>
      <vt:lpstr>The components of your degree</vt:lpstr>
      <vt:lpstr>Advising: Knowing what to Take and When to Take it</vt:lpstr>
      <vt:lpstr>Conclusion &amp; Reminder</vt:lpstr>
      <vt:lpstr>Tools of the Trade: City Central Portal</vt:lpstr>
      <vt:lpstr>Tools of the trade: CUNYFirst</vt:lpstr>
      <vt:lpstr>Know What You Owe</vt:lpstr>
      <vt:lpstr>Tools of the Trade: CUNY portal</vt:lpstr>
      <vt:lpstr>Tools of the Trade: Citymail</vt:lpstr>
      <vt:lpstr>To claim your Citymail account</vt:lpstr>
      <vt:lpstr>IT Help</vt:lpstr>
      <vt:lpstr>Doing Your part is essential!</vt:lpstr>
      <vt:lpstr>Your part is essential!</vt:lpstr>
      <vt:lpstr>From your academic planning day to your first day of classes</vt:lpstr>
      <vt:lpstr>Academic planning day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college Enrollment basics</dc:title>
  <dc:creator>Marie Brewer</dc:creator>
  <cp:lastModifiedBy>Dominic Stellini</cp:lastModifiedBy>
  <cp:revision>62</cp:revision>
  <dcterms:created xsi:type="dcterms:W3CDTF">2016-06-20T15:50:25Z</dcterms:created>
  <dcterms:modified xsi:type="dcterms:W3CDTF">2018-01-17T12:47:47Z</dcterms:modified>
</cp:coreProperties>
</file>