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0" autoAdjust="0"/>
  </p:normalViewPr>
  <p:slideViewPr>
    <p:cSldViewPr snapToGrid="0">
      <p:cViewPr varScale="1">
        <p:scale>
          <a:sx n="62" d="100"/>
          <a:sy n="62" d="100"/>
        </p:scale>
        <p:origin x="82" y="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AC6A-6FF9-4267-9860-5D7A6FE6159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94F9-0244-49C9-BB54-9D03A1D62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0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AC6A-6FF9-4267-9860-5D7A6FE6159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94F9-0244-49C9-BB54-9D03A1D62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5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AC6A-6FF9-4267-9860-5D7A6FE6159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94F9-0244-49C9-BB54-9D03A1D62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9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AC6A-6FF9-4267-9860-5D7A6FE6159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94F9-0244-49C9-BB54-9D03A1D62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91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AC6A-6FF9-4267-9860-5D7A6FE6159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94F9-0244-49C9-BB54-9D03A1D62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2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AC6A-6FF9-4267-9860-5D7A6FE6159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94F9-0244-49C9-BB54-9D03A1D62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2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AC6A-6FF9-4267-9860-5D7A6FE6159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94F9-0244-49C9-BB54-9D03A1D62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4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AC6A-6FF9-4267-9860-5D7A6FE6159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94F9-0244-49C9-BB54-9D03A1D62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2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AC6A-6FF9-4267-9860-5D7A6FE6159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94F9-0244-49C9-BB54-9D03A1D62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6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AC6A-6FF9-4267-9860-5D7A6FE6159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94F9-0244-49C9-BB54-9D03A1D62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5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AC6A-6FF9-4267-9860-5D7A6FE6159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994F9-0244-49C9-BB54-9D03A1D62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3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C6A-6FF9-4267-9860-5D7A6FE61595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994F9-0244-49C9-BB54-9D03A1D62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8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Budget Allocation for Hiring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Review Committee</a:t>
            </a:r>
          </a:p>
          <a:p>
            <a:r>
              <a:rPr lang="en-US" dirty="0" smtClean="0"/>
              <a:t>May 9, 2018</a:t>
            </a:r>
          </a:p>
          <a:p>
            <a:r>
              <a:rPr lang="en-US" dirty="0" smtClean="0"/>
              <a:t>(minor revision 6/11/18)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31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news on budget details</a:t>
            </a:r>
          </a:p>
          <a:p>
            <a:r>
              <a:rPr lang="en-US" dirty="0" smtClean="0"/>
              <a:t>Still expecting ~$1M for hiring in FY19</a:t>
            </a:r>
          </a:p>
          <a:p>
            <a:endParaRPr lang="en-US" dirty="0"/>
          </a:p>
          <a:p>
            <a:r>
              <a:rPr lang="en-US" dirty="0" smtClean="0"/>
              <a:t>President has asked Review Committee to perform mandated function as College Personnel AND BUDGET committee</a:t>
            </a:r>
          </a:p>
          <a:p>
            <a:pPr lvl="1"/>
            <a:r>
              <a:rPr lang="en-US" dirty="0" smtClean="0"/>
              <a:t>Today’s discussion is to establish procedures for making recommendations to the President regarding budget and hiring decisions.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99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Prefer to allocate $ to units and let units determine how to use best</a:t>
            </a:r>
          </a:p>
          <a:p>
            <a:pPr lvl="1"/>
            <a:r>
              <a:rPr lang="en-US" dirty="0" smtClean="0"/>
              <a:t>e.g. replace position w/ less expensive hire, use excess for merit increase.</a:t>
            </a:r>
          </a:p>
          <a:p>
            <a:pPr lvl="1"/>
            <a:r>
              <a:rPr lang="en-US" dirty="0" smtClean="0"/>
              <a:t>Some unit needs may be for merit increases independent of replacement hires.</a:t>
            </a:r>
          </a:p>
          <a:p>
            <a:pPr lvl="1"/>
            <a:endParaRPr lang="en-US" dirty="0"/>
          </a:p>
          <a:p>
            <a:r>
              <a:rPr lang="en-US" dirty="0" smtClean="0"/>
              <a:t>Allocation of funds will be guided by Task Force recommendations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Decisions on recommendations to the President will be made by Provost (Academic) and COO (non-Academic), and presented to the Review Committee before being presented to the President.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347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Campus Units &amp; Representation</a:t>
            </a:r>
            <a:endParaRPr lang="en-US" dirty="0"/>
          </a:p>
        </p:txBody>
      </p:sp>
      <p:graphicFrame>
        <p:nvGraphicFramePr>
          <p:cNvPr id="4" name="Content Placeholder 3" title="Campus Units and Represenati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646064"/>
              </p:ext>
            </p:extLst>
          </p:nvPr>
        </p:nvGraphicFramePr>
        <p:xfrm>
          <a:off x="838200" y="1629295"/>
          <a:ext cx="10683240" cy="3093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075">
                  <a:extLst>
                    <a:ext uri="{9D8B030D-6E8A-4147-A177-3AD203B41FA5}">
                      <a16:colId xmlns:a16="http://schemas.microsoft.com/office/drawing/2014/main" xmlns="" val="3060713747"/>
                    </a:ext>
                  </a:extLst>
                </a:gridCol>
                <a:gridCol w="1475505">
                  <a:extLst>
                    <a:ext uri="{9D8B030D-6E8A-4147-A177-3AD203B41FA5}">
                      <a16:colId xmlns:a16="http://schemas.microsoft.com/office/drawing/2014/main" xmlns="" val="2750663555"/>
                    </a:ext>
                  </a:extLst>
                </a:gridCol>
                <a:gridCol w="1158645">
                  <a:extLst>
                    <a:ext uri="{9D8B030D-6E8A-4147-A177-3AD203B41FA5}">
                      <a16:colId xmlns:a16="http://schemas.microsoft.com/office/drawing/2014/main" xmlns="" val="2076523875"/>
                    </a:ext>
                  </a:extLst>
                </a:gridCol>
                <a:gridCol w="1239159">
                  <a:extLst>
                    <a:ext uri="{9D8B030D-6E8A-4147-A177-3AD203B41FA5}">
                      <a16:colId xmlns:a16="http://schemas.microsoft.com/office/drawing/2014/main" xmlns="" val="2628500503"/>
                    </a:ext>
                  </a:extLst>
                </a:gridCol>
                <a:gridCol w="1202546">
                  <a:extLst>
                    <a:ext uri="{9D8B030D-6E8A-4147-A177-3AD203B41FA5}">
                      <a16:colId xmlns:a16="http://schemas.microsoft.com/office/drawing/2014/main" xmlns="" val="808318495"/>
                    </a:ext>
                  </a:extLst>
                </a:gridCol>
                <a:gridCol w="1530513">
                  <a:extLst>
                    <a:ext uri="{9D8B030D-6E8A-4147-A177-3AD203B41FA5}">
                      <a16:colId xmlns:a16="http://schemas.microsoft.com/office/drawing/2014/main" xmlns="" val="591908666"/>
                    </a:ext>
                  </a:extLst>
                </a:gridCol>
                <a:gridCol w="1296080">
                  <a:extLst>
                    <a:ext uri="{9D8B030D-6E8A-4147-A177-3AD203B41FA5}">
                      <a16:colId xmlns:a16="http://schemas.microsoft.com/office/drawing/2014/main" xmlns="" val="1558701770"/>
                    </a:ext>
                  </a:extLst>
                </a:gridCol>
                <a:gridCol w="1463717">
                  <a:extLst>
                    <a:ext uri="{9D8B030D-6E8A-4147-A177-3AD203B41FA5}">
                      <a16:colId xmlns:a16="http://schemas.microsoft.com/office/drawing/2014/main" xmlns="" val="1444948993"/>
                    </a:ext>
                  </a:extLst>
                </a:gridCol>
              </a:tblGrid>
              <a:tr h="7366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Responsible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Deans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Chief Librarian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SEEK Director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Provost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VP Student</a:t>
                      </a:r>
                      <a:r>
                        <a:rPr lang="en-US" sz="1400" baseline="0" dirty="0" smtClean="0"/>
                        <a:t> Affairs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President’s Office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5797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 Schools/Divisions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Library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Public Safety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Enrollment/Student Success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Student Affairs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Adv.</a:t>
                      </a:r>
                      <a:r>
                        <a:rPr lang="en-US" sz="1400" baseline="0" dirty="0" smtClean="0"/>
                        <a:t> &amp; Comm.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4839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Facilities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Assessment,</a:t>
                      </a:r>
                      <a:r>
                        <a:rPr lang="en-US" sz="1200" baseline="0" dirty="0" smtClean="0"/>
                        <a:t> Accreditation, Gen Ed.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Student Affairs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5394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Government Affairs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0929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5731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7999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925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Vacancy 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Lam Algorithm</a:t>
            </a:r>
            <a:endParaRPr lang="en-US" dirty="0"/>
          </a:p>
        </p:txBody>
      </p:sp>
      <p:sp>
        <p:nvSpPr>
          <p:cNvPr id="4" name="Rectangle 3" title="March 2017 snapshot"/>
          <p:cNvSpPr/>
          <p:nvPr/>
        </p:nvSpPr>
        <p:spPr>
          <a:xfrm>
            <a:off x="1521229" y="2510444"/>
            <a:ext cx="1986742" cy="2618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3354963"/>
            <a:ext cx="1737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March 2017 snap shot</a:t>
            </a:r>
            <a:endParaRPr lang="en-US" dirty="0"/>
          </a:p>
        </p:txBody>
      </p:sp>
      <p:cxnSp>
        <p:nvCxnSpPr>
          <p:cNvPr id="7" name="Straight Connector 6" title="Line 1"/>
          <p:cNvCxnSpPr/>
          <p:nvPr/>
        </p:nvCxnSpPr>
        <p:spPr>
          <a:xfrm>
            <a:off x="3906982" y="3919198"/>
            <a:ext cx="76477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 title="Filled positions since 3/17"/>
          <p:cNvSpPr/>
          <p:nvPr/>
        </p:nvSpPr>
        <p:spPr>
          <a:xfrm>
            <a:off x="5012575" y="2510444"/>
            <a:ext cx="1986742" cy="2618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20146" y="3354963"/>
            <a:ext cx="1737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Filled positions since 3/17</a:t>
            </a:r>
            <a:endParaRPr lang="en-US" dirty="0"/>
          </a:p>
        </p:txBody>
      </p:sp>
      <p:cxnSp>
        <p:nvCxnSpPr>
          <p:cNvPr id="10" name="Straight Connector 9" title="Line 2 Top"/>
          <p:cNvCxnSpPr/>
          <p:nvPr/>
        </p:nvCxnSpPr>
        <p:spPr>
          <a:xfrm>
            <a:off x="7147815" y="3773018"/>
            <a:ext cx="76477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 title="Line 2 bottom"/>
          <p:cNvCxnSpPr/>
          <p:nvPr/>
        </p:nvCxnSpPr>
        <p:spPr>
          <a:xfrm>
            <a:off x="7147815" y="3919198"/>
            <a:ext cx="76477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 title="Available vacancies"/>
          <p:cNvSpPr/>
          <p:nvPr/>
        </p:nvSpPr>
        <p:spPr>
          <a:xfrm>
            <a:off x="8183187" y="2510444"/>
            <a:ext cx="1986742" cy="2618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503921" y="3449852"/>
            <a:ext cx="1737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Available vacancies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27036" y="5388570"/>
            <a:ext cx="2537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“Filled positions” allows us to account unit-by-unit for recent hiring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183187" y="5388570"/>
            <a:ext cx="20580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distribute in terms of ‘lines’ or $ or a hybrid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85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04356"/>
            <a:ext cx="106666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Eva is implementing Lam Algorithm and we will soon have information on available vacancies/$ and which units they come from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next meeting, we would like each responsible person listed on slide 4 to provide an org chart for their units (including administrative functions for academic units) and a proposed hiring plan for fall.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Include historical staffing information (past couple of years)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Include </a:t>
            </a:r>
            <a:r>
              <a:rPr lang="en-US" i="1" dirty="0" smtClean="0"/>
              <a:t>urgent</a:t>
            </a:r>
            <a:r>
              <a:rPr lang="en-US" dirty="0" smtClean="0"/>
              <a:t> needs vs. longer-term needs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These will be made available electronically prior to the next meeting (</a:t>
            </a:r>
            <a:r>
              <a:rPr lang="en-US" dirty="0" err="1" smtClean="0"/>
              <a:t>sharepoint</a:t>
            </a:r>
            <a:r>
              <a:rPr lang="en-US" dirty="0" smtClean="0"/>
              <a:t> or e-mail)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There are urgent items that can’t wait. We will discuss these here and account for them retroactively as we move forward.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781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610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355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Budget Allocation for Hiring Process</vt:lpstr>
      <vt:lpstr>Preliminaries</vt:lpstr>
      <vt:lpstr>Principles</vt:lpstr>
      <vt:lpstr>Campus Units &amp; Representation</vt:lpstr>
      <vt:lpstr>Vacancy Counting</vt:lpstr>
      <vt:lpstr>Next steps</vt:lpstr>
      <vt:lpstr>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Allocation for Hiring Process</dc:title>
  <dc:creator>Tony Liss</dc:creator>
  <cp:lastModifiedBy>Seamus Campbell</cp:lastModifiedBy>
  <cp:revision>14</cp:revision>
  <dcterms:created xsi:type="dcterms:W3CDTF">2018-05-08T17:07:30Z</dcterms:created>
  <dcterms:modified xsi:type="dcterms:W3CDTF">2018-08-07T13:30:24Z</dcterms:modified>
</cp:coreProperties>
</file>