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74"/>
  </p:normalViewPr>
  <p:slideViewPr>
    <p:cSldViewPr snapToGrid="0" snapToObjects="1">
      <p:cViewPr varScale="1">
        <p:scale>
          <a:sx n="73" d="100"/>
          <a:sy n="73"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7/30/2018</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7/30/2018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7/30/2018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7/30/2018</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7/30/2018</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7/30/2018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7/30/2018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7/30/2018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7/30/2018</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7/30/2018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7/30/2018</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7/30/2018</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Committee</a:t>
            </a:r>
            <a:endParaRPr lang="en-US" dirty="0"/>
          </a:p>
        </p:txBody>
      </p:sp>
      <p:sp>
        <p:nvSpPr>
          <p:cNvPr id="3" name="Subtitle 2"/>
          <p:cNvSpPr>
            <a:spLocks noGrp="1"/>
          </p:cNvSpPr>
          <p:nvPr>
            <p:ph type="subTitle" idx="1"/>
          </p:nvPr>
        </p:nvSpPr>
        <p:spPr/>
        <p:txBody>
          <a:bodyPr/>
          <a:lstStyle/>
          <a:p>
            <a:r>
              <a:rPr lang="en-US" dirty="0" smtClean="0"/>
              <a:t>February 21,2018</a:t>
            </a:r>
            <a:endParaRPr lang="en-US" dirty="0"/>
          </a:p>
        </p:txBody>
      </p:sp>
    </p:spTree>
    <p:extLst>
      <p:ext uri="{BB962C8B-B14F-4D97-AF65-F5344CB8AC3E}">
        <p14:creationId xmlns:p14="http://schemas.microsoft.com/office/powerpoint/2010/main" val="672410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a:t>
            </a:r>
            <a:endParaRPr lang="en-US"/>
          </a:p>
        </p:txBody>
      </p:sp>
      <p:sp>
        <p:nvSpPr>
          <p:cNvPr id="3" name="Content Placeholder 2"/>
          <p:cNvSpPr>
            <a:spLocks noGrp="1"/>
          </p:cNvSpPr>
          <p:nvPr>
            <p:ph idx="1"/>
          </p:nvPr>
        </p:nvSpPr>
        <p:spPr/>
        <p:txBody>
          <a:bodyPr/>
          <a:lstStyle/>
          <a:p>
            <a:r>
              <a:rPr lang="en-US" smtClean="0"/>
              <a:t>Facing decisions now, what are best/most useful criteria for </a:t>
            </a:r>
          </a:p>
          <a:p>
            <a:pPr lvl="1"/>
            <a:r>
              <a:rPr lang="en-US" smtClean="0"/>
              <a:t>Replacement</a:t>
            </a:r>
          </a:p>
          <a:p>
            <a:pPr lvl="1"/>
            <a:r>
              <a:rPr lang="en-US" smtClean="0"/>
              <a:t>Entirely new positions?</a:t>
            </a:r>
          </a:p>
          <a:p>
            <a:endParaRPr lang="en-US"/>
          </a:p>
          <a:p>
            <a:r>
              <a:rPr lang="en-US" smtClean="0"/>
              <a:t>Are there temporary policies that can help</a:t>
            </a:r>
          </a:p>
          <a:p>
            <a:pPr lvl="1"/>
            <a:r>
              <a:rPr lang="en-US" smtClean="0"/>
              <a:t>Replacement of HEO positions at lower level</a:t>
            </a:r>
          </a:p>
          <a:p>
            <a:pPr lvl="1"/>
            <a:r>
              <a:rPr lang="en-US" smtClean="0"/>
              <a:t>Mandated cost savings over budgeted line</a:t>
            </a:r>
          </a:p>
        </p:txBody>
      </p:sp>
    </p:spTree>
    <p:extLst>
      <p:ext uri="{BB962C8B-B14F-4D97-AF65-F5344CB8AC3E}">
        <p14:creationId xmlns:p14="http://schemas.microsoft.com/office/powerpoint/2010/main" val="154675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Review the charge for the committee</a:t>
            </a:r>
          </a:p>
          <a:p>
            <a:r>
              <a:rPr lang="en-US" dirty="0" smtClean="0"/>
              <a:t>Revisit assumptions of the budget context</a:t>
            </a:r>
          </a:p>
          <a:p>
            <a:r>
              <a:rPr lang="en-US" dirty="0" smtClean="0"/>
              <a:t>Elements of the remediation plan (currently under discussion)</a:t>
            </a:r>
          </a:p>
          <a:p>
            <a:r>
              <a:rPr lang="en-US" dirty="0" smtClean="0"/>
              <a:t>Process for making decisions going forward</a:t>
            </a:r>
          </a:p>
          <a:p>
            <a:pPr lvl="1"/>
            <a:r>
              <a:rPr lang="en-US" dirty="0" smtClean="0"/>
              <a:t>Vacancies</a:t>
            </a:r>
          </a:p>
          <a:p>
            <a:pPr lvl="1"/>
            <a:r>
              <a:rPr lang="en-US" dirty="0" smtClean="0"/>
              <a:t>New Positions</a:t>
            </a:r>
          </a:p>
          <a:p>
            <a:pPr lvl="1"/>
            <a:r>
              <a:rPr lang="en-US" dirty="0" smtClean="0"/>
              <a:t>Salary increments </a:t>
            </a:r>
          </a:p>
        </p:txBody>
      </p:sp>
    </p:spTree>
    <p:extLst>
      <p:ext uri="{BB962C8B-B14F-4D97-AF65-F5344CB8AC3E}">
        <p14:creationId xmlns:p14="http://schemas.microsoft.com/office/powerpoint/2010/main" val="98529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Article V from CCNY Governance Plan</a:t>
            </a:r>
            <a:endParaRPr lang="en-US" dirty="0"/>
          </a:p>
        </p:txBody>
      </p:sp>
      <p:sp>
        <p:nvSpPr>
          <p:cNvPr id="3" name="Content Placeholder 2"/>
          <p:cNvSpPr>
            <a:spLocks noGrp="1"/>
          </p:cNvSpPr>
          <p:nvPr>
            <p:ph idx="1"/>
          </p:nvPr>
        </p:nvSpPr>
        <p:spPr/>
        <p:txBody>
          <a:bodyPr>
            <a:normAutofit fontScale="62500" lnSpcReduction="20000"/>
          </a:bodyPr>
          <a:lstStyle/>
          <a:p>
            <a:r>
              <a:rPr lang="en-US" dirty="0"/>
              <a:t>Article V</a:t>
            </a:r>
          </a:p>
          <a:p>
            <a:r>
              <a:rPr lang="en-US" dirty="0"/>
              <a:t>The Review Committee</a:t>
            </a:r>
          </a:p>
          <a:p>
            <a:r>
              <a:rPr lang="en-US" dirty="0"/>
              <a:t> </a:t>
            </a:r>
          </a:p>
          <a:p>
            <a:r>
              <a:rPr lang="en-US" dirty="0"/>
              <a:t>The Review Committee, which shall be the Personnel and Budget Committee of the College, shall consist of: the </a:t>
            </a:r>
            <a:r>
              <a:rPr lang="en-US" b="1" dirty="0">
                <a:solidFill>
                  <a:srgbClr val="FF0000"/>
                </a:solidFill>
              </a:rPr>
              <a:t>Provost/Academic Vice President as Chairman</a:t>
            </a:r>
            <a:r>
              <a:rPr lang="en-US" dirty="0"/>
              <a:t>; the Deputy Provost; the Deans of the several Schools and the full Deans of the College of Liberal Arts and Science; the Vice Presidents; the Vice Provost; the Dean of the School of General Studies; the Chief Librarian. The Chairman of the Faculty Committee on Personnel Matters and the Chairman of the Executive Committee of the Faculty Senate shall be members ex officio, with vote. The Deputy Provost shall sit with voice and without vote, and in absence of the Academic Vice President, shall chair the meeting. The Chief Librarian shall not be present during personnel actions. The functions of the Committee </a:t>
            </a:r>
            <a:r>
              <a:rPr lang="en-US" b="1" dirty="0">
                <a:solidFill>
                  <a:srgbClr val="FF0000"/>
                </a:solidFill>
              </a:rPr>
              <a:t>shall be to advise the President with respect to:</a:t>
            </a:r>
          </a:p>
          <a:p>
            <a:r>
              <a:rPr lang="en-US" dirty="0"/>
              <a:t>a. recommendation for appointments and reappointments;</a:t>
            </a:r>
          </a:p>
          <a:p>
            <a:r>
              <a:rPr lang="en-US" dirty="0"/>
              <a:t>b. recommendation for the conferring of tenure;</a:t>
            </a:r>
          </a:p>
          <a:p>
            <a:r>
              <a:rPr lang="en-US" dirty="0"/>
              <a:t>c. recommendation for promotions in rank;</a:t>
            </a:r>
          </a:p>
          <a:p>
            <a:r>
              <a:rPr lang="en-US" dirty="0"/>
              <a:t>d. personnel recommendations, policies and procedures; and</a:t>
            </a:r>
          </a:p>
          <a:p>
            <a:r>
              <a:rPr lang="en-US" dirty="0"/>
              <a:t>e</a:t>
            </a:r>
            <a:r>
              <a:rPr lang="en-US" b="1" dirty="0">
                <a:solidFill>
                  <a:srgbClr val="FF0000"/>
                </a:solidFill>
              </a:rPr>
              <a:t>. proposals and policies having budgetary implications</a:t>
            </a:r>
            <a:r>
              <a:rPr lang="en-US" b="1" dirty="0" smtClean="0">
                <a:solidFill>
                  <a:srgbClr val="FF0000"/>
                </a:solidFill>
              </a:rPr>
              <a:t>.</a:t>
            </a:r>
            <a:r>
              <a:rPr lang="en-US" dirty="0"/>
              <a:t> </a:t>
            </a:r>
          </a:p>
          <a:p>
            <a:endParaRPr lang="en-US" dirty="0"/>
          </a:p>
        </p:txBody>
      </p:sp>
    </p:spTree>
    <p:extLst>
      <p:ext uri="{BB962C8B-B14F-4D97-AF65-F5344CB8AC3E}">
        <p14:creationId xmlns:p14="http://schemas.microsoft.com/office/powerpoint/2010/main" val="221501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Context</a:t>
            </a:r>
            <a:endParaRPr lang="en-US" dirty="0"/>
          </a:p>
        </p:txBody>
      </p:sp>
      <p:sp>
        <p:nvSpPr>
          <p:cNvPr id="3" name="Content Placeholder 2"/>
          <p:cNvSpPr>
            <a:spLocks noGrp="1"/>
          </p:cNvSpPr>
          <p:nvPr>
            <p:ph idx="1"/>
          </p:nvPr>
        </p:nvSpPr>
        <p:spPr/>
        <p:txBody>
          <a:bodyPr/>
          <a:lstStyle/>
          <a:p>
            <a:r>
              <a:rPr lang="en-US" dirty="0" smtClean="0"/>
              <a:t>FY18 Deficit Negotiation with CUNY</a:t>
            </a:r>
          </a:p>
          <a:p>
            <a:r>
              <a:rPr lang="en-US" dirty="0" smtClean="0"/>
              <a:t>Need to present a rationale/plan going forward for multiple years</a:t>
            </a:r>
          </a:p>
          <a:p>
            <a:r>
              <a:rPr lang="en-US" dirty="0" smtClean="0"/>
              <a:t>Multiple elements to the plan:  All funds budget, new sources of revenue, </a:t>
            </a:r>
            <a:r>
              <a:rPr lang="en-US" dirty="0" err="1" smtClean="0"/>
              <a:t>etc</a:t>
            </a:r>
            <a:endParaRPr lang="en-US" smtClean="0"/>
          </a:p>
          <a:p>
            <a:r>
              <a:rPr lang="en-US" smtClean="0"/>
              <a:t>In current discussion with CUNY on key features</a:t>
            </a:r>
          </a:p>
          <a:p>
            <a:r>
              <a:rPr lang="en-US" smtClean="0"/>
              <a:t>We need to put forth cuts as well as growth projections;   new tuition revenue helps</a:t>
            </a:r>
            <a:endParaRPr lang="en-US"/>
          </a:p>
        </p:txBody>
      </p:sp>
    </p:spTree>
    <p:extLst>
      <p:ext uri="{BB962C8B-B14F-4D97-AF65-F5344CB8AC3E}">
        <p14:creationId xmlns:p14="http://schemas.microsoft.com/office/powerpoint/2010/main" val="140863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Assumptions of Remediation Plan</a:t>
            </a:r>
            <a:endParaRPr lang="en-US"/>
          </a:p>
        </p:txBody>
      </p:sp>
      <p:sp>
        <p:nvSpPr>
          <p:cNvPr id="3" name="Content Placeholder 2"/>
          <p:cNvSpPr>
            <a:spLocks noGrp="1"/>
          </p:cNvSpPr>
          <p:nvPr>
            <p:ph idx="1"/>
          </p:nvPr>
        </p:nvSpPr>
        <p:spPr/>
        <p:txBody>
          <a:bodyPr/>
          <a:lstStyle/>
          <a:p>
            <a:r>
              <a:rPr lang="en-US" dirty="0" smtClean="0"/>
              <a:t>First stage of identification of deficit:  August 2018   DEFICIT BASED ON March 31 Census of Positions;  “pause” instituted</a:t>
            </a:r>
          </a:p>
          <a:p>
            <a:pPr lvl="1"/>
            <a:r>
              <a:rPr lang="en-US" dirty="0" smtClean="0"/>
              <a:t>Attrition projected at 445k for the year, carried forward </a:t>
            </a:r>
          </a:p>
          <a:p>
            <a:pPr lvl="1"/>
            <a:r>
              <a:rPr lang="en-US" dirty="0" smtClean="0"/>
              <a:t>Financial plan adds additional projected savings of 600k, carried forward</a:t>
            </a:r>
          </a:p>
          <a:p>
            <a:pPr lvl="1"/>
            <a:r>
              <a:rPr lang="en-US" dirty="0" smtClean="0"/>
              <a:t>Total assumption:  1.045 million not replaced</a:t>
            </a:r>
            <a:endParaRPr lang="en-US" dirty="0"/>
          </a:p>
        </p:txBody>
      </p:sp>
    </p:spTree>
    <p:extLst>
      <p:ext uri="{BB962C8B-B14F-4D97-AF65-F5344CB8AC3E}">
        <p14:creationId xmlns:p14="http://schemas.microsoft.com/office/powerpoint/2010/main" val="45203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Actual Hiring FY 2018</a:t>
            </a:r>
            <a:endParaRPr lang="en-US" dirty="0"/>
          </a:p>
        </p:txBody>
      </p:sp>
      <p:sp>
        <p:nvSpPr>
          <p:cNvPr id="3" name="Content Placeholder 2"/>
          <p:cNvSpPr>
            <a:spLocks noGrp="1"/>
          </p:cNvSpPr>
          <p:nvPr>
            <p:ph idx="1"/>
          </p:nvPr>
        </p:nvSpPr>
        <p:spPr/>
        <p:txBody>
          <a:bodyPr/>
          <a:lstStyle/>
          <a:p>
            <a:r>
              <a:rPr lang="en-US" dirty="0" smtClean="0"/>
              <a:t>Plan requires us to maintain freeze on 1.045 million in positions</a:t>
            </a:r>
          </a:p>
          <a:p>
            <a:r>
              <a:rPr lang="en-US" dirty="0" smtClean="0"/>
              <a:t>Also added 661 k of new faculty hires in August (in process at freeze)</a:t>
            </a:r>
          </a:p>
          <a:p>
            <a:r>
              <a:rPr lang="en-US" dirty="0" smtClean="0"/>
              <a:t>Approved 1.972 million of additional critical hires</a:t>
            </a:r>
          </a:p>
          <a:p>
            <a:r>
              <a:rPr lang="en-US" dirty="0" smtClean="0"/>
              <a:t>If we had a total freeze, more </a:t>
            </a:r>
            <a:r>
              <a:rPr lang="en-US" smtClean="0"/>
              <a:t>like 3.678 </a:t>
            </a:r>
            <a:r>
              <a:rPr lang="en-US" dirty="0" smtClean="0"/>
              <a:t>million realized—but at other costs</a:t>
            </a:r>
          </a:p>
          <a:p>
            <a:r>
              <a:rPr lang="en-US" dirty="0" smtClean="0"/>
              <a:t>So how to we balance critical hires going forward given attrition is unplanned?</a:t>
            </a:r>
            <a:endParaRPr lang="en-US" dirty="0"/>
          </a:p>
        </p:txBody>
      </p:sp>
    </p:spTree>
    <p:extLst>
      <p:ext uri="{BB962C8B-B14F-4D97-AF65-F5344CB8AC3E}">
        <p14:creationId xmlns:p14="http://schemas.microsoft.com/office/powerpoint/2010/main" val="139842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Used to Date</a:t>
            </a:r>
            <a:endParaRPr lang="en-US" dirty="0"/>
          </a:p>
        </p:txBody>
      </p:sp>
      <p:sp>
        <p:nvSpPr>
          <p:cNvPr id="3" name="Content Placeholder 2"/>
          <p:cNvSpPr>
            <a:spLocks noGrp="1"/>
          </p:cNvSpPr>
          <p:nvPr>
            <p:ph idx="1"/>
          </p:nvPr>
        </p:nvSpPr>
        <p:spPr/>
        <p:txBody>
          <a:bodyPr/>
          <a:lstStyle/>
          <a:p>
            <a:r>
              <a:rPr lang="en-US" dirty="0" smtClean="0"/>
              <a:t>Loss of grant funding</a:t>
            </a:r>
          </a:p>
          <a:p>
            <a:r>
              <a:rPr lang="en-US" dirty="0" smtClean="0"/>
              <a:t>Area of critical need/revenue generation</a:t>
            </a:r>
          </a:p>
          <a:p>
            <a:r>
              <a:rPr lang="en-US" dirty="0" smtClean="0"/>
              <a:t>Retention</a:t>
            </a:r>
          </a:p>
          <a:p>
            <a:r>
              <a:rPr lang="en-US" dirty="0" smtClean="0"/>
              <a:t>Area of promising investment</a:t>
            </a:r>
          </a:p>
          <a:p>
            <a:r>
              <a:rPr lang="en-US" dirty="0" smtClean="0"/>
              <a:t>Near budget-neutrality or less than full replacement</a:t>
            </a:r>
          </a:p>
          <a:p>
            <a:r>
              <a:rPr lang="en-US" dirty="0" smtClean="0"/>
              <a:t>Other?</a:t>
            </a:r>
            <a:endParaRPr lang="en-US" dirty="0"/>
          </a:p>
        </p:txBody>
      </p:sp>
    </p:spTree>
    <p:extLst>
      <p:ext uri="{BB962C8B-B14F-4D97-AF65-F5344CB8AC3E}">
        <p14:creationId xmlns:p14="http://schemas.microsoft.com/office/powerpoint/2010/main" val="142034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Issues</a:t>
            </a:r>
            <a:endParaRPr lang="en-US" dirty="0"/>
          </a:p>
        </p:txBody>
      </p:sp>
      <p:sp>
        <p:nvSpPr>
          <p:cNvPr id="3" name="Content Placeholder 2"/>
          <p:cNvSpPr>
            <a:spLocks noGrp="1"/>
          </p:cNvSpPr>
          <p:nvPr>
            <p:ph idx="1"/>
          </p:nvPr>
        </p:nvSpPr>
        <p:spPr/>
        <p:txBody>
          <a:bodyPr/>
          <a:lstStyle/>
          <a:p>
            <a:r>
              <a:rPr lang="en-US" dirty="0" smtClean="0"/>
              <a:t>HEO Screening Process:  Financial considerations one of many issues for new appointments or filling vacancies </a:t>
            </a:r>
          </a:p>
          <a:p>
            <a:r>
              <a:rPr lang="en-US" dirty="0" smtClean="0"/>
              <a:t>Self nomination of HEO’s for increments and reclassifications (on union agenda)</a:t>
            </a:r>
          </a:p>
          <a:p>
            <a:r>
              <a:rPr lang="en-US" dirty="0" smtClean="0"/>
              <a:t>Salaries above base under the new contract</a:t>
            </a:r>
          </a:p>
          <a:p>
            <a:r>
              <a:rPr lang="en-US" dirty="0" smtClean="0"/>
              <a:t>Raises for promoted faculty</a:t>
            </a:r>
          </a:p>
          <a:p>
            <a:endParaRPr lang="en-US" dirty="0"/>
          </a:p>
        </p:txBody>
      </p:sp>
    </p:spTree>
    <p:extLst>
      <p:ext uri="{BB962C8B-B14F-4D97-AF65-F5344CB8AC3E}">
        <p14:creationId xmlns:p14="http://schemas.microsoft.com/office/powerpoint/2010/main" val="941106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Additional Assumptions of Remediation Plan</a:t>
            </a:r>
            <a:endParaRPr lang="en-US"/>
          </a:p>
        </p:txBody>
      </p:sp>
      <p:sp>
        <p:nvSpPr>
          <p:cNvPr id="3" name="Content Placeholder 2"/>
          <p:cNvSpPr>
            <a:spLocks noGrp="1"/>
          </p:cNvSpPr>
          <p:nvPr>
            <p:ph idx="1"/>
          </p:nvPr>
        </p:nvSpPr>
        <p:spPr/>
        <p:txBody>
          <a:bodyPr/>
          <a:lstStyle/>
          <a:p>
            <a:r>
              <a:rPr lang="en-US" smtClean="0"/>
              <a:t>Premium fees of 500 UG and 250 Grad begin in Grove 2019= $3 million</a:t>
            </a:r>
          </a:p>
          <a:p>
            <a:r>
              <a:rPr lang="en-US" smtClean="0"/>
              <a:t>Premium fees of 500 UG and 250 Grad begin in Arch 2019=318 k</a:t>
            </a:r>
          </a:p>
        </p:txBody>
      </p:sp>
    </p:spTree>
    <p:extLst>
      <p:ext uri="{BB962C8B-B14F-4D97-AF65-F5344CB8AC3E}">
        <p14:creationId xmlns:p14="http://schemas.microsoft.com/office/powerpoint/2010/main" val="141334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196</TotalTime>
  <Words>366</Words>
  <Application>Microsoft Office PowerPoint</Application>
  <PresentationFormat>Widescreen</PresentationFormat>
  <Paragraphs>60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 Boardroom</vt:lpstr>
      <vt:lpstr>Review Committee</vt:lpstr>
      <vt:lpstr>Agenda</vt:lpstr>
      <vt:lpstr>Article V from CCNY Governance Plan</vt:lpstr>
      <vt:lpstr>Budget Context</vt:lpstr>
      <vt:lpstr>Assumptions of Remediation Plan</vt:lpstr>
      <vt:lpstr>Actual Hiring FY 2018</vt:lpstr>
      <vt:lpstr>Criteria Used to Date</vt:lpstr>
      <vt:lpstr>Other Issues</vt:lpstr>
      <vt:lpstr>Additional Assumptions of Remediation Plan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Committee</dc:title>
  <dc:creator>Microsoft Office User</dc:creator>
  <cp:lastModifiedBy>Mary Ruth Strzeszewski</cp:lastModifiedBy>
  <cp:revision>10</cp:revision>
  <cp:lastPrinted>2018-02-20T21:37:36Z</cp:lastPrinted>
  <dcterms:created xsi:type="dcterms:W3CDTF">2018-02-20T18:25:11Z</dcterms:created>
  <dcterms:modified xsi:type="dcterms:W3CDTF">2018-07-30T15:19:58Z</dcterms:modified>
</cp:coreProperties>
</file>