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5" r:id="rId12"/>
    <p:sldId id="263"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2" d="100"/>
          <a:sy n="82" d="100"/>
        </p:scale>
        <p:origin x="67" y="22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7C7CA4-B3AD-47CB-A343-7CF6DC81AE3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C896F-9FFF-4753-BE1F-443F7ED4A839}" type="slidenum">
              <a:rPr lang="en-US" smtClean="0"/>
              <a:t>‹#›</a:t>
            </a:fld>
            <a:endParaRPr lang="en-US"/>
          </a:p>
        </p:txBody>
      </p:sp>
    </p:spTree>
    <p:extLst>
      <p:ext uri="{BB962C8B-B14F-4D97-AF65-F5344CB8AC3E}">
        <p14:creationId xmlns:p14="http://schemas.microsoft.com/office/powerpoint/2010/main" val="71273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7C7CA4-B3AD-47CB-A343-7CF6DC81AE3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C896F-9FFF-4753-BE1F-443F7ED4A839}" type="slidenum">
              <a:rPr lang="en-US" smtClean="0"/>
              <a:t>‹#›</a:t>
            </a:fld>
            <a:endParaRPr lang="en-US"/>
          </a:p>
        </p:txBody>
      </p:sp>
    </p:spTree>
    <p:extLst>
      <p:ext uri="{BB962C8B-B14F-4D97-AF65-F5344CB8AC3E}">
        <p14:creationId xmlns:p14="http://schemas.microsoft.com/office/powerpoint/2010/main" val="3636666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7C7CA4-B3AD-47CB-A343-7CF6DC81AE3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C896F-9FFF-4753-BE1F-443F7ED4A839}" type="slidenum">
              <a:rPr lang="en-US" smtClean="0"/>
              <a:t>‹#›</a:t>
            </a:fld>
            <a:endParaRPr lang="en-US"/>
          </a:p>
        </p:txBody>
      </p:sp>
    </p:spTree>
    <p:extLst>
      <p:ext uri="{BB962C8B-B14F-4D97-AF65-F5344CB8AC3E}">
        <p14:creationId xmlns:p14="http://schemas.microsoft.com/office/powerpoint/2010/main" val="1899440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7C7CA4-B3AD-47CB-A343-7CF6DC81AE3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C896F-9FFF-4753-BE1F-443F7ED4A839}" type="slidenum">
              <a:rPr lang="en-US" smtClean="0"/>
              <a:t>‹#›</a:t>
            </a:fld>
            <a:endParaRPr lang="en-US"/>
          </a:p>
        </p:txBody>
      </p:sp>
    </p:spTree>
    <p:extLst>
      <p:ext uri="{BB962C8B-B14F-4D97-AF65-F5344CB8AC3E}">
        <p14:creationId xmlns:p14="http://schemas.microsoft.com/office/powerpoint/2010/main" val="1767703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7C7CA4-B3AD-47CB-A343-7CF6DC81AE3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C896F-9FFF-4753-BE1F-443F7ED4A839}" type="slidenum">
              <a:rPr lang="en-US" smtClean="0"/>
              <a:t>‹#›</a:t>
            </a:fld>
            <a:endParaRPr lang="en-US"/>
          </a:p>
        </p:txBody>
      </p:sp>
    </p:spTree>
    <p:extLst>
      <p:ext uri="{BB962C8B-B14F-4D97-AF65-F5344CB8AC3E}">
        <p14:creationId xmlns:p14="http://schemas.microsoft.com/office/powerpoint/2010/main" val="416557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7C7CA4-B3AD-47CB-A343-7CF6DC81AE3F}"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3C896F-9FFF-4753-BE1F-443F7ED4A839}" type="slidenum">
              <a:rPr lang="en-US" smtClean="0"/>
              <a:t>‹#›</a:t>
            </a:fld>
            <a:endParaRPr lang="en-US"/>
          </a:p>
        </p:txBody>
      </p:sp>
    </p:spTree>
    <p:extLst>
      <p:ext uri="{BB962C8B-B14F-4D97-AF65-F5344CB8AC3E}">
        <p14:creationId xmlns:p14="http://schemas.microsoft.com/office/powerpoint/2010/main" val="72149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7C7CA4-B3AD-47CB-A343-7CF6DC81AE3F}"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3C896F-9FFF-4753-BE1F-443F7ED4A839}" type="slidenum">
              <a:rPr lang="en-US" smtClean="0"/>
              <a:t>‹#›</a:t>
            </a:fld>
            <a:endParaRPr lang="en-US"/>
          </a:p>
        </p:txBody>
      </p:sp>
    </p:spTree>
    <p:extLst>
      <p:ext uri="{BB962C8B-B14F-4D97-AF65-F5344CB8AC3E}">
        <p14:creationId xmlns:p14="http://schemas.microsoft.com/office/powerpoint/2010/main" val="1917760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7C7CA4-B3AD-47CB-A343-7CF6DC81AE3F}"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3C896F-9FFF-4753-BE1F-443F7ED4A839}" type="slidenum">
              <a:rPr lang="en-US" smtClean="0"/>
              <a:t>‹#›</a:t>
            </a:fld>
            <a:endParaRPr lang="en-US"/>
          </a:p>
        </p:txBody>
      </p:sp>
    </p:spTree>
    <p:extLst>
      <p:ext uri="{BB962C8B-B14F-4D97-AF65-F5344CB8AC3E}">
        <p14:creationId xmlns:p14="http://schemas.microsoft.com/office/powerpoint/2010/main" val="2586605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7C7CA4-B3AD-47CB-A343-7CF6DC81AE3F}"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3C896F-9FFF-4753-BE1F-443F7ED4A839}" type="slidenum">
              <a:rPr lang="en-US" smtClean="0"/>
              <a:t>‹#›</a:t>
            </a:fld>
            <a:endParaRPr lang="en-US"/>
          </a:p>
        </p:txBody>
      </p:sp>
    </p:spTree>
    <p:extLst>
      <p:ext uri="{BB962C8B-B14F-4D97-AF65-F5344CB8AC3E}">
        <p14:creationId xmlns:p14="http://schemas.microsoft.com/office/powerpoint/2010/main" val="3848255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7C7CA4-B3AD-47CB-A343-7CF6DC81AE3F}"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3C896F-9FFF-4753-BE1F-443F7ED4A839}" type="slidenum">
              <a:rPr lang="en-US" smtClean="0"/>
              <a:t>‹#›</a:t>
            </a:fld>
            <a:endParaRPr lang="en-US"/>
          </a:p>
        </p:txBody>
      </p:sp>
    </p:spTree>
    <p:extLst>
      <p:ext uri="{BB962C8B-B14F-4D97-AF65-F5344CB8AC3E}">
        <p14:creationId xmlns:p14="http://schemas.microsoft.com/office/powerpoint/2010/main" val="2691464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7C7CA4-B3AD-47CB-A343-7CF6DC81AE3F}"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3C896F-9FFF-4753-BE1F-443F7ED4A839}" type="slidenum">
              <a:rPr lang="en-US" smtClean="0"/>
              <a:t>‹#›</a:t>
            </a:fld>
            <a:endParaRPr lang="en-US"/>
          </a:p>
        </p:txBody>
      </p:sp>
    </p:spTree>
    <p:extLst>
      <p:ext uri="{BB962C8B-B14F-4D97-AF65-F5344CB8AC3E}">
        <p14:creationId xmlns:p14="http://schemas.microsoft.com/office/powerpoint/2010/main" val="3803270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7C7CA4-B3AD-47CB-A343-7CF6DC81AE3F}" type="datetimeFigureOut">
              <a:rPr lang="en-US" smtClean="0"/>
              <a:t>11/5/2018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3C896F-9FFF-4753-BE1F-443F7ED4A839}" type="slidenum">
              <a:rPr lang="en-US" smtClean="0"/>
              <a:t>‹#›</a:t>
            </a:fld>
            <a:endParaRPr lang="en-US"/>
          </a:p>
        </p:txBody>
      </p:sp>
    </p:spTree>
    <p:extLst>
      <p:ext uri="{BB962C8B-B14F-4D97-AF65-F5344CB8AC3E}">
        <p14:creationId xmlns:p14="http://schemas.microsoft.com/office/powerpoint/2010/main" val="2052734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Review Committee</a:t>
            </a:r>
            <a:endParaRPr lang="en-US" dirty="0"/>
          </a:p>
        </p:txBody>
      </p:sp>
      <p:sp>
        <p:nvSpPr>
          <p:cNvPr id="3" name="Subtitle 2"/>
          <p:cNvSpPr>
            <a:spLocks noGrp="1"/>
          </p:cNvSpPr>
          <p:nvPr>
            <p:ph type="subTitle" idx="1"/>
          </p:nvPr>
        </p:nvSpPr>
        <p:spPr/>
        <p:txBody>
          <a:bodyPr/>
          <a:lstStyle/>
          <a:p>
            <a:r>
              <a:rPr lang="en-US" dirty="0" smtClean="0"/>
              <a:t>September 5, 2018</a:t>
            </a:r>
            <a:endParaRPr lang="en-US" dirty="0"/>
          </a:p>
        </p:txBody>
      </p:sp>
    </p:spTree>
    <p:extLst>
      <p:ext uri="{BB962C8B-B14F-4D97-AF65-F5344CB8AC3E}">
        <p14:creationId xmlns:p14="http://schemas.microsoft.com/office/powerpoint/2010/main" val="2832020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7481"/>
          </a:xfrm>
        </p:spPr>
        <p:txBody>
          <a:bodyPr/>
          <a:lstStyle/>
          <a:p>
            <a:r>
              <a:rPr lang="en-US" dirty="0" smtClean="0"/>
              <a:t>Campus Research Council</a:t>
            </a:r>
            <a:endParaRPr lang="en-US" dirty="0"/>
          </a:p>
        </p:txBody>
      </p:sp>
      <p:sp>
        <p:nvSpPr>
          <p:cNvPr id="3" name="TextBox 2"/>
          <p:cNvSpPr txBox="1"/>
          <p:nvPr/>
        </p:nvSpPr>
        <p:spPr>
          <a:xfrm>
            <a:off x="678426" y="1162293"/>
            <a:ext cx="10675374" cy="5262979"/>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The Associate Provost for Research role is being replaced, in part, by a new Campus Research Council</a:t>
            </a:r>
          </a:p>
          <a:p>
            <a:pPr marL="742950" lvl="1" indent="-285750">
              <a:buFont typeface="Wingdings" panose="05000000000000000000" pitchFamily="2" charset="2"/>
              <a:buChar char="Ø"/>
            </a:pPr>
            <a:r>
              <a:rPr lang="en-US" sz="2400" dirty="0" smtClean="0"/>
              <a:t>Ronnie Ghose, Professor of Chemistry &amp; Biochemistry has been asked to chair</a:t>
            </a:r>
          </a:p>
          <a:p>
            <a:pPr marL="742950" lvl="1" indent="-285750">
              <a:buFont typeface="Wingdings" panose="05000000000000000000" pitchFamily="2" charset="2"/>
              <a:buChar char="Ø"/>
            </a:pPr>
            <a:r>
              <a:rPr lang="en-US" sz="2400" dirty="0" smtClean="0"/>
              <a:t>CRC membership is </a:t>
            </a:r>
          </a:p>
          <a:p>
            <a:pPr marL="1257300" lvl="2" indent="-342900">
              <a:buFont typeface="Wingdings" panose="05000000000000000000" pitchFamily="2" charset="2"/>
              <a:buChar char="v"/>
            </a:pPr>
            <a:r>
              <a:rPr lang="en-US" sz="2400" dirty="0" smtClean="0"/>
              <a:t>8 academic deans</a:t>
            </a:r>
          </a:p>
          <a:p>
            <a:pPr marL="1257300" lvl="2" indent="-342900">
              <a:buFont typeface="Wingdings" panose="05000000000000000000" pitchFamily="2" charset="2"/>
              <a:buChar char="v"/>
            </a:pPr>
            <a:r>
              <a:rPr lang="en-US" sz="2400" dirty="0" smtClean="0"/>
              <a:t>6 faculty to be appointed by the President in consultation with the Senate</a:t>
            </a:r>
          </a:p>
          <a:p>
            <a:pPr marL="1257300" lvl="2" indent="-342900">
              <a:buFont typeface="Wingdings" panose="05000000000000000000" pitchFamily="2" charset="2"/>
              <a:buChar char="v"/>
            </a:pPr>
            <a:r>
              <a:rPr lang="en-US" sz="2400" dirty="0" smtClean="0"/>
              <a:t>Director of The Foundations for City College</a:t>
            </a:r>
          </a:p>
          <a:p>
            <a:pPr marL="1257300" lvl="2" indent="-342900">
              <a:buFont typeface="Wingdings" panose="05000000000000000000" pitchFamily="2" charset="2"/>
              <a:buChar char="v"/>
            </a:pPr>
            <a:r>
              <a:rPr lang="en-US" sz="2400" dirty="0" smtClean="0"/>
              <a:t>Director of GSP (ex-officio)</a:t>
            </a:r>
          </a:p>
          <a:p>
            <a:pPr marL="1257300" lvl="2" indent="-342900">
              <a:buFont typeface="Wingdings" panose="05000000000000000000" pitchFamily="2" charset="2"/>
              <a:buChar char="v"/>
            </a:pPr>
            <a:r>
              <a:rPr lang="en-US" sz="2400" dirty="0" smtClean="0"/>
              <a:t>Provost (ex-officio)</a:t>
            </a:r>
          </a:p>
          <a:p>
            <a:pPr marL="800100" lvl="1" indent="-342900">
              <a:buFont typeface="Wingdings" panose="05000000000000000000" pitchFamily="2" charset="2"/>
              <a:buChar char="v"/>
            </a:pPr>
            <a:r>
              <a:rPr lang="en-US" sz="2400" dirty="0" smtClean="0"/>
              <a:t>The CRC, in conjunction with the Provost, will set policies and procedures for the research operation on campus</a:t>
            </a:r>
          </a:p>
          <a:p>
            <a:pPr marL="800100" lvl="1" indent="-342900">
              <a:buFont typeface="Wingdings" panose="05000000000000000000" pitchFamily="2" charset="2"/>
              <a:buChar char="v"/>
            </a:pPr>
            <a:r>
              <a:rPr lang="en-US" sz="2400" dirty="0" smtClean="0"/>
              <a:t>CRC Chair will work with funding agencies and faculty to raise the profile of research and creative works of CCNY faculty</a:t>
            </a:r>
          </a:p>
          <a:p>
            <a:pPr marL="1257300" lvl="2" indent="-342900">
              <a:buFont typeface="Wingdings" panose="05000000000000000000" pitchFamily="2" charset="2"/>
              <a:buChar char="v"/>
            </a:pPr>
            <a:r>
              <a:rPr lang="en-US" sz="2400" dirty="0" smtClean="0"/>
              <a:t>Jennifer Lee will assist CRC Chair and committee</a:t>
            </a:r>
            <a:endParaRPr lang="en-US" sz="2400" dirty="0"/>
          </a:p>
        </p:txBody>
      </p:sp>
      <p:sp>
        <p:nvSpPr>
          <p:cNvPr id="4" name="TextBox 3"/>
          <p:cNvSpPr txBox="1"/>
          <p:nvPr/>
        </p:nvSpPr>
        <p:spPr>
          <a:xfrm>
            <a:off x="838200" y="6225217"/>
            <a:ext cx="6289110" cy="400110"/>
          </a:xfrm>
          <a:prstGeom prst="rect">
            <a:avLst/>
          </a:prstGeom>
          <a:noFill/>
        </p:spPr>
        <p:txBody>
          <a:bodyPr wrap="square" rtlCol="0">
            <a:spAutoFit/>
          </a:bodyPr>
          <a:lstStyle/>
          <a:p>
            <a:r>
              <a:rPr lang="en-US" sz="2000" b="1" dirty="0" smtClean="0"/>
              <a:t>Preliminary meeting today at 2pm</a:t>
            </a:r>
            <a:endParaRPr lang="en-US" sz="2000" b="1" dirty="0"/>
          </a:p>
        </p:txBody>
      </p:sp>
    </p:spTree>
    <p:extLst>
      <p:ext uri="{BB962C8B-B14F-4D97-AF65-F5344CB8AC3E}">
        <p14:creationId xmlns:p14="http://schemas.microsoft.com/office/powerpoint/2010/main" val="302215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Agenda</a:t>
            </a:r>
            <a:endParaRPr lang="en-US" dirty="0"/>
          </a:p>
        </p:txBody>
      </p:sp>
      <p:sp>
        <p:nvSpPr>
          <p:cNvPr id="3" name="Content Placeholder 2"/>
          <p:cNvSpPr>
            <a:spLocks noGrp="1"/>
          </p:cNvSpPr>
          <p:nvPr>
            <p:ph idx="1"/>
          </p:nvPr>
        </p:nvSpPr>
        <p:spPr/>
        <p:txBody>
          <a:bodyPr>
            <a:normAutofit lnSpcReduction="10000"/>
          </a:bodyPr>
          <a:lstStyle/>
          <a:p>
            <a:pPr lvl="0"/>
            <a:r>
              <a:rPr lang="en-US" dirty="0"/>
              <a:t>Welcome</a:t>
            </a:r>
          </a:p>
          <a:p>
            <a:pPr lvl="0"/>
            <a:r>
              <a:rPr lang="en-US" dirty="0"/>
              <a:t>Approval of Minutes of 8-1-2018 Meeting</a:t>
            </a:r>
          </a:p>
          <a:p>
            <a:pPr lvl="0"/>
            <a:r>
              <a:rPr lang="en-US" dirty="0"/>
              <a:t>Budget update – Len/Felix</a:t>
            </a:r>
          </a:p>
          <a:p>
            <a:pPr lvl="0"/>
            <a:r>
              <a:rPr lang="en-US" dirty="0"/>
              <a:t>Role of the RC in College budget decisions</a:t>
            </a:r>
          </a:p>
          <a:p>
            <a:pPr lvl="0"/>
            <a:r>
              <a:rPr lang="en-US" dirty="0"/>
              <a:t>Status of campus hiring</a:t>
            </a:r>
          </a:p>
          <a:p>
            <a:pPr lvl="0"/>
            <a:r>
              <a:rPr lang="en-US" dirty="0"/>
              <a:t>Student services changes</a:t>
            </a:r>
          </a:p>
          <a:p>
            <a:pPr lvl="0"/>
            <a:r>
              <a:rPr lang="en-US" dirty="0"/>
              <a:t>Campus Research Council</a:t>
            </a:r>
          </a:p>
          <a:p>
            <a:endParaRPr lang="en-US" dirty="0"/>
          </a:p>
          <a:p>
            <a:r>
              <a:rPr lang="en-US" dirty="0"/>
              <a:t>Personnel Session</a:t>
            </a:r>
          </a:p>
          <a:p>
            <a:endParaRPr lang="en-US" dirty="0"/>
          </a:p>
        </p:txBody>
      </p:sp>
    </p:spTree>
    <p:extLst>
      <p:ext uri="{BB962C8B-B14F-4D97-AF65-F5344CB8AC3E}">
        <p14:creationId xmlns:p14="http://schemas.microsoft.com/office/powerpoint/2010/main" val="2610618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Update</a:t>
            </a:r>
            <a:endParaRPr lang="en-US" dirty="0"/>
          </a:p>
        </p:txBody>
      </p:sp>
    </p:spTree>
    <p:extLst>
      <p:ext uri="{BB962C8B-B14F-4D97-AF65-F5344CB8AC3E}">
        <p14:creationId xmlns:p14="http://schemas.microsoft.com/office/powerpoint/2010/main" val="3140354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RC in College Budget Decisions </a:t>
            </a:r>
            <a:endParaRPr lang="en-US" dirty="0"/>
          </a:p>
        </p:txBody>
      </p:sp>
      <p:sp>
        <p:nvSpPr>
          <p:cNvPr id="3" name="TextBox 2"/>
          <p:cNvSpPr txBox="1"/>
          <p:nvPr/>
        </p:nvSpPr>
        <p:spPr>
          <a:xfrm>
            <a:off x="838200" y="1690688"/>
            <a:ext cx="10754032" cy="1569660"/>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In principle, all College budget decisions should be vetted at Review Committee</a:t>
            </a:r>
          </a:p>
          <a:p>
            <a:pPr marL="742950" lvl="1" indent="-285750">
              <a:buFont typeface="Wingdings" panose="05000000000000000000" pitchFamily="2" charset="2"/>
              <a:buChar char="Ø"/>
            </a:pPr>
            <a:r>
              <a:rPr lang="en-US" sz="2400" dirty="0" smtClean="0"/>
              <a:t>In practice, this is not workable with one meeting per month</a:t>
            </a:r>
          </a:p>
          <a:p>
            <a:pPr marL="742950" lvl="1" indent="-285750">
              <a:buFont typeface="Wingdings" panose="05000000000000000000" pitchFamily="2" charset="2"/>
              <a:buChar char="Ø"/>
            </a:pPr>
            <a:r>
              <a:rPr lang="en-US" sz="2400" dirty="0" smtClean="0"/>
              <a:t>“Vetted” means open for discussion, objections, etc. but not voted</a:t>
            </a:r>
          </a:p>
          <a:p>
            <a:pPr marL="1371600" lvl="2" indent="-457200">
              <a:buFont typeface="Arial" panose="020B0604020202020204" pitchFamily="34" charset="0"/>
              <a:buChar char="•"/>
            </a:pPr>
            <a:r>
              <a:rPr lang="en-US" sz="2400" dirty="0" smtClean="0"/>
              <a:t>All RC outcomes are subject to the approval of the President</a:t>
            </a:r>
            <a:endParaRPr lang="en-US" sz="2400" dirty="0"/>
          </a:p>
        </p:txBody>
      </p:sp>
      <p:sp>
        <p:nvSpPr>
          <p:cNvPr id="4" name="TextBox 3"/>
          <p:cNvSpPr txBox="1"/>
          <p:nvPr/>
        </p:nvSpPr>
        <p:spPr>
          <a:xfrm>
            <a:off x="2401529" y="3985746"/>
            <a:ext cx="7388942" cy="1200329"/>
          </a:xfrm>
          <a:prstGeom prst="rect">
            <a:avLst/>
          </a:prstGeom>
          <a:noFill/>
          <a:ln w="22225">
            <a:solidFill>
              <a:schemeClr val="accent1">
                <a:lumMod val="75000"/>
              </a:schemeClr>
            </a:solidFill>
          </a:ln>
        </p:spPr>
        <p:txBody>
          <a:bodyPr wrap="square" rtlCol="0">
            <a:spAutoFit/>
          </a:bodyPr>
          <a:lstStyle/>
          <a:p>
            <a:r>
              <a:rPr lang="en-US" sz="2400" dirty="0" smtClean="0"/>
              <a:t>Where do we draw the line between which budget decisions need to be vetted before they happen and which can happen and then be reported at RC?</a:t>
            </a:r>
            <a:endParaRPr lang="en-US" sz="2400" dirty="0"/>
          </a:p>
        </p:txBody>
      </p:sp>
    </p:spTree>
    <p:extLst>
      <p:ext uri="{BB962C8B-B14F-4D97-AF65-F5344CB8AC3E}">
        <p14:creationId xmlns:p14="http://schemas.microsoft.com/office/powerpoint/2010/main" val="3761135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5160"/>
          </a:xfrm>
        </p:spPr>
        <p:txBody>
          <a:bodyPr/>
          <a:lstStyle/>
          <a:p>
            <a:r>
              <a:rPr lang="en-US" dirty="0"/>
              <a:t>Role of RC in College Budget Decisions </a:t>
            </a:r>
          </a:p>
        </p:txBody>
      </p:sp>
      <p:sp>
        <p:nvSpPr>
          <p:cNvPr id="3" name="TextBox 2"/>
          <p:cNvSpPr txBox="1"/>
          <p:nvPr/>
        </p:nvSpPr>
        <p:spPr>
          <a:xfrm>
            <a:off x="943897" y="1340286"/>
            <a:ext cx="10409903" cy="5262979"/>
          </a:xfrm>
          <a:prstGeom prst="rect">
            <a:avLst/>
          </a:prstGeom>
          <a:noFill/>
        </p:spPr>
        <p:txBody>
          <a:bodyPr wrap="square" rtlCol="0">
            <a:spAutoFit/>
          </a:bodyPr>
          <a:lstStyle/>
          <a:p>
            <a:pPr marL="285750" indent="-285750">
              <a:buFont typeface="Courier New" panose="02070309020205020404" pitchFamily="49" charset="0"/>
              <a:buChar char="o"/>
            </a:pPr>
            <a:r>
              <a:rPr lang="en-US" sz="2400" dirty="0" smtClean="0"/>
              <a:t>Overall budgets – Division/unit budgets are still set centrally, without discussion</a:t>
            </a:r>
          </a:p>
          <a:p>
            <a:pPr marL="800100" lvl="1" indent="-342900">
              <a:buFont typeface="Arial" panose="020B0604020202020204" pitchFamily="34" charset="0"/>
              <a:buChar char="•"/>
            </a:pPr>
            <a:r>
              <a:rPr lang="en-US" sz="2400" dirty="0" smtClean="0"/>
              <a:t>This is unlikely to change while we are in crisis</a:t>
            </a:r>
          </a:p>
          <a:p>
            <a:pPr marL="800100" lvl="1" indent="-342900">
              <a:buFont typeface="Arial" panose="020B0604020202020204" pitchFamily="34" charset="0"/>
              <a:buChar char="•"/>
            </a:pPr>
            <a:r>
              <a:rPr lang="en-US" sz="2400" dirty="0" smtClean="0"/>
              <a:t>RC should work towards a budget model for post-crisis</a:t>
            </a:r>
          </a:p>
          <a:p>
            <a:pPr marL="1257300" lvl="2" indent="-342900">
              <a:buFont typeface="Arial" panose="020B0604020202020204" pitchFamily="34" charset="0"/>
              <a:buChar char="•"/>
            </a:pPr>
            <a:r>
              <a:rPr lang="en-US" sz="2400" dirty="0" smtClean="0"/>
              <a:t>Item for strategic plan, made real by President’s initiatives for financial stability/independence</a:t>
            </a:r>
          </a:p>
          <a:p>
            <a:pPr marL="342900" indent="-342900">
              <a:buFont typeface="Courier New" panose="02070309020205020404" pitchFamily="49" charset="0"/>
              <a:buChar char="o"/>
            </a:pPr>
            <a:r>
              <a:rPr lang="en-US" sz="2400" dirty="0" smtClean="0"/>
              <a:t>Salary steps with promotion are decided by deans/Finance with approval of President</a:t>
            </a:r>
          </a:p>
          <a:p>
            <a:pPr marL="800100" lvl="1" indent="-342900">
              <a:buFont typeface="Arial" panose="020B0604020202020204" pitchFamily="34" charset="0"/>
              <a:buChar char="•"/>
            </a:pPr>
            <a:r>
              <a:rPr lang="en-US" sz="2400" dirty="0" smtClean="0"/>
              <a:t>Limited in recent years to 1 step, with a few exceptions</a:t>
            </a:r>
          </a:p>
          <a:p>
            <a:pPr marL="800100" lvl="1" indent="-342900">
              <a:buFont typeface="Arial" panose="020B0604020202020204" pitchFamily="34" charset="0"/>
              <a:buChar char="•"/>
            </a:pPr>
            <a:r>
              <a:rPr lang="en-US" sz="2400" dirty="0" smtClean="0"/>
              <a:t>Covered by division salary savings</a:t>
            </a:r>
          </a:p>
          <a:p>
            <a:pPr marL="800100" lvl="1" indent="-342900">
              <a:buFont typeface="Arial" panose="020B0604020202020204" pitchFamily="34" charset="0"/>
              <a:buChar char="•"/>
            </a:pPr>
            <a:endParaRPr lang="en-US" sz="2400" dirty="0"/>
          </a:p>
          <a:p>
            <a:pPr marL="342900" indent="-342900">
              <a:buFont typeface="Courier New" panose="02070309020205020404" pitchFamily="49" charset="0"/>
              <a:buChar char="o"/>
            </a:pPr>
            <a:r>
              <a:rPr lang="en-US" sz="2400" dirty="0" smtClean="0"/>
              <a:t>Campus hiring plan has been vetted by RC</a:t>
            </a:r>
          </a:p>
          <a:p>
            <a:pPr marL="800100" lvl="1" indent="-342900">
              <a:buFont typeface="Arial" panose="020B0604020202020204" pitchFamily="34" charset="0"/>
              <a:buChar char="•"/>
            </a:pPr>
            <a:r>
              <a:rPr lang="en-US" sz="2400" dirty="0" smtClean="0"/>
              <a:t>But requiring RC approval for </a:t>
            </a:r>
            <a:r>
              <a:rPr lang="en-US" sz="2400" i="1" dirty="0"/>
              <a:t>a</a:t>
            </a:r>
            <a:r>
              <a:rPr lang="en-US" sz="2400" i="1" dirty="0" smtClean="0"/>
              <a:t>ll</a:t>
            </a:r>
            <a:r>
              <a:rPr lang="en-US" sz="2400" dirty="0" smtClean="0"/>
              <a:t> hiring/</a:t>
            </a:r>
            <a:r>
              <a:rPr lang="en-US" sz="2400" dirty="0" err="1" smtClean="0"/>
              <a:t>reclass</a:t>
            </a:r>
            <a:r>
              <a:rPr lang="en-US" sz="2400" dirty="0"/>
              <a:t> </a:t>
            </a:r>
            <a:r>
              <a:rPr lang="en-US" sz="2400" dirty="0" smtClean="0"/>
              <a:t>and </a:t>
            </a:r>
            <a:r>
              <a:rPr lang="en-US" sz="2400" i="1" dirty="0" smtClean="0"/>
              <a:t>all</a:t>
            </a:r>
            <a:r>
              <a:rPr lang="en-US" sz="2400" dirty="0" smtClean="0"/>
              <a:t> salary actions has proven cumbersome</a:t>
            </a:r>
          </a:p>
          <a:p>
            <a:pPr lvl="2"/>
            <a:endParaRPr lang="en-US" sz="2400" dirty="0"/>
          </a:p>
        </p:txBody>
      </p:sp>
    </p:spTree>
    <p:extLst>
      <p:ext uri="{BB962C8B-B14F-4D97-AF65-F5344CB8AC3E}">
        <p14:creationId xmlns:p14="http://schemas.microsoft.com/office/powerpoint/2010/main" val="1760196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RC in College Budget Decisions </a:t>
            </a:r>
          </a:p>
        </p:txBody>
      </p:sp>
      <p:sp>
        <p:nvSpPr>
          <p:cNvPr id="3" name="TextBox 2"/>
          <p:cNvSpPr txBox="1"/>
          <p:nvPr/>
        </p:nvSpPr>
        <p:spPr>
          <a:xfrm>
            <a:off x="838200" y="1543204"/>
            <a:ext cx="9116961" cy="3416320"/>
          </a:xfrm>
          <a:prstGeom prst="rect">
            <a:avLst/>
          </a:prstGeom>
          <a:noFill/>
        </p:spPr>
        <p:txBody>
          <a:bodyPr wrap="square" rtlCol="0">
            <a:spAutoFit/>
          </a:bodyPr>
          <a:lstStyle/>
          <a:p>
            <a:r>
              <a:rPr lang="en-US" sz="2400" dirty="0" smtClean="0"/>
              <a:t>Propose that the following types of actions can go forward without RC vetting and simply be reported at next meeting:</a:t>
            </a:r>
          </a:p>
          <a:p>
            <a:endParaRPr lang="en-US" sz="2400" dirty="0"/>
          </a:p>
          <a:p>
            <a:pPr marL="342900" indent="-342900">
              <a:buFont typeface="Wingdings" panose="05000000000000000000" pitchFamily="2" charset="2"/>
              <a:buChar char="Ø"/>
            </a:pPr>
            <a:r>
              <a:rPr lang="en-US" sz="2400" dirty="0" smtClean="0"/>
              <a:t>Urgent retention cases</a:t>
            </a:r>
          </a:p>
          <a:p>
            <a:pPr marL="342900" indent="-342900">
              <a:buFont typeface="Wingdings" panose="05000000000000000000" pitchFamily="2" charset="2"/>
              <a:buChar char="Ø"/>
            </a:pPr>
            <a:r>
              <a:rPr lang="en-US" sz="2400" dirty="0" smtClean="0"/>
              <a:t>New vacancy hires with no budget impact deemed urgent by Provost/COO</a:t>
            </a:r>
          </a:p>
          <a:p>
            <a:pPr marL="342900" indent="-342900">
              <a:buFont typeface="Wingdings" panose="05000000000000000000" pitchFamily="2" charset="2"/>
              <a:buChar char="Ø"/>
            </a:pPr>
            <a:r>
              <a:rPr lang="en-US" sz="2400" dirty="0" smtClean="0"/>
              <a:t>SAB cases covered by division salary savings</a:t>
            </a:r>
          </a:p>
          <a:p>
            <a:pPr marL="342900" indent="-342900">
              <a:buFont typeface="Wingdings" panose="05000000000000000000" pitchFamily="2" charset="2"/>
              <a:buChar char="Ø"/>
            </a:pPr>
            <a:r>
              <a:rPr lang="en-US" sz="2400" dirty="0" smtClean="0"/>
              <a:t>HEO reclassifications with no budget impact</a:t>
            </a:r>
          </a:p>
          <a:p>
            <a:pPr marL="342900" indent="-342900">
              <a:buFont typeface="Wingdings" panose="05000000000000000000" pitchFamily="2" charset="2"/>
              <a:buChar char="Ø"/>
            </a:pPr>
            <a:r>
              <a:rPr lang="en-US" sz="2400" dirty="0" smtClean="0"/>
              <a:t>Any other actions deemed urgent by the President</a:t>
            </a:r>
          </a:p>
        </p:txBody>
      </p:sp>
      <p:sp>
        <p:nvSpPr>
          <p:cNvPr id="4" name="TextBox 3"/>
          <p:cNvSpPr txBox="1"/>
          <p:nvPr/>
        </p:nvSpPr>
        <p:spPr>
          <a:xfrm>
            <a:off x="838200" y="5222182"/>
            <a:ext cx="9763432" cy="830997"/>
          </a:xfrm>
          <a:prstGeom prst="rect">
            <a:avLst/>
          </a:prstGeom>
          <a:noFill/>
        </p:spPr>
        <p:txBody>
          <a:bodyPr wrap="square" rtlCol="0">
            <a:spAutoFit/>
          </a:bodyPr>
          <a:lstStyle/>
          <a:p>
            <a:r>
              <a:rPr lang="en-US" sz="2400" dirty="0" smtClean="0"/>
              <a:t>HEO </a:t>
            </a:r>
            <a:r>
              <a:rPr lang="en-US" sz="2400" dirty="0" err="1" smtClean="0"/>
              <a:t>reclass</a:t>
            </a:r>
            <a:r>
              <a:rPr lang="en-US" sz="2400" dirty="0" smtClean="0"/>
              <a:t> usually does have budget impact and are typically not urgent. These would still come to RC first</a:t>
            </a:r>
            <a:endParaRPr lang="en-US" sz="2400" dirty="0"/>
          </a:p>
        </p:txBody>
      </p:sp>
    </p:spTree>
    <p:extLst>
      <p:ext uri="{BB962C8B-B14F-4D97-AF65-F5344CB8AC3E}">
        <p14:creationId xmlns:p14="http://schemas.microsoft.com/office/powerpoint/2010/main" val="1719733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Campus Hiring</a:t>
            </a:r>
            <a:endParaRPr lang="en-US" dirty="0"/>
          </a:p>
        </p:txBody>
      </p:sp>
      <p:sp>
        <p:nvSpPr>
          <p:cNvPr id="3" name="TextBox 2"/>
          <p:cNvSpPr txBox="1"/>
          <p:nvPr/>
        </p:nvSpPr>
        <p:spPr>
          <a:xfrm>
            <a:off x="838200" y="1690688"/>
            <a:ext cx="10164097" cy="4524315"/>
          </a:xfrm>
          <a:prstGeom prst="rect">
            <a:avLst/>
          </a:prstGeom>
          <a:noFill/>
        </p:spPr>
        <p:txBody>
          <a:bodyPr wrap="square" rtlCol="0">
            <a:spAutoFit/>
          </a:bodyPr>
          <a:lstStyle/>
          <a:p>
            <a:pPr algn="ctr"/>
            <a:r>
              <a:rPr lang="en-US" sz="2400" dirty="0" smtClean="0"/>
              <a:t>Searches are starting or have started for positions approved at last RC</a:t>
            </a:r>
          </a:p>
          <a:p>
            <a:pPr algn="ctr"/>
            <a:endParaRPr lang="en-US" sz="2400" dirty="0"/>
          </a:p>
          <a:p>
            <a:r>
              <a:rPr lang="en-US" sz="2400" dirty="0" smtClean="0"/>
              <a:t>New items since then:</a:t>
            </a:r>
          </a:p>
          <a:p>
            <a:pPr marL="800100" lvl="1" indent="-342900">
              <a:buFont typeface="Wingdings" panose="05000000000000000000" pitchFamily="2" charset="2"/>
              <a:buChar char="Ø"/>
            </a:pPr>
            <a:r>
              <a:rPr lang="en-US" sz="2400" dirty="0"/>
              <a:t> </a:t>
            </a:r>
            <a:r>
              <a:rPr lang="en-US" sz="2400" dirty="0" smtClean="0"/>
              <a:t>Retention for Lt. Curry (Offer from Queens)</a:t>
            </a:r>
          </a:p>
          <a:p>
            <a:pPr marL="800100" lvl="1" indent="-342900">
              <a:buFont typeface="Wingdings" panose="05000000000000000000" pitchFamily="2" charset="2"/>
              <a:buChar char="Ø"/>
            </a:pPr>
            <a:r>
              <a:rPr lang="en-US" sz="2400" dirty="0"/>
              <a:t> </a:t>
            </a:r>
            <a:r>
              <a:rPr lang="en-US" sz="2400" dirty="0" smtClean="0"/>
              <a:t>IT Security expert – Vacancy replacement</a:t>
            </a:r>
          </a:p>
          <a:p>
            <a:pPr marL="800100" lvl="1" indent="-342900">
              <a:buFont typeface="Wingdings" panose="05000000000000000000" pitchFamily="2" charset="2"/>
              <a:buChar char="Ø"/>
            </a:pPr>
            <a:r>
              <a:rPr lang="en-US" sz="2400" dirty="0" smtClean="0"/>
              <a:t> Bursar’s Office accounting assistant resignation</a:t>
            </a:r>
          </a:p>
          <a:p>
            <a:pPr marL="800100" lvl="1" indent="-342900">
              <a:buFont typeface="Wingdings" panose="05000000000000000000" pitchFamily="2" charset="2"/>
              <a:buChar char="Ø"/>
            </a:pPr>
            <a:r>
              <a:rPr lang="en-US" sz="2400" dirty="0" smtClean="0"/>
              <a:t>SEEK Director: search complete, offer in progress (squeaky wheel list)</a:t>
            </a:r>
          </a:p>
          <a:p>
            <a:pPr marL="800100" lvl="1" indent="-342900">
              <a:buFont typeface="Wingdings" panose="05000000000000000000" pitchFamily="2" charset="2"/>
              <a:buChar char="Ø"/>
            </a:pPr>
            <a:r>
              <a:rPr lang="en-US" sz="2400" dirty="0" smtClean="0"/>
              <a:t>Luisa Hassan </a:t>
            </a:r>
            <a:r>
              <a:rPr lang="en-US" sz="2400" dirty="0" err="1" smtClean="0"/>
              <a:t>Hea</a:t>
            </a:r>
            <a:r>
              <a:rPr lang="en-US" sz="2400" dirty="0" smtClean="0"/>
              <a:t> -&gt; HEA 0 steps (approved at HEO Screening)</a:t>
            </a:r>
          </a:p>
          <a:p>
            <a:pPr marL="800100" lvl="1" indent="-342900">
              <a:buFont typeface="Wingdings" panose="05000000000000000000" pitchFamily="2" charset="2"/>
              <a:buChar char="Ø"/>
            </a:pPr>
            <a:r>
              <a:rPr lang="en-US" sz="2400" dirty="0" smtClean="0"/>
              <a:t>Pauline </a:t>
            </a:r>
            <a:r>
              <a:rPr lang="en-US" sz="2400" dirty="0" err="1" smtClean="0"/>
              <a:t>Pabon</a:t>
            </a:r>
            <a:r>
              <a:rPr lang="en-US" sz="2400" dirty="0" smtClean="0"/>
              <a:t> (Admissions) </a:t>
            </a:r>
            <a:r>
              <a:rPr lang="en-US" sz="2400" dirty="0" err="1" smtClean="0"/>
              <a:t>HEa</a:t>
            </a:r>
            <a:r>
              <a:rPr lang="en-US" sz="2400" dirty="0" smtClean="0"/>
              <a:t>-&gt;HEA + 1 step</a:t>
            </a:r>
          </a:p>
          <a:p>
            <a:pPr marL="800100" lvl="1" indent="-342900">
              <a:buFont typeface="Wingdings" panose="05000000000000000000" pitchFamily="2" charset="2"/>
              <a:buChar char="Ø"/>
            </a:pPr>
            <a:r>
              <a:rPr lang="en-US" sz="2400" dirty="0" smtClean="0"/>
              <a:t>Kristina </a:t>
            </a:r>
            <a:r>
              <a:rPr lang="en-US" sz="2400" dirty="0" err="1" smtClean="0"/>
              <a:t>Seecharran</a:t>
            </a:r>
            <a:r>
              <a:rPr lang="en-US" sz="2400" dirty="0" smtClean="0"/>
              <a:t> (HR) sub </a:t>
            </a:r>
            <a:r>
              <a:rPr lang="en-US" sz="2400" dirty="0" err="1" smtClean="0"/>
              <a:t>aHEO</a:t>
            </a:r>
            <a:r>
              <a:rPr lang="en-US" sz="2400" dirty="0" smtClean="0"/>
              <a:t> -&gt; </a:t>
            </a:r>
            <a:r>
              <a:rPr lang="en-US" sz="2400" dirty="0" err="1" smtClean="0"/>
              <a:t>aHEO</a:t>
            </a:r>
            <a:r>
              <a:rPr lang="en-US" sz="2400" dirty="0" smtClean="0"/>
              <a:t> + 1 or 2 steps</a:t>
            </a:r>
          </a:p>
          <a:p>
            <a:pPr marL="800100" lvl="1" indent="-342900">
              <a:buFont typeface="Wingdings" panose="05000000000000000000" pitchFamily="2" charset="2"/>
              <a:buChar char="Ø"/>
            </a:pPr>
            <a:r>
              <a:rPr lang="en-US" sz="2400" dirty="0" smtClean="0"/>
              <a:t>Daniel Fimiarz (Science) </a:t>
            </a:r>
            <a:r>
              <a:rPr lang="en-US" sz="2400" dirty="0" err="1" smtClean="0"/>
              <a:t>reclass</a:t>
            </a:r>
            <a:r>
              <a:rPr lang="en-US" sz="2400" dirty="0" smtClean="0"/>
              <a:t> </a:t>
            </a:r>
            <a:r>
              <a:rPr lang="en-US" sz="2400" dirty="0" err="1" smtClean="0"/>
              <a:t>HEa</a:t>
            </a:r>
            <a:r>
              <a:rPr lang="en-US" sz="2400" dirty="0" smtClean="0"/>
              <a:t> -&gt; HEA +?</a:t>
            </a:r>
          </a:p>
          <a:p>
            <a:pPr marL="800100" lvl="1" indent="-342900">
              <a:buFont typeface="Wingdings" panose="05000000000000000000" pitchFamily="2" charset="2"/>
              <a:buChar char="Ø"/>
            </a:pPr>
            <a:r>
              <a:rPr lang="en-US" sz="2400" dirty="0"/>
              <a:t>Jennifer Lee RF-&gt;HEA (last RC meeting</a:t>
            </a:r>
            <a:r>
              <a:rPr lang="en-US" sz="2400" dirty="0" smtClean="0"/>
              <a:t>)</a:t>
            </a:r>
            <a:endParaRPr lang="en-US" sz="2400" dirty="0"/>
          </a:p>
        </p:txBody>
      </p:sp>
    </p:spTree>
    <p:extLst>
      <p:ext uri="{BB962C8B-B14F-4D97-AF65-F5344CB8AC3E}">
        <p14:creationId xmlns:p14="http://schemas.microsoft.com/office/powerpoint/2010/main" val="167737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Competency Training for Search Committees</a:t>
            </a:r>
            <a:endParaRPr lang="en-US" dirty="0"/>
          </a:p>
        </p:txBody>
      </p:sp>
      <p:sp>
        <p:nvSpPr>
          <p:cNvPr id="3" name="TextBox 2"/>
          <p:cNvSpPr txBox="1"/>
          <p:nvPr/>
        </p:nvSpPr>
        <p:spPr>
          <a:xfrm>
            <a:off x="838200" y="1690688"/>
            <a:ext cx="10515600" cy="3785652"/>
          </a:xfrm>
          <a:prstGeom prst="rect">
            <a:avLst/>
          </a:prstGeom>
          <a:noFill/>
        </p:spPr>
        <p:txBody>
          <a:bodyPr wrap="square" rtlCol="0">
            <a:spAutoFit/>
          </a:bodyPr>
          <a:lstStyle/>
          <a:p>
            <a:r>
              <a:rPr lang="en-US" sz="2400" dirty="0" err="1" smtClean="0"/>
              <a:t>Cris</a:t>
            </a:r>
            <a:r>
              <a:rPr lang="en-US" sz="2400" dirty="0" smtClean="0"/>
              <a:t> </a:t>
            </a:r>
            <a:r>
              <a:rPr lang="en-US" sz="2400" dirty="0" err="1" smtClean="0"/>
              <a:t>Cullinan</a:t>
            </a:r>
            <a:r>
              <a:rPr lang="en-US" sz="2400" dirty="0" smtClean="0"/>
              <a:t>, who has worked with both GSOE and Science, will be leading a workshop on hiring for `cultural competency’</a:t>
            </a:r>
          </a:p>
          <a:p>
            <a:endParaRPr lang="en-US" sz="2400" dirty="0"/>
          </a:p>
          <a:p>
            <a:pPr algn="ctr"/>
            <a:r>
              <a:rPr lang="en-US" sz="2400" dirty="0" smtClean="0">
                <a:solidFill>
                  <a:srgbClr val="FF0000"/>
                </a:solidFill>
              </a:rPr>
              <a:t>October 5</a:t>
            </a:r>
          </a:p>
          <a:p>
            <a:pPr algn="ctr"/>
            <a:r>
              <a:rPr lang="en-US" sz="2400" dirty="0" smtClean="0">
                <a:solidFill>
                  <a:srgbClr val="FF0000"/>
                </a:solidFill>
              </a:rPr>
              <a:t>Shepard 350 9:30-12:30</a:t>
            </a:r>
          </a:p>
          <a:p>
            <a:endParaRPr lang="en-US" sz="2400" dirty="0"/>
          </a:p>
          <a:p>
            <a:r>
              <a:rPr lang="en-US" sz="2400" dirty="0" smtClean="0"/>
              <a:t>Representation from all faculty search committees is required (seating at tables limited to ~50)</a:t>
            </a:r>
          </a:p>
          <a:p>
            <a:endParaRPr lang="en-US" sz="2400" dirty="0"/>
          </a:p>
          <a:p>
            <a:r>
              <a:rPr lang="en-US" sz="2400" dirty="0" smtClean="0"/>
              <a:t>The National </a:t>
            </a:r>
            <a:r>
              <a:rPr lang="en-US" sz="2400" dirty="0"/>
              <a:t>E</a:t>
            </a:r>
            <a:r>
              <a:rPr lang="en-US" sz="2400" dirty="0" smtClean="0"/>
              <a:t>ducation </a:t>
            </a:r>
            <a:r>
              <a:rPr lang="en-US" sz="2400" dirty="0"/>
              <a:t>A</a:t>
            </a:r>
            <a:r>
              <a:rPr lang="en-US" sz="2400" dirty="0" smtClean="0"/>
              <a:t>ssociation defines Cultural Competency:</a:t>
            </a:r>
            <a:endParaRPr lang="en-US" sz="2400" dirty="0"/>
          </a:p>
        </p:txBody>
      </p:sp>
      <p:sp>
        <p:nvSpPr>
          <p:cNvPr id="4" name="Rectangle 3"/>
          <p:cNvSpPr/>
          <p:nvPr/>
        </p:nvSpPr>
        <p:spPr>
          <a:xfrm>
            <a:off x="838200" y="5365295"/>
            <a:ext cx="10515600" cy="1200329"/>
          </a:xfrm>
          <a:prstGeom prst="rect">
            <a:avLst/>
          </a:prstGeom>
        </p:spPr>
        <p:txBody>
          <a:bodyPr wrap="square">
            <a:spAutoFit/>
          </a:bodyPr>
          <a:lstStyle/>
          <a:p>
            <a:r>
              <a:rPr lang="en-US" dirty="0"/>
              <a:t>Cultural competence is having an awareness of one’s own cultural identity and views about difference, and the ability to learn and build on the varying cultural and community norms of students and their families. It is the ability to understand the within-group differences that make each student unique, while celebrating the between-group variations that make our country a tapestry. </a:t>
            </a:r>
          </a:p>
        </p:txBody>
      </p:sp>
    </p:spTree>
    <p:extLst>
      <p:ext uri="{BB962C8B-B14F-4D97-AF65-F5344CB8AC3E}">
        <p14:creationId xmlns:p14="http://schemas.microsoft.com/office/powerpoint/2010/main" val="1267191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9602"/>
          </a:xfrm>
        </p:spPr>
        <p:txBody>
          <a:bodyPr/>
          <a:lstStyle/>
          <a:p>
            <a:r>
              <a:rPr lang="en-US" dirty="0" smtClean="0"/>
              <a:t>Student Services Changes</a:t>
            </a:r>
            <a:endParaRPr lang="en-US" dirty="0"/>
          </a:p>
        </p:txBody>
      </p:sp>
      <p:sp>
        <p:nvSpPr>
          <p:cNvPr id="3" name="TextBox 2"/>
          <p:cNvSpPr txBox="1"/>
          <p:nvPr/>
        </p:nvSpPr>
        <p:spPr>
          <a:xfrm>
            <a:off x="613775" y="1196645"/>
            <a:ext cx="11173217" cy="3785652"/>
          </a:xfrm>
          <a:prstGeom prst="rect">
            <a:avLst/>
          </a:prstGeom>
          <a:noFill/>
          <a:ln>
            <a:solidFill>
              <a:schemeClr val="accent1"/>
            </a:solidFill>
          </a:ln>
        </p:spPr>
        <p:txBody>
          <a:bodyPr wrap="square" rtlCol="0">
            <a:spAutoFit/>
          </a:bodyPr>
          <a:lstStyle/>
          <a:p>
            <a:r>
              <a:rPr lang="en-US" sz="2400" dirty="0" smtClean="0"/>
              <a:t>We had a crisis in Financial Aid that was addressed with leadership from Celia Lloyd and teamwork from Financial Aid, the Registrar, Admissions, and COO staff</a:t>
            </a:r>
          </a:p>
          <a:p>
            <a:endParaRPr lang="en-US" sz="2400" dirty="0"/>
          </a:p>
          <a:p>
            <a:r>
              <a:rPr lang="en-US" sz="2400" dirty="0" smtClean="0"/>
              <a:t>This was the first step towards a “One-Stop” for enrollment services (FA, Registrar, Admissions, Bursar), a recommendation of the Student Services task force</a:t>
            </a:r>
          </a:p>
          <a:p>
            <a:endParaRPr lang="en-US" sz="2400" dirty="0" smtClean="0"/>
          </a:p>
          <a:p>
            <a:r>
              <a:rPr lang="en-US" sz="2400" dirty="0"/>
              <a:t>	</a:t>
            </a:r>
            <a:r>
              <a:rPr lang="en-US" sz="2400" dirty="0" smtClean="0"/>
              <a:t>Next steps: Cross training of non-FA staff, beginning this Friday, to be followed by cross training for other areas</a:t>
            </a:r>
          </a:p>
          <a:p>
            <a:r>
              <a:rPr lang="en-US" sz="2400" dirty="0"/>
              <a:t>	</a:t>
            </a:r>
            <a:r>
              <a:rPr lang="en-US" sz="2400" dirty="0" smtClean="0"/>
              <a:t>Staff hired for enrollment services offices will be expected to serve as generalists when needed</a:t>
            </a:r>
          </a:p>
        </p:txBody>
      </p:sp>
      <p:sp>
        <p:nvSpPr>
          <p:cNvPr id="4" name="TextBox 3"/>
          <p:cNvSpPr txBox="1"/>
          <p:nvPr/>
        </p:nvSpPr>
        <p:spPr>
          <a:xfrm>
            <a:off x="613775" y="5213651"/>
            <a:ext cx="10910170" cy="1200329"/>
          </a:xfrm>
          <a:prstGeom prst="rect">
            <a:avLst/>
          </a:prstGeom>
          <a:noFill/>
        </p:spPr>
        <p:txBody>
          <a:bodyPr wrap="square" rtlCol="0">
            <a:spAutoFit/>
          </a:bodyPr>
          <a:lstStyle/>
          <a:p>
            <a:r>
              <a:rPr lang="en-US" sz="2400" dirty="0" smtClean="0"/>
              <a:t>Another TF recommendation was coordination of freshman &amp; transfer advising. In response we are working on a plan to restructure NSEC &amp; Gateway which we expect to implement during the Fall semester</a:t>
            </a:r>
            <a:endParaRPr lang="en-US" sz="2400" dirty="0"/>
          </a:p>
        </p:txBody>
      </p:sp>
    </p:spTree>
    <p:extLst>
      <p:ext uri="{BB962C8B-B14F-4D97-AF65-F5344CB8AC3E}">
        <p14:creationId xmlns:p14="http://schemas.microsoft.com/office/powerpoint/2010/main" val="1565702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51D62EF48EC904688F87D2A978109A6" ma:contentTypeVersion="1" ma:contentTypeDescription="Create a new document." ma:contentTypeScope="" ma:versionID="cf7d0ed9b19c9a349333b8056d90a660">
  <xsd:schema xmlns:xsd="http://www.w3.org/2001/XMLSchema" xmlns:xs="http://www.w3.org/2001/XMLSchema" xmlns:p="http://schemas.microsoft.com/office/2006/metadata/properties" xmlns:ns2="e9336834-572b-4b94-aaea-6549068dd325" targetNamespace="http://schemas.microsoft.com/office/2006/metadata/properties" ma:root="true" ma:fieldsID="baaa6c8a1709bc8329d4837bb9c7ef29" ns2:_="">
    <xsd:import namespace="e9336834-572b-4b94-aaea-6549068dd325"/>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336834-572b-4b94-aaea-6549068dd32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FAD8F8-6FC0-4FFB-89B3-E23AA1379F63}">
  <ds:schemaRefs>
    <ds:schemaRef ds:uri="http://schemas.microsoft.com/office/2006/documentManagement/types"/>
    <ds:schemaRef ds:uri="http://purl.org/dc/elements/1.1/"/>
    <ds:schemaRef ds:uri="http://schemas.openxmlformats.org/package/2006/metadata/core-properties"/>
    <ds:schemaRef ds:uri="http://purl.org/dc/terms/"/>
    <ds:schemaRef ds:uri="http://schemas.microsoft.com/office/infopath/2007/PartnerControls"/>
    <ds:schemaRef ds:uri="http://www.w3.org/XML/1998/namespace"/>
    <ds:schemaRef ds:uri="http://schemas.microsoft.com/office/2006/metadata/properties"/>
    <ds:schemaRef ds:uri="e9336834-572b-4b94-aaea-6549068dd325"/>
    <ds:schemaRef ds:uri="http://purl.org/dc/dcmitype/"/>
  </ds:schemaRefs>
</ds:datastoreItem>
</file>

<file path=customXml/itemProps2.xml><?xml version="1.0" encoding="utf-8"?>
<ds:datastoreItem xmlns:ds="http://schemas.openxmlformats.org/officeDocument/2006/customXml" ds:itemID="{5A7C85E4-0AF2-448B-BDC9-061CD6897BC2}">
  <ds:schemaRefs>
    <ds:schemaRef ds:uri="http://schemas.microsoft.com/sharepoint/v3/contenttype/forms"/>
  </ds:schemaRefs>
</ds:datastoreItem>
</file>

<file path=customXml/itemProps3.xml><?xml version="1.0" encoding="utf-8"?>
<ds:datastoreItem xmlns:ds="http://schemas.openxmlformats.org/officeDocument/2006/customXml" ds:itemID="{1BC10A28-1B3D-4F27-ABE9-A545D379D8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336834-572b-4b94-aaea-6549068dd3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1609</TotalTime>
  <Words>772</Words>
  <Application>Microsoft Office PowerPoint</Application>
  <PresentationFormat>Widescreen</PresentationFormat>
  <Paragraphs>83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Courier New</vt:lpstr>
      <vt:lpstr>Wingdings</vt:lpstr>
      <vt:lpstr>Office Theme</vt:lpstr>
      <vt:lpstr>Review Committee</vt:lpstr>
      <vt:lpstr>Today’s Agenda</vt:lpstr>
      <vt:lpstr>Budget Update</vt:lpstr>
      <vt:lpstr>Role of RC in College Budget Decisions </vt:lpstr>
      <vt:lpstr>Role of RC in College Budget Decisions </vt:lpstr>
      <vt:lpstr>Role of RC in College Budget Decisions </vt:lpstr>
      <vt:lpstr>Status of Campus Hiring</vt:lpstr>
      <vt:lpstr>Cultural Competency Training for Search Committees</vt:lpstr>
      <vt:lpstr>Student Services Changes</vt:lpstr>
      <vt:lpstr>Campus Research Council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AY2018-19 Hiring Plan</dc:title>
  <dc:creator>Tony Liss</dc:creator>
  <cp:lastModifiedBy>Seamus Campbell</cp:lastModifiedBy>
  <cp:revision>37</cp:revision>
  <dcterms:created xsi:type="dcterms:W3CDTF">2018-07-31T13:53:33Z</dcterms:created>
  <dcterms:modified xsi:type="dcterms:W3CDTF">2018-11-05T18:21:59Z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0x010100B51D62EF48EC904688F87D2A978109A6</vt:lpwstr>
  </property>
</Properties>
</file>