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0" r:id="rId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1" autoAdjust="0"/>
    <p:restoredTop sz="94249" autoAdjust="0"/>
  </p:normalViewPr>
  <p:slideViewPr>
    <p:cSldViewPr snapToGrid="0">
      <p:cViewPr varScale="1">
        <p:scale>
          <a:sx n="50" d="100"/>
          <a:sy n="50" d="100"/>
        </p:scale>
        <p:origin x="6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Unit A</c:v>
          </c:tx>
          <c:spPr>
            <a:ln w="4762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Sheet1!$B$1:$B$6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Sheet1!$A$1:$A$6</c15:sqref>
                        </c15:formulaRef>
                      </c:ext>
                    </c:extLst>
                    <c:strCache>
                      <c:ptCount val="6"/>
                      <c:pt idx="0">
                        <c:v>Y0</c:v>
                      </c:pt>
                      <c:pt idx="1">
                        <c:v>Y1</c:v>
                      </c:pt>
                      <c:pt idx="2">
                        <c:v>Y2</c:v>
                      </c:pt>
                      <c:pt idx="3">
                        <c:v>Y3</c:v>
                      </c:pt>
                      <c:pt idx="4">
                        <c:v>Y4</c:v>
                      </c:pt>
                      <c:pt idx="5">
                        <c:v>Y5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1CED-4AA0-8920-A7C3E7B7A84E}"/>
            </c:ext>
          </c:extLst>
        </c:ser>
        <c:ser>
          <c:idx val="1"/>
          <c:order val="1"/>
          <c:tx>
            <c:v>Unit B</c:v>
          </c:tx>
          <c:spPr>
            <a:ln w="444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Sheet1!$C$1:$C$6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10</c:v>
                </c:pt>
                <c:pt idx="4">
                  <c:v>16</c:v>
                </c:pt>
                <c:pt idx="5">
                  <c:v>22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Sheet1!$A$1:$A$6</c15:sqref>
                        </c15:formulaRef>
                      </c:ext>
                    </c:extLst>
                    <c:strCache>
                      <c:ptCount val="6"/>
                      <c:pt idx="0">
                        <c:v>Y0</c:v>
                      </c:pt>
                      <c:pt idx="1">
                        <c:v>Y1</c:v>
                      </c:pt>
                      <c:pt idx="2">
                        <c:v>Y2</c:v>
                      </c:pt>
                      <c:pt idx="3">
                        <c:v>Y3</c:v>
                      </c:pt>
                      <c:pt idx="4">
                        <c:v>Y4</c:v>
                      </c:pt>
                      <c:pt idx="5">
                        <c:v>Y5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1CED-4AA0-8920-A7C3E7B7A8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6023184"/>
        <c:axId val="2106025680"/>
      </c:lineChart>
      <c:catAx>
        <c:axId val="210602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025680"/>
        <c:crosses val="autoZero"/>
        <c:auto val="1"/>
        <c:lblAlgn val="ctr"/>
        <c:lblOffset val="100"/>
        <c:noMultiLvlLbl val="0"/>
      </c:catAx>
      <c:valAx>
        <c:axId val="210602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02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solidFill>
        <a:schemeClr val="accent1">
          <a:lumMod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5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4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0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5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1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4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0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1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D1FA5-FFB4-4342-B8CD-5F445267D7E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91E44-6F74-4910-B7B4-97DD59C9F6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0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7, 2018</a:t>
            </a:r>
          </a:p>
        </p:txBody>
      </p:sp>
    </p:spTree>
    <p:extLst>
      <p:ext uri="{BB962C8B-B14F-4D97-AF65-F5344CB8AC3E}">
        <p14:creationId xmlns:p14="http://schemas.microsoft.com/office/powerpoint/2010/main" val="357541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of Minutes</a:t>
            </a:r>
          </a:p>
          <a:p>
            <a:r>
              <a:rPr lang="en-US" dirty="0"/>
              <a:t>Hiring actions</a:t>
            </a:r>
          </a:p>
          <a:p>
            <a:r>
              <a:rPr lang="en-US" dirty="0"/>
              <a:t>Update on Middle States &amp; Strategic Plan</a:t>
            </a:r>
          </a:p>
          <a:p>
            <a:r>
              <a:rPr lang="en-US" dirty="0"/>
              <a:t>Students, Majors, Revenue and Cost by Division– Kevin Foster</a:t>
            </a:r>
          </a:p>
          <a:p>
            <a:r>
              <a:rPr lang="en-US" dirty="0"/>
              <a:t>Proposed Budget Process</a:t>
            </a:r>
          </a:p>
          <a:p>
            <a:r>
              <a:rPr lang="en-US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424767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Hiring Actions Since Last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Approved Search in BME (covered by recent vacancies)</a:t>
            </a:r>
          </a:p>
          <a:p>
            <a:r>
              <a:rPr lang="en-US" dirty="0"/>
              <a:t>Search for HR expert in GSP (funded by IDC)</a:t>
            </a:r>
          </a:p>
          <a:p>
            <a:r>
              <a:rPr lang="en-US" dirty="0"/>
              <a:t>New urgent hire in Admissions (covered by vacancy + $temp)</a:t>
            </a:r>
          </a:p>
          <a:p>
            <a:r>
              <a:rPr lang="en-US" dirty="0"/>
              <a:t>Replacement </a:t>
            </a:r>
            <a:r>
              <a:rPr lang="en-US" dirty="0" err="1"/>
              <a:t>HEa</a:t>
            </a:r>
            <a:r>
              <a:rPr lang="en-US" dirty="0"/>
              <a:t> in SSA to fill two advisors-&gt;</a:t>
            </a:r>
            <a:r>
              <a:rPr lang="en-US" dirty="0" err="1"/>
              <a:t>Travia</a:t>
            </a:r>
            <a:r>
              <a:rPr lang="en-US" dirty="0"/>
              <a:t> (covered by recent vacancies)</a:t>
            </a:r>
          </a:p>
          <a:p>
            <a:r>
              <a:rPr lang="en-US" dirty="0"/>
              <a:t>Two HEO positions in Computer Science (</a:t>
            </a:r>
            <a:r>
              <a:rPr lang="en-US" dirty="0" err="1"/>
              <a:t>HEa</a:t>
            </a:r>
            <a:r>
              <a:rPr lang="en-US" dirty="0"/>
              <a:t>, </a:t>
            </a:r>
            <a:r>
              <a:rPr lang="en-US" dirty="0" err="1"/>
              <a:t>aHEO</a:t>
            </a:r>
            <a:r>
              <a:rPr lang="en-US" dirty="0"/>
              <a:t>) funded by CUNY 2x Tech grant</a:t>
            </a:r>
          </a:p>
          <a:p>
            <a:r>
              <a:rPr lang="en-US" dirty="0"/>
              <a:t>Two HEO reclassifications, pending RC approval:</a:t>
            </a:r>
          </a:p>
          <a:p>
            <a:pPr lvl="1"/>
            <a:r>
              <a:rPr lang="en-US" dirty="0"/>
              <a:t>Jason Redman (Math) -&gt; HEA (covered by vacancy $ in </a:t>
            </a:r>
            <a:r>
              <a:rPr lang="en-US" dirty="0" err="1"/>
              <a:t>DoS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Tamara Smalling (Diversity &amp; Compliance) -&gt;HEA (+ $4362)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9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Budget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4464"/>
            <a:ext cx="10515600" cy="5172074"/>
          </a:xfrm>
        </p:spPr>
        <p:txBody>
          <a:bodyPr/>
          <a:lstStyle/>
          <a:p>
            <a:r>
              <a:rPr lang="en-US" dirty="0"/>
              <a:t>The Strategic Plan includes the College-wide OKR for revenue generation in FY19 as well as the longer-term plan for fiscal independence</a:t>
            </a:r>
          </a:p>
          <a:p>
            <a:r>
              <a:rPr lang="en-US" dirty="0"/>
              <a:t>Included in the Strategic Plan is a detailed budget process/model designed to align our finances with our strategic priorities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b="1" dirty="0"/>
              <a:t>Step 0</a:t>
            </a:r>
            <a:r>
              <a:rPr lang="en-US" dirty="0"/>
              <a:t>: Unit self-studies to establish adequate funding levels (for non-Academic units see e.g. FIT Task Force report)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b="1" dirty="0"/>
              <a:t>Step 1</a:t>
            </a:r>
            <a:r>
              <a:rPr lang="en-US" dirty="0"/>
              <a:t>: Annual 5-year budget projection</a:t>
            </a:r>
          </a:p>
          <a:p>
            <a:pPr lvl="2"/>
            <a:r>
              <a:rPr lang="en-US" dirty="0"/>
              <a:t>Revenue: Includes Tax-levy, IDC, philanthropy</a:t>
            </a:r>
          </a:p>
          <a:p>
            <a:pPr lvl="2"/>
            <a:r>
              <a:rPr lang="en-US" dirty="0"/>
              <a:t>Vacancies: Includes retirement, separation projections</a:t>
            </a:r>
          </a:p>
          <a:p>
            <a:pPr lvl="2"/>
            <a:r>
              <a:rPr lang="en-US" dirty="0"/>
              <a:t>Costs: Includes step increases &amp; other known costs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Budget Process (continued, part 2)</a:t>
            </a:r>
          </a:p>
        </p:txBody>
      </p:sp>
      <p:graphicFrame>
        <p:nvGraphicFramePr>
          <p:cNvPr id="5" name="Chart 4" descr="Proposed budget process for Unit A shows steady growth from year 0 to year 3 and stagnation from year 3 forward and growth for Unit B at a higher rate after year 2.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7025241"/>
              </p:ext>
            </p:extLst>
          </p:nvPr>
        </p:nvGraphicFramePr>
        <p:xfrm>
          <a:off x="2529191" y="2231730"/>
          <a:ext cx="6723281" cy="436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383249" y="3233699"/>
            <a:ext cx="0" cy="8239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90446" y="2541349"/>
            <a:ext cx="378560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Sum of units’ funding = total College projection for each year</a:t>
            </a:r>
          </a:p>
        </p:txBody>
      </p:sp>
      <p:sp>
        <p:nvSpPr>
          <p:cNvPr id="8" name="Rectangle 7"/>
          <p:cNvSpPr/>
          <p:nvPr/>
        </p:nvSpPr>
        <p:spPr>
          <a:xfrm>
            <a:off x="706800" y="1271844"/>
            <a:ext cx="103680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President, Provost, CFO develop year-to-year funding trajectories for each unit based on strategic priorities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29191" y="4114826"/>
            <a:ext cx="656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60058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Budget Process (continued, part 3)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3035" y="1822076"/>
            <a:ext cx="104954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Each year CFO develops preliminary budget allocations, guided by funding trajectories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Provost, CFO meet with each campus unit to review proposed allocations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Review Committee approves budget allocations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5 year budget projection is revised each year</a:t>
            </a:r>
          </a:p>
        </p:txBody>
      </p:sp>
    </p:spTree>
    <p:extLst>
      <p:ext uri="{BB962C8B-B14F-4D97-AF65-F5344CB8AC3E}">
        <p14:creationId xmlns:p14="http://schemas.microsoft.com/office/powerpoint/2010/main" val="52202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Review Committee</vt:lpstr>
      <vt:lpstr>Agenda</vt:lpstr>
      <vt:lpstr>Hiring Actions Since Last Plenary</vt:lpstr>
      <vt:lpstr>Proposed Budget Process</vt:lpstr>
      <vt:lpstr>Proposed Budget Process (continued, part 2)</vt:lpstr>
      <vt:lpstr>Proposed Budget Process (continued, part 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2018-12-21T18:42:29Z</dcterms:created>
  <dcterms:modified xsi:type="dcterms:W3CDTF">2018-12-21T18:43:54Z</dcterms:modified>
</cp:coreProperties>
</file>