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9"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04" y="-2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EEB92722-A5C1-CB4B-A624-C39BA86137C0}"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EEB92722-A5C1-CB4B-A624-C39BA86137C0}"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EEB92722-A5C1-CB4B-A624-C39BA86137C0}"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EEB92722-A5C1-CB4B-A624-C39BA86137C0}"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5B58F-7B92-CF49-AB4C-58F4C6323C54}"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EB92722-A5C1-CB4B-A624-C39BA86137C0}"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EB92722-A5C1-CB4B-A624-C39BA86137C0}"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EB92722-A5C1-CB4B-A624-C39BA86137C0}"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EEB92722-A5C1-CB4B-A624-C39BA86137C0}"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5B58F-7B92-CF49-AB4C-58F4C6323C54}"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B92722-A5C1-CB4B-A624-C39BA86137C0}"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US"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EB92722-A5C1-CB4B-A624-C39BA86137C0}"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EEB92722-A5C1-CB4B-A624-C39BA86137C0}" type="datetimeFigureOut">
              <a:rPr lang="en-US" smtClean="0"/>
              <a:t>1/29/15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55B58F-7B92-CF49-AB4C-58F4C6323C54}"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EB92722-A5C1-CB4B-A624-C39BA86137C0}" type="datetimeFigureOut">
              <a:rPr lang="en-US" smtClean="0"/>
              <a:t>1/29/15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92722-A5C1-CB4B-A624-C39BA86137C0}" type="datetimeFigureOut">
              <a:rPr lang="en-US" smtClean="0"/>
              <a:t>1/29/15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B92722-A5C1-CB4B-A624-C39BA86137C0}"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5B58F-7B92-CF49-AB4C-58F4C6323C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US"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EEB92722-A5C1-CB4B-A624-C39BA86137C0}" type="datetimeFigureOut">
              <a:rPr lang="en-US" smtClean="0"/>
              <a:t>1/29/15</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7E55B58F-7B92-CF49-AB4C-58F4C6323C5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 Id="rId3"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82000"/>
          </a:schemeClr>
        </a:solidFill>
        <a:effectLst/>
      </p:bgPr>
    </p:bg>
    <p:spTree>
      <p:nvGrpSpPr>
        <p:cNvPr id="1" name=""/>
        <p:cNvGrpSpPr/>
        <p:nvPr/>
      </p:nvGrpSpPr>
      <p:grpSpPr>
        <a:xfrm>
          <a:off x="0" y="0"/>
          <a:ext cx="0" cy="0"/>
          <a:chOff x="0" y="0"/>
          <a:chExt cx="0" cy="0"/>
        </a:xfrm>
      </p:grpSpPr>
      <p:sp>
        <p:nvSpPr>
          <p:cNvPr id="7" name="Title 6"/>
          <p:cNvSpPr txBox="1">
            <a:spLocks noGrp="1"/>
          </p:cNvSpPr>
          <p:nvPr>
            <p:ph type="ctrTitle"/>
          </p:nvPr>
        </p:nvSpPr>
        <p:spPr>
          <a:xfrm>
            <a:off x="379705" y="985707"/>
            <a:ext cx="6366680" cy="1661994"/>
          </a:xfrm>
          <a:prstGeom prst="rect">
            <a:avLst/>
          </a:prstGeom>
          <a:noFill/>
        </p:spPr>
        <p:txBody>
          <a:bodyPr wrap="square" rtlCol="0">
            <a:spAutoFit/>
          </a:bodyPr>
          <a:lstStyle/>
          <a:p>
            <a:pPr algn="l"/>
            <a:r>
              <a:rPr lang="en-US" sz="3200" b="1" dirty="0" smtClean="0">
                <a:solidFill>
                  <a:schemeClr val="bg2">
                    <a:lumMod val="10000"/>
                    <a:lumOff val="90000"/>
                  </a:schemeClr>
                </a:solidFill>
                <a:effectLst/>
              </a:rPr>
              <a:t>Dr</a:t>
            </a:r>
            <a:r>
              <a:rPr lang="en-US" sz="3200" b="1" dirty="0">
                <a:solidFill>
                  <a:schemeClr val="bg2">
                    <a:lumMod val="10000"/>
                    <a:lumOff val="90000"/>
                  </a:schemeClr>
                </a:solidFill>
                <a:effectLst/>
              </a:rPr>
              <a:t>. Karen Hubbard</a:t>
            </a:r>
            <a:r>
              <a:rPr lang="en-US" sz="2800" dirty="0">
                <a:solidFill>
                  <a:schemeClr val="bg2">
                    <a:lumMod val="10000"/>
                    <a:lumOff val="90000"/>
                  </a:schemeClr>
                </a:solidFill>
                <a:effectLst/>
              </a:rPr>
              <a:t>, </a:t>
            </a:r>
            <a:r>
              <a:rPr lang="en-US" sz="2800" dirty="0" smtClean="0">
                <a:effectLst/>
              </a:rPr>
              <a:t/>
            </a:r>
            <a:br>
              <a:rPr lang="en-US" sz="2800" dirty="0" smtClean="0">
                <a:effectLst/>
              </a:rPr>
            </a:br>
            <a:r>
              <a:rPr lang="en-US" sz="2800" dirty="0" smtClean="0">
                <a:solidFill>
                  <a:srgbClr val="F0E0F1"/>
                </a:solidFill>
                <a:effectLst/>
              </a:rPr>
              <a:t>Chair </a:t>
            </a:r>
            <a:r>
              <a:rPr lang="en-US" sz="2800" dirty="0">
                <a:solidFill>
                  <a:srgbClr val="F0E0F1"/>
                </a:solidFill>
                <a:effectLst/>
              </a:rPr>
              <a:t>of </a:t>
            </a:r>
            <a:r>
              <a:rPr lang="en-US" sz="2800" dirty="0" smtClean="0">
                <a:solidFill>
                  <a:srgbClr val="F0E0F1"/>
                </a:solidFill>
                <a:effectLst/>
              </a:rPr>
              <a:t>the Department</a:t>
            </a:r>
            <a:r>
              <a:rPr lang="en-US" sz="2800" dirty="0">
                <a:solidFill>
                  <a:srgbClr val="F0E0F1"/>
                </a:solidFill>
                <a:effectLst/>
              </a:rPr>
              <a:t> </a:t>
            </a:r>
            <a:r>
              <a:rPr lang="en-US" sz="2800" dirty="0" smtClean="0">
                <a:solidFill>
                  <a:srgbClr val="F0E0F1"/>
                </a:solidFill>
                <a:effectLst/>
              </a:rPr>
              <a:t>of Biology</a:t>
            </a:r>
            <a:r>
              <a:rPr lang="en-US" sz="2800" dirty="0">
                <a:effectLst/>
              </a:rPr>
              <a:t/>
            </a:r>
            <a:br>
              <a:rPr lang="en-US" sz="2800" dirty="0">
                <a:effectLst/>
              </a:rPr>
            </a:br>
            <a:r>
              <a:rPr lang="en-US" sz="1400" dirty="0">
                <a:effectLst/>
              </a:rPr>
              <a:t> </a:t>
            </a:r>
            <a:br>
              <a:rPr lang="en-US" sz="1400" dirty="0">
                <a:effectLst/>
              </a:rPr>
            </a:br>
            <a:r>
              <a:rPr lang="en-US" sz="1400" dirty="0">
                <a:effectLst/>
              </a:rPr>
              <a:t> </a:t>
            </a:r>
            <a:br>
              <a:rPr lang="en-US" sz="1400" dirty="0">
                <a:effectLst/>
              </a:rPr>
            </a:br>
            <a:endParaRPr lang="en-US" sz="1400" dirty="0"/>
          </a:p>
        </p:txBody>
      </p:sp>
      <p:sp>
        <p:nvSpPr>
          <p:cNvPr id="2" name="TextBox 1"/>
          <p:cNvSpPr txBox="1"/>
          <p:nvPr/>
        </p:nvSpPr>
        <p:spPr>
          <a:xfrm>
            <a:off x="379705" y="251366"/>
            <a:ext cx="8536107" cy="769441"/>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sz="4400" b="1" cap="all" dirty="0" smtClean="0">
                <a:ln/>
                <a:solidFill>
                  <a:schemeClr val="bg2">
                    <a:lumMod val="75000"/>
                    <a:lumOff val="25000"/>
                  </a:schemeClr>
                </a:solidFill>
                <a:effectLst>
                  <a:outerShdw blurRad="50800" dist="38100" dir="13500000" algn="br" rotWithShape="0">
                    <a:prstClr val="black">
                      <a:alpha val="40000"/>
                    </a:prstClr>
                  </a:outerShdw>
                </a:effectLst>
              </a:rPr>
              <a:t>Biology Recognizes…</a:t>
            </a:r>
            <a:endParaRPr lang="en-US" sz="4400" b="1" cap="all" dirty="0">
              <a:ln/>
              <a:solidFill>
                <a:schemeClr val="bg2">
                  <a:lumMod val="75000"/>
                  <a:lumOff val="25000"/>
                </a:schemeClr>
              </a:solidFill>
              <a:effectLst>
                <a:outerShdw blurRad="50800" dist="38100" dir="13500000" algn="br" rotWithShape="0">
                  <a:prstClr val="black">
                    <a:alpha val="40000"/>
                  </a:prstClr>
                </a:outerShdw>
              </a:effectLst>
            </a:endParaRPr>
          </a:p>
        </p:txBody>
      </p:sp>
      <p:sp>
        <p:nvSpPr>
          <p:cNvPr id="3" name="TextBox 2"/>
          <p:cNvSpPr txBox="1"/>
          <p:nvPr/>
        </p:nvSpPr>
        <p:spPr>
          <a:xfrm>
            <a:off x="379705" y="2169688"/>
            <a:ext cx="5334882" cy="4616648"/>
          </a:xfrm>
          <a:prstGeom prst="rect">
            <a:avLst/>
          </a:prstGeom>
          <a:noFill/>
        </p:spPr>
        <p:txBody>
          <a:bodyPr wrap="square" rtlCol="0">
            <a:spAutoFit/>
          </a:bodyPr>
          <a:lstStyle/>
          <a:p>
            <a:r>
              <a:rPr lang="en-US" sz="1400" dirty="0">
                <a:solidFill>
                  <a:schemeClr val="bg2">
                    <a:lumMod val="25000"/>
                    <a:lumOff val="75000"/>
                  </a:schemeClr>
                </a:solidFill>
              </a:rPr>
              <a:t>Dr. Karen Hubbard, the new Chairperson of CCNY’s Department of Biology is a woman with a dizzying number of responsibilities.  On any one day she might be dashing off to the Memorial </a:t>
            </a:r>
            <a:r>
              <a:rPr lang="en-US" sz="1400" dirty="0" smtClean="0">
                <a:solidFill>
                  <a:schemeClr val="bg2">
                    <a:lumMod val="25000"/>
                    <a:lumOff val="75000"/>
                  </a:schemeClr>
                </a:solidFill>
              </a:rPr>
              <a:t>Sloan </a:t>
            </a:r>
            <a:r>
              <a:rPr lang="en-US" sz="1400" dirty="0">
                <a:solidFill>
                  <a:schemeClr val="bg2">
                    <a:lumMod val="25000"/>
                    <a:lumOff val="75000"/>
                  </a:schemeClr>
                </a:solidFill>
              </a:rPr>
              <a:t>Kettering Cancer Center, where she is a P. I. in the CCNY-MSKCC Partnership promoting more participation by the cancer research institution in minority </a:t>
            </a:r>
            <a:r>
              <a:rPr lang="en-US" sz="1400" dirty="0" smtClean="0">
                <a:solidFill>
                  <a:schemeClr val="bg2">
                    <a:lumMod val="25000"/>
                    <a:lumOff val="75000"/>
                  </a:schemeClr>
                </a:solidFill>
              </a:rPr>
              <a:t>communities.  </a:t>
            </a:r>
            <a:r>
              <a:rPr lang="en-US" sz="1400" dirty="0" smtClean="0">
                <a:solidFill>
                  <a:schemeClr val="bg2">
                    <a:lumMod val="25000"/>
                    <a:lumOff val="75000"/>
                  </a:schemeClr>
                </a:solidFill>
              </a:rPr>
              <a:t>At the same time, she </a:t>
            </a:r>
            <a:r>
              <a:rPr lang="en-US" sz="1400" dirty="0">
                <a:solidFill>
                  <a:schemeClr val="bg2">
                    <a:lumMod val="25000"/>
                    <a:lumOff val="75000"/>
                  </a:schemeClr>
                </a:solidFill>
              </a:rPr>
              <a:t>could be attending one of numerous conferences concerned with health disparities in underserved populations; or, she might be found in her molecular biology lab, investigating the relationship between cell death, cancer and </a:t>
            </a:r>
            <a:r>
              <a:rPr lang="en-US" sz="1400" dirty="0" smtClean="0">
                <a:solidFill>
                  <a:schemeClr val="bg2">
                    <a:lumMod val="25000"/>
                    <a:lumOff val="75000"/>
                  </a:schemeClr>
                </a:solidFill>
              </a:rPr>
              <a:t>aging.  She </a:t>
            </a:r>
            <a:r>
              <a:rPr lang="en-US" sz="1400" dirty="0">
                <a:solidFill>
                  <a:schemeClr val="bg2">
                    <a:lumMod val="25000"/>
                    <a:lumOff val="75000"/>
                  </a:schemeClr>
                </a:solidFill>
              </a:rPr>
              <a:t>might be in our lecture halls teaching undergraduate as well as graduate courses; and finally, she could be at her desk to administer the myriad responsibilities of a department Chairperson.  If those tasks seem daunting, Dr. Hubbard has still another, perhaps even more consuming: she is </a:t>
            </a:r>
            <a:r>
              <a:rPr lang="en-US" sz="1400" dirty="0" smtClean="0">
                <a:solidFill>
                  <a:schemeClr val="bg2">
                    <a:lumMod val="25000"/>
                    <a:lumOff val="75000"/>
                  </a:schemeClr>
                </a:solidFill>
              </a:rPr>
              <a:t>facilitating</a:t>
            </a:r>
            <a:r>
              <a:rPr lang="en-US" sz="1400" dirty="0" smtClean="0">
                <a:solidFill>
                  <a:schemeClr val="bg2">
                    <a:lumMod val="25000"/>
                    <a:lumOff val="75000"/>
                  </a:schemeClr>
                </a:solidFill>
              </a:rPr>
              <a:t> </a:t>
            </a:r>
            <a:r>
              <a:rPr lang="en-US" sz="1400" dirty="0">
                <a:solidFill>
                  <a:schemeClr val="bg2">
                    <a:lumMod val="25000"/>
                    <a:lumOff val="75000"/>
                  </a:schemeClr>
                </a:solidFill>
              </a:rPr>
              <a:t>the relocation to South Campus of a number of research faculty to the Center for Discovery and Innovation, and she has dedicated herself to ensure the cohesiveness of the </a:t>
            </a:r>
            <a:r>
              <a:rPr lang="en-US" sz="1400" dirty="0" smtClean="0">
                <a:solidFill>
                  <a:schemeClr val="bg2">
                    <a:lumMod val="25000"/>
                    <a:lumOff val="75000"/>
                  </a:schemeClr>
                </a:solidFill>
              </a:rPr>
              <a:t>department </a:t>
            </a:r>
            <a:r>
              <a:rPr lang="en-US" sz="1400" dirty="0">
                <a:solidFill>
                  <a:schemeClr val="bg2">
                    <a:lumMod val="25000"/>
                    <a:lumOff val="75000"/>
                  </a:schemeClr>
                </a:solidFill>
              </a:rPr>
              <a:t>in the face and aftermath of the change</a:t>
            </a:r>
            <a:r>
              <a:rPr lang="en-US" sz="1400" dirty="0" smtClean="0">
                <a:solidFill>
                  <a:schemeClr val="bg2">
                    <a:lumMod val="25000"/>
                    <a:lumOff val="75000"/>
                  </a:schemeClr>
                </a:solidFill>
              </a:rPr>
              <a:t>.  “</a:t>
            </a:r>
            <a:r>
              <a:rPr lang="en-US" sz="1400" dirty="0">
                <a:solidFill>
                  <a:schemeClr val="bg2">
                    <a:lumMod val="25000"/>
                    <a:lumOff val="75000"/>
                  </a:schemeClr>
                </a:solidFill>
              </a:rPr>
              <a:t>It’s been a learning experience,” says Dr. Hubbard, of the first months of her 3-year tenure, in her characteristically understated yet confident tone.</a:t>
            </a:r>
            <a:br>
              <a:rPr lang="en-US" sz="1400" dirty="0">
                <a:solidFill>
                  <a:schemeClr val="bg2">
                    <a:lumMod val="25000"/>
                    <a:lumOff val="75000"/>
                  </a:schemeClr>
                </a:solidFill>
              </a:rPr>
            </a:br>
            <a:endParaRPr lang="en-US" sz="1400" dirty="0">
              <a:solidFill>
                <a:schemeClr val="bg2">
                  <a:lumMod val="25000"/>
                  <a:lumOff val="75000"/>
                </a:schemeClr>
              </a:solidFill>
            </a:endParaRPr>
          </a:p>
        </p:txBody>
      </p:sp>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harpenSoften amount="20000"/>
                    </a14:imgEffect>
                    <a14:imgEffect>
                      <a14:colorTemperature colorTemp="5300"/>
                    </a14:imgEffect>
                    <a14:imgEffect>
                      <a14:brightnessContrast contrast="13000"/>
                    </a14:imgEffect>
                  </a14:imgLayer>
                </a14:imgProps>
              </a:ext>
            </a:extLst>
          </a:blip>
          <a:srcRect l="4799" t="6815" r="7575" b="815"/>
          <a:stretch/>
        </p:blipFill>
        <p:spPr>
          <a:xfrm>
            <a:off x="5939466" y="2422794"/>
            <a:ext cx="2777924" cy="3715836"/>
          </a:xfrm>
          <a:prstGeom prst="rect">
            <a:avLst/>
          </a:prstGeom>
        </p:spPr>
      </p:pic>
    </p:spTree>
    <p:extLst>
      <p:ext uri="{BB962C8B-B14F-4D97-AF65-F5344CB8AC3E}">
        <p14:creationId xmlns:p14="http://schemas.microsoft.com/office/powerpoint/2010/main" val="3838577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Story">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Story">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66</TotalTime>
  <Words>245</Words>
  <Application>Microsoft Macintosh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Story</vt:lpstr>
      <vt:lpstr>Dr. Karen Hubbard,  Chair of the Department of Biology     </vt:lpstr>
    </vt:vector>
  </TitlesOfParts>
  <Company>cklusko@ccny.cuny.edu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Reem Khalil considers herself lucky.  Fresh from earning her doctorate (September, 2013)—rarely attainable through sheer luck--she has landed a teaching position at the American University of Sharjah, an Emirate state that sits on Dubai’s doorstep.  “I always thought I ultimately wanted to teach neuroscience, and to have the opportunity to do that so early in the game, that’s what I’m really excited about,” she says. Born in Syria, but raised in New York, Reem will depart shortly for Dubai, which she observes as evolving into a modern Islamic state, one that maintains rituals and traditions while welcoming a diverse population of foreign visitors and residents.  After two brief visits she concludes, “What I like most about it is the diversity of its people; it reminds me so much of New York. If she should become homesick, summers will find her back in New York and at CCNY.  She will be picking up from where she leaves off in the neuro laboratory of her mentor of seven years, Dr. Jonathan Levitt, studying the different brain areas that mediate visual perception in ferrets. </dc:title>
  <dc:creator>Christine Klusko</dc:creator>
  <cp:lastModifiedBy>Christine Klusko</cp:lastModifiedBy>
  <cp:revision>15</cp:revision>
  <dcterms:created xsi:type="dcterms:W3CDTF">2014-10-08T18:34:20Z</dcterms:created>
  <dcterms:modified xsi:type="dcterms:W3CDTF">2015-01-29T16:34:47Z</dcterms:modified>
</cp:coreProperties>
</file>