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7"/>
  </p:notesMasterIdLst>
  <p:sldIdLst>
    <p:sldId id="263" r:id="rId3"/>
    <p:sldId id="269" r:id="rId4"/>
    <p:sldId id="257" r:id="rId5"/>
    <p:sldId id="266" r:id="rId6"/>
    <p:sldId id="268" r:id="rId7"/>
    <p:sldId id="261" r:id="rId8"/>
    <p:sldId id="270" r:id="rId9"/>
    <p:sldId id="277" r:id="rId10"/>
    <p:sldId id="272" r:id="rId11"/>
    <p:sldId id="262" r:id="rId12"/>
    <p:sldId id="275" r:id="rId13"/>
    <p:sldId id="274" r:id="rId14"/>
    <p:sldId id="273" r:id="rId15"/>
    <p:sldId id="27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29" autoAdjust="0"/>
  </p:normalViewPr>
  <p:slideViewPr>
    <p:cSldViewPr>
      <p:cViewPr>
        <p:scale>
          <a:sx n="89" d="100"/>
          <a:sy n="89" d="100"/>
        </p:scale>
        <p:origin x="-618" y="-72"/>
      </p:cViewPr>
      <p:guideLst>
        <p:guide orient="horz" pos="2160"/>
        <p:guide pos="2880"/>
      </p:guideLst>
    </p:cSldViewPr>
  </p:slideViewPr>
  <p:notesTextViewPr>
    <p:cViewPr>
      <p:scale>
        <a:sx n="1" d="1"/>
        <a:sy n="1" d="1"/>
      </p:scale>
      <p:origin x="18" y="17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031A46B-FC73-41F1-9A38-4F9288972F84}" type="datetimeFigureOut">
              <a:rPr lang="en-US" smtClean="0"/>
              <a:t>11/10/2014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75F7E18-F2E2-4CAC-8D2B-F09F5F2E2F01}" type="slidenum">
              <a:rPr lang="en-US" smtClean="0"/>
              <a:t>‹#›</a:t>
            </a:fld>
            <a:endParaRPr lang="en-US"/>
          </a:p>
        </p:txBody>
      </p:sp>
    </p:spTree>
    <p:extLst>
      <p:ext uri="{BB962C8B-B14F-4D97-AF65-F5344CB8AC3E}">
        <p14:creationId xmlns:p14="http://schemas.microsoft.com/office/powerpoint/2010/main" val="4283344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35D9B9-5FBD-47BB-A07C-F6B01DF3136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53376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EAS is a computer based test, which may be an unfamiliar format for some of you. </a:t>
            </a:r>
          </a:p>
          <a:p>
            <a:endParaRPr lang="en-US" baseline="0" dirty="0" smtClean="0"/>
          </a:p>
          <a:p>
            <a:r>
              <a:rPr lang="en-US" baseline="0" dirty="0" smtClean="0"/>
              <a:t>Before you go to take the test, you can practice with the computer based system so that it is more familiar and comfortable to you. The NYSTCE website offers a free tutorial on computer based testing that shows the features of computer based tests, including how to move between the questions and how to select your answers. In addition, a free sample practice test is available. While it does not contain questions specific to the new exams, it does provide additional practice in selecting answers and navigating the testing platform. </a:t>
            </a:r>
            <a:endParaRPr lang="en-US" dirty="0"/>
          </a:p>
        </p:txBody>
      </p:sp>
      <p:sp>
        <p:nvSpPr>
          <p:cNvPr id="4" name="Slide Number Placeholder 3"/>
          <p:cNvSpPr>
            <a:spLocks noGrp="1"/>
          </p:cNvSpPr>
          <p:nvPr>
            <p:ph type="sldNum" sz="quarter" idx="10"/>
          </p:nvPr>
        </p:nvSpPr>
        <p:spPr/>
        <p:txBody>
          <a:bodyPr/>
          <a:lstStyle/>
          <a:p>
            <a:fld id="{1C35D9B9-5FBD-47BB-A07C-F6B01DF31362}" type="slidenum">
              <a:rPr lang="en-US" smtClean="0"/>
              <a:t>10</a:t>
            </a:fld>
            <a:endParaRPr lang="en-US"/>
          </a:p>
        </p:txBody>
      </p:sp>
    </p:spTree>
    <p:extLst>
      <p:ext uri="{BB962C8B-B14F-4D97-AF65-F5344CB8AC3E}">
        <p14:creationId xmlns:p14="http://schemas.microsoft.com/office/powerpoint/2010/main" val="1731987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though you are taking the test on a computer,</a:t>
            </a:r>
            <a:r>
              <a:rPr lang="en-US" baseline="0" dirty="0" smtClean="0"/>
              <a:t> there are still some strategies you can use. </a:t>
            </a:r>
          </a:p>
          <a:p>
            <a:endParaRPr lang="en-US" baseline="0" dirty="0" smtClean="0"/>
          </a:p>
          <a:p>
            <a:r>
              <a:rPr lang="en-US" baseline="0" dirty="0" smtClean="0"/>
              <a:t>First, although you cannot take notes on the test, you are given a “notebook” which is similar to a whiteboard to take notes. If you find that taking notes is a helpful strategy for you, you may want to practice reading documents on a computer and taking notes on a white board so this feels more familiar to you. </a:t>
            </a:r>
          </a:p>
          <a:p>
            <a:endParaRPr lang="en-US" baseline="0" dirty="0" smtClean="0"/>
          </a:p>
          <a:p>
            <a:r>
              <a:rPr lang="en-US" baseline="0" dirty="0" smtClean="0"/>
              <a:t>The computer based platform also allows you to navigate through the test, so if you want to do all of the written questions first, or save a certain section until the end, you have the ability to do that.</a:t>
            </a:r>
          </a:p>
          <a:p>
            <a:endParaRPr lang="en-US" baseline="0" dirty="0" smtClean="0"/>
          </a:p>
          <a:p>
            <a:r>
              <a:rPr lang="en-US" baseline="0" dirty="0" smtClean="0"/>
              <a:t>You also have the ability to flag questions for review. If you need to skip a question or are unsure of your answer, be sure to flag them. This saves you time because you don’t need to go back through every question to find them later on.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11</a:t>
            </a:fld>
            <a:endParaRPr lang="en-US"/>
          </a:p>
        </p:txBody>
      </p:sp>
    </p:spTree>
    <p:extLst>
      <p:ext uri="{BB962C8B-B14F-4D97-AF65-F5344CB8AC3E}">
        <p14:creationId xmlns:p14="http://schemas.microsoft.com/office/powerpoint/2010/main" val="1676489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written response items are not all at</a:t>
            </a:r>
            <a:r>
              <a:rPr lang="en-US" baseline="0" dirty="0" smtClean="0"/>
              <a:t> the end of the test, which can make pacing a challenge. You may want to go through the test to see where they are so you can plan out your time. </a:t>
            </a:r>
          </a:p>
          <a:p>
            <a:endParaRPr lang="en-US" baseline="0" dirty="0" smtClean="0"/>
          </a:p>
          <a:p>
            <a:r>
              <a:rPr lang="en-US" dirty="0" smtClean="0"/>
              <a:t>Because you can navigate back and forth between</a:t>
            </a:r>
            <a:r>
              <a:rPr lang="en-US" baseline="0" dirty="0" smtClean="0"/>
              <a:t> the questions</a:t>
            </a:r>
            <a:r>
              <a:rPr lang="en-US" dirty="0" smtClean="0"/>
              <a:t>, one strategy</a:t>
            </a:r>
            <a:r>
              <a:rPr lang="en-US" baseline="0" dirty="0" smtClean="0"/>
              <a:t> is to read the questions first and note key words so you know what to pay attention to when you start reading the case study materials. You may also want to note which students the questions are asking about, so you know which information to pay attention to while you are reading the exhibits. </a:t>
            </a:r>
          </a:p>
          <a:p>
            <a:endParaRPr lang="en-US" baseline="0" dirty="0" smtClean="0"/>
          </a:p>
          <a:p>
            <a:r>
              <a:rPr lang="en-US" baseline="0" dirty="0" smtClean="0"/>
              <a:t>You will also way to pay attention to evidence or phrases from the documents to include when you are writing your constructed responses. </a:t>
            </a:r>
          </a:p>
          <a:p>
            <a:endParaRPr lang="en-US" baseline="0" dirty="0" smtClean="0"/>
          </a:p>
          <a:p>
            <a:r>
              <a:rPr lang="en-US" baseline="0" dirty="0" smtClean="0"/>
              <a:t>Based on how comfortable you are with the computer based testing format, and your own test taking strategies, you could take notes using the whiteboard provided or click back to the documents when answering your questions.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12</a:t>
            </a:fld>
            <a:endParaRPr lang="en-US"/>
          </a:p>
        </p:txBody>
      </p:sp>
    </p:spTree>
    <p:extLst>
      <p:ext uri="{BB962C8B-B14F-4D97-AF65-F5344CB8AC3E}">
        <p14:creationId xmlns:p14="http://schemas.microsoft.com/office/powerpoint/2010/main" val="2658322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is a preparation guide for the EAS with sample questions and rubrics. In addition, there is the exam framework and a practice test available for a fee. </a:t>
            </a:r>
          </a:p>
          <a:p>
            <a:endParaRPr lang="en-US" baseline="0" dirty="0" smtClean="0"/>
          </a:p>
          <a:p>
            <a:r>
              <a:rPr lang="en-US" baseline="0" dirty="0" smtClean="0"/>
              <a:t>Be sure to read over the exam framework as well as the sample questions in the preparation guide, as the framework provides a list of specific topics that may be covered on the exam. The preparation guide also includes a rubric to let you know how your written responses will be evaluated. </a:t>
            </a:r>
          </a:p>
          <a:p>
            <a:endParaRPr lang="en-US" baseline="0" dirty="0" smtClean="0"/>
          </a:p>
          <a:p>
            <a:r>
              <a:rPr lang="en-US" baseline="0" dirty="0" smtClean="0"/>
              <a:t>If you would like to re-review this information, CUNY has recorded a webinar of today’s presentation, which can be found at the link above. </a:t>
            </a:r>
          </a:p>
          <a:p>
            <a:endParaRPr lang="en-US" baseline="0" dirty="0" smtClean="0"/>
          </a:p>
          <a:p>
            <a:r>
              <a:rPr lang="en-US" baseline="0" dirty="0" smtClean="0"/>
              <a:t>Finally, you can join the CUNY NYSTCE Exam support group on Blackboard to receive access to additional preparation materials. Instructions for joining this group are included in your </a:t>
            </a:r>
            <a:r>
              <a:rPr lang="en-US" baseline="0" smtClean="0"/>
              <a:t>presentation materials. </a:t>
            </a:r>
            <a:endParaRPr lang="en-US" baseline="0" dirty="0" smtClean="0"/>
          </a:p>
          <a:p>
            <a:endParaRPr lang="en-US" baseline="0" dirty="0" smtClean="0"/>
          </a:p>
          <a:p>
            <a:r>
              <a:rPr lang="en-US" baseline="0" dirty="0" smtClean="0"/>
              <a:t>(You may also want to link to any campus specific resources)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C35D9B9-5FBD-47BB-A07C-F6B01DF31362}" type="slidenum">
              <a:rPr lang="en-US" smtClean="0"/>
              <a:t>13</a:t>
            </a:fld>
            <a:endParaRPr lang="en-US"/>
          </a:p>
        </p:txBody>
      </p:sp>
    </p:spTree>
    <p:extLst>
      <p:ext uri="{BB962C8B-B14F-4D97-AF65-F5344CB8AC3E}">
        <p14:creationId xmlns:p14="http://schemas.microsoft.com/office/powerpoint/2010/main" val="4012524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additional questions, you can reach out to the CUNY teacher</a:t>
            </a:r>
            <a:r>
              <a:rPr lang="en-US" baseline="0" dirty="0" smtClean="0"/>
              <a:t> education email address at teacher.education@cuny.edu </a:t>
            </a:r>
            <a:endParaRPr lang="en-US" dirty="0"/>
          </a:p>
        </p:txBody>
      </p:sp>
      <p:sp>
        <p:nvSpPr>
          <p:cNvPr id="4" name="Slide Number Placeholder 3"/>
          <p:cNvSpPr>
            <a:spLocks noGrp="1"/>
          </p:cNvSpPr>
          <p:nvPr>
            <p:ph type="sldNum" sz="quarter" idx="10"/>
          </p:nvPr>
        </p:nvSpPr>
        <p:spPr/>
        <p:txBody>
          <a:bodyPr/>
          <a:lstStyle/>
          <a:p>
            <a:fld id="{9F5C5CDC-1456-4162-9B11-8841E17A1E48}" type="slidenum">
              <a:rPr lang="en-US" smtClean="0"/>
              <a:t>14</a:t>
            </a:fld>
            <a:endParaRPr lang="en-US"/>
          </a:p>
        </p:txBody>
      </p:sp>
    </p:spTree>
    <p:extLst>
      <p:ext uri="{BB962C8B-B14F-4D97-AF65-F5344CB8AC3E}">
        <p14:creationId xmlns:p14="http://schemas.microsoft.com/office/powerpoint/2010/main" val="3643745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test measures professional and pedagogical skills. It is focused</a:t>
            </a:r>
            <a:r>
              <a:rPr lang="en-US" baseline="0" dirty="0" smtClean="0"/>
              <a:t> on the practice of teaching- not on your specific content area. Specifically, it focuses on teaching strategies for meeting the needs of diverse learners to ensure  that all students are successful. </a:t>
            </a:r>
            <a:endParaRPr lang="en-US" dirty="0" smtClean="0"/>
          </a:p>
          <a:p>
            <a:endParaRPr lang="en-US" dirty="0" smtClean="0"/>
          </a:p>
          <a:p>
            <a:r>
              <a:rPr lang="en-US" dirty="0" smtClean="0"/>
              <a:t>In</a:t>
            </a:r>
            <a:r>
              <a:rPr lang="en-US" baseline="0" dirty="0" smtClean="0"/>
              <a:t> terms of format, the test </a:t>
            </a:r>
            <a:r>
              <a:rPr lang="en-US" dirty="0" smtClean="0"/>
              <a:t>includes</a:t>
            </a:r>
            <a:r>
              <a:rPr lang="en-US" baseline="0" dirty="0" smtClean="0"/>
              <a:t> multiple choice and written response questions. In looking at the sample questions, you will see that you are given a series of documents to read (similar to a case study) before you answer questions based on those documents. </a:t>
            </a:r>
          </a:p>
          <a:p>
            <a:endParaRPr lang="en-US" baseline="0" dirty="0" smtClean="0"/>
          </a:p>
        </p:txBody>
      </p:sp>
      <p:sp>
        <p:nvSpPr>
          <p:cNvPr id="4" name="Slide Number Placeholder 3"/>
          <p:cNvSpPr>
            <a:spLocks noGrp="1"/>
          </p:cNvSpPr>
          <p:nvPr>
            <p:ph type="sldNum" sz="quarter" idx="10"/>
          </p:nvPr>
        </p:nvSpPr>
        <p:spPr/>
        <p:txBody>
          <a:bodyPr/>
          <a:lstStyle/>
          <a:p>
            <a:fld id="{1C35D9B9-5FBD-47BB-A07C-F6B01DF31362}" type="slidenum">
              <a:rPr lang="en-US" smtClean="0"/>
              <a:t>2</a:t>
            </a:fld>
            <a:endParaRPr lang="en-US"/>
          </a:p>
        </p:txBody>
      </p:sp>
    </p:spTree>
    <p:extLst>
      <p:ext uri="{BB962C8B-B14F-4D97-AF65-F5344CB8AC3E}">
        <p14:creationId xmlns:p14="http://schemas.microsoft.com/office/powerpoint/2010/main" val="28359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exam questions fall into 5 exam categories (read list of competencies) </a:t>
            </a:r>
          </a:p>
          <a:p>
            <a:endParaRPr lang="en-US" baseline="0" dirty="0" smtClean="0"/>
          </a:p>
          <a:p>
            <a:r>
              <a:rPr lang="en-US" baseline="0" dirty="0" smtClean="0"/>
              <a:t>Overall, there are 42 selected response (multiple choice) questions which make up 70% of your score. </a:t>
            </a:r>
            <a:r>
              <a:rPr lang="en-US" dirty="0" smtClean="0"/>
              <a:t>The number of </a:t>
            </a:r>
            <a:r>
              <a:rPr lang="en-US" baseline="0" dirty="0" smtClean="0"/>
              <a:t>questions varies by section. Three of the areas (diverse student populations, English language learners and students with disabilities) also have a constructed (written) response question. Each written response counts for 10% of your total score. </a:t>
            </a:r>
            <a:endParaRPr lang="en-US" dirty="0"/>
          </a:p>
        </p:txBody>
      </p:sp>
      <p:sp>
        <p:nvSpPr>
          <p:cNvPr id="4" name="Slide Number Placeholder 3"/>
          <p:cNvSpPr>
            <a:spLocks noGrp="1"/>
          </p:cNvSpPr>
          <p:nvPr>
            <p:ph type="sldNum" sz="quarter" idx="10"/>
          </p:nvPr>
        </p:nvSpPr>
        <p:spPr/>
        <p:txBody>
          <a:bodyPr/>
          <a:lstStyle/>
          <a:p>
            <a:fld id="{1C35D9B9-5FBD-47BB-A07C-F6B01DF31362}"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23786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fee of $102 to register for the EAS.</a:t>
            </a:r>
            <a:r>
              <a:rPr lang="en-US" baseline="0" dirty="0" smtClean="0"/>
              <a:t> Registration is through the NYSTCE website. </a:t>
            </a:r>
          </a:p>
          <a:p>
            <a:endParaRPr lang="en-US" baseline="0" dirty="0" smtClean="0"/>
          </a:p>
          <a:p>
            <a:r>
              <a:rPr lang="en-US" baseline="0" dirty="0" smtClean="0"/>
              <a:t>EAS is only offered as a computer based test and requires going to a computer based testing location. Some test sites and dates fill up quickly, so if you need to test at a specific location or during a specific period of time, you will want to make sure to register early. You can look up testing sites and check for seat availability on the Pearson VUE website.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4</a:t>
            </a:fld>
            <a:endParaRPr lang="en-US"/>
          </a:p>
        </p:txBody>
      </p:sp>
    </p:spTree>
    <p:extLst>
      <p:ext uri="{BB962C8B-B14F-4D97-AF65-F5344CB8AC3E}">
        <p14:creationId xmlns:p14="http://schemas.microsoft.com/office/powerpoint/2010/main" val="427104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5F7E18-F2E2-4CAC-8D2B-F09F5F2E2F01}" type="slidenum">
              <a:rPr lang="en-US" smtClean="0"/>
              <a:t>5</a:t>
            </a:fld>
            <a:endParaRPr lang="en-US"/>
          </a:p>
        </p:txBody>
      </p:sp>
    </p:spTree>
    <p:extLst>
      <p:ext uri="{BB962C8B-B14F-4D97-AF65-F5344CB8AC3E}">
        <p14:creationId xmlns:p14="http://schemas.microsoft.com/office/powerpoint/2010/main" val="118143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are given 2 hours and 15 minutes to complete the exam. Some candidates have reported that they felt rushed during the exam, so you will want to plan out your time.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example, when you come to a constructed response item, you may want to limit yourself to 10 minutes, and then</a:t>
            </a:r>
            <a:r>
              <a:rPr lang="en-US" baseline="0" dirty="0" smtClean="0"/>
              <a:t> come back to review or revise them if you have time at the end.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is no penalty for getting a multiple choice question wrong, so it is always better to guess than to leave it blank. If you find yourself running out of time at the very end of your test, you may want to go through and make sure that you have not left any of the questions blank.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Think about your strengths and areas where you may need extra time and plan out your testing time accordingly.  Do you know that it takes you a long time to type out responses? If so, you may want to give yourself more than 10 minutes per written question. Or do you know that you typically do better on written questions than multiple choice? If so, you may want to start with those questions first. </a:t>
            </a:r>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75F7E18-F2E2-4CAC-8D2B-F09F5F2E2F01}" type="slidenum">
              <a:rPr lang="en-US" smtClean="0"/>
              <a:t>6</a:t>
            </a:fld>
            <a:endParaRPr lang="en-US"/>
          </a:p>
        </p:txBody>
      </p:sp>
    </p:spTree>
    <p:extLst>
      <p:ext uri="{BB962C8B-B14F-4D97-AF65-F5344CB8AC3E}">
        <p14:creationId xmlns:p14="http://schemas.microsoft.com/office/powerpoint/2010/main" val="1150574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EAS framework</a:t>
            </a:r>
            <a:r>
              <a:rPr lang="en-US" baseline="0" dirty="0" smtClean="0"/>
              <a:t> contains very specific terms and skills that you may be tested on. Read the framework and make a list of terms you need to study or ideas you think may appear on the test. A copy of the framework is included in today’s materials. </a:t>
            </a:r>
          </a:p>
          <a:p>
            <a:endParaRPr lang="en-US" baseline="0" dirty="0" smtClean="0"/>
          </a:p>
          <a:p>
            <a:r>
              <a:rPr lang="en-US" baseline="0" dirty="0" smtClean="0"/>
              <a:t>In reviewing the sample questions online, as well as the practice test questions, you should pay attention to key terms  that come up often. These are things you will want to include in your study guide. </a:t>
            </a:r>
          </a:p>
          <a:p>
            <a:endParaRPr lang="en-US" baseline="0" dirty="0" smtClean="0"/>
          </a:p>
          <a:p>
            <a:r>
              <a:rPr lang="en-US" baseline="0" dirty="0" smtClean="0"/>
              <a:t>It is important to note that this is a pedagogy assessment- focused on teaching skills and strategies- and is not content specific. That means you may have case studies and questions that feature content areas or grade levels that are unfamiliar to you. Be sure to focus on best teaching practices, but in your study guide you may also want to talk with faculty or other students in your school about strategies for other grade levels or content areas that you may be unfamiliar with.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7</a:t>
            </a:fld>
            <a:endParaRPr lang="en-US"/>
          </a:p>
        </p:txBody>
      </p:sp>
    </p:spTree>
    <p:extLst>
      <p:ext uri="{BB962C8B-B14F-4D97-AF65-F5344CB8AC3E}">
        <p14:creationId xmlns:p14="http://schemas.microsoft.com/office/powerpoint/2010/main" val="2566892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sample study guide template has been included in today’s materials. In creating your study guide, you may want to consult the following sources (if you have any campus specific resources please feel free to include them). </a:t>
            </a:r>
          </a:p>
          <a:p>
            <a:endParaRPr lang="en-US" baseline="0" dirty="0" smtClean="0"/>
          </a:p>
          <a:p>
            <a:r>
              <a:rPr lang="en-US" baseline="0" dirty="0" smtClean="0"/>
              <a:t>Candidates who have taken the assessment recommend reviewing </a:t>
            </a:r>
            <a:r>
              <a:rPr lang="en-US" baseline="0" dirty="0" err="1" smtClean="0"/>
              <a:t>RtI</a:t>
            </a:r>
            <a:r>
              <a:rPr lang="en-US" baseline="0" dirty="0" smtClean="0"/>
              <a:t> strategies, IDEA legislation, or IEP requirements in creating your study guide. They also said that you should be prepared to write about strategies for scaffolding a task/assignment or differentiating instruction.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8</a:t>
            </a:fld>
            <a:endParaRPr lang="en-US"/>
          </a:p>
        </p:txBody>
      </p:sp>
    </p:spTree>
    <p:extLst>
      <p:ext uri="{BB962C8B-B14F-4D97-AF65-F5344CB8AC3E}">
        <p14:creationId xmlns:p14="http://schemas.microsoft.com/office/powerpoint/2010/main" val="587881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rubric for the written response before you take the exam. Make</a:t>
            </a:r>
            <a:r>
              <a:rPr lang="en-US" baseline="0" dirty="0" smtClean="0"/>
              <a:t> note of what you will be assessed on: including meeting the requirements of the assignments and providing support or evidence for your response. Make sure that you answer all parts of the question, give evidence to support your answer, and use the information provided in creating your response. </a:t>
            </a:r>
          </a:p>
          <a:p>
            <a:endParaRPr lang="en-US" baseline="0" dirty="0" smtClean="0"/>
          </a:p>
          <a:p>
            <a:r>
              <a:rPr lang="en-US" baseline="0" dirty="0" smtClean="0"/>
              <a:t>The preparation guide online has the full rubric, which includes score point description. This lets you know what your response will need to have in order to receive full credit. A copy of the rubric is included in today’s materials. </a:t>
            </a:r>
            <a:endParaRPr lang="en-US" dirty="0"/>
          </a:p>
        </p:txBody>
      </p:sp>
      <p:sp>
        <p:nvSpPr>
          <p:cNvPr id="4" name="Slide Number Placeholder 3"/>
          <p:cNvSpPr>
            <a:spLocks noGrp="1"/>
          </p:cNvSpPr>
          <p:nvPr>
            <p:ph type="sldNum" sz="quarter" idx="10"/>
          </p:nvPr>
        </p:nvSpPr>
        <p:spPr/>
        <p:txBody>
          <a:bodyPr/>
          <a:lstStyle/>
          <a:p>
            <a:fld id="{B75F7E18-F2E2-4CAC-8D2B-F09F5F2E2F01}" type="slidenum">
              <a:rPr lang="en-US" smtClean="0"/>
              <a:t>9</a:t>
            </a:fld>
            <a:endParaRPr lang="en-US"/>
          </a:p>
        </p:txBody>
      </p:sp>
    </p:spTree>
    <p:extLst>
      <p:ext uri="{BB962C8B-B14F-4D97-AF65-F5344CB8AC3E}">
        <p14:creationId xmlns:p14="http://schemas.microsoft.com/office/powerpoint/2010/main" val="34195261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A4CAE6-5849-4C29-8251-F81EEE30F95C}" type="datetime1">
              <a:rPr lang="en-US" smtClean="0"/>
              <a:pPr/>
              <a:t>11/10/2014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0F6FC6">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A8B5802-0963-46CB-9B2F-4ED9591D0BF2}" type="slidenum">
              <a:rPr lang="en-US" smtClean="0"/>
              <a:pPr/>
              <a:t>‹#›</a:t>
            </a:fld>
            <a:endParaRPr lang="en-US"/>
          </a:p>
        </p:txBody>
      </p:sp>
    </p:spTree>
    <p:extLst>
      <p:ext uri="{BB962C8B-B14F-4D97-AF65-F5344CB8AC3E}">
        <p14:creationId xmlns:p14="http://schemas.microsoft.com/office/powerpoint/2010/main" val="273299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C40A97-D971-4689-85AC-0866C6F7BD42}"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1270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51E4F1-3ACF-44CE-A004-461A3C1C2924}"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349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A4CAE6-5849-4C29-8251-F81EEE30F95C}" type="datetime1">
              <a:rPr lang="en-US" smtClean="0"/>
              <a:pPr/>
              <a:t>11/10/2014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0F6FC6">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A8B5802-0963-46CB-9B2F-4ED9591D0BF2}" type="slidenum">
              <a:rPr lang="en-US" smtClean="0"/>
              <a:pPr/>
              <a:t>‹#›</a:t>
            </a:fld>
            <a:endParaRPr lang="en-US"/>
          </a:p>
        </p:txBody>
      </p:sp>
    </p:spTree>
    <p:extLst>
      <p:ext uri="{BB962C8B-B14F-4D97-AF65-F5344CB8AC3E}">
        <p14:creationId xmlns:p14="http://schemas.microsoft.com/office/powerpoint/2010/main" val="3668745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7FDA35-D3A9-493A-9335-25878DF59741}"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533719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295158B-4668-436C-A72A-3FAA9A1D1C14}" type="datetime1">
              <a:rPr lang="en-US" smtClean="0">
                <a:solidFill>
                  <a:prstClr val="white"/>
                </a:solidFill>
              </a:rPr>
              <a:pPr/>
              <a:t>11/10/2014</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375326791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7DF8052-E7B0-46AE-A314-A143F8BFB52F}" type="datetime1">
              <a:rPr lang="en-US" smtClean="0">
                <a:solidFill>
                  <a:prstClr val="white"/>
                </a:solidFill>
              </a:rPr>
              <a:pPr/>
              <a:t>11/10/2014</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39975904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FC9E79-2AFC-43DA-BF55-D9DCA221ECE6}" type="datetime1">
              <a:rPr lang="en-US" smtClean="0">
                <a:solidFill>
                  <a:prstClr val="black"/>
                </a:solidFill>
              </a:rPr>
              <a:pPr/>
              <a:t>11/10/2014</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5847212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A9499C3-A86B-49D8-AB58-957BB69640C0}" type="datetime1">
              <a:rPr lang="en-US" smtClean="0">
                <a:solidFill>
                  <a:prstClr val="white"/>
                </a:solidFill>
              </a:rPr>
              <a:pPr/>
              <a:t>11/10/2014</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42304158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C61B38-9011-4E81-B9A8-E9D1B6EC38B1}" type="datetime1">
              <a:rPr lang="en-US" smtClean="0">
                <a:solidFill>
                  <a:prstClr val="black"/>
                </a:solidFill>
              </a:rPr>
              <a:pPr/>
              <a:t>11/10/2014</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71904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B91534B-F968-45ED-8D34-765FF8E72A51}" type="datetime1">
              <a:rPr lang="en-US" smtClean="0">
                <a:solidFill>
                  <a:prstClr val="black"/>
                </a:solidFill>
              </a:rPr>
              <a:pPr/>
              <a:t>11/10/2014</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453769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7FDA35-D3A9-493A-9335-25878DF59741}"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830668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C6D98F3-FBE4-4F42-9E2C-D81E47C1410B}" type="datetime1">
              <a:rPr lang="en-US" smtClean="0">
                <a:solidFill>
                  <a:prstClr val="white"/>
                </a:solidFill>
              </a:rPr>
              <a:pPr/>
              <a:t>11/10/2014</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A8B5802-0963-46CB-9B2F-4ED9591D0BF2}"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316108123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C40A97-D971-4689-85AC-0866C6F7BD42}"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961039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51E4F1-3ACF-44CE-A004-461A3C1C2924}" type="datetime1">
              <a:rPr lang="en-US" smtClean="0">
                <a:solidFill>
                  <a:prstClr val="black"/>
                </a:solidFill>
              </a:rPr>
              <a:pPr/>
              <a:t>11/10/2014</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78778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295158B-4668-436C-A72A-3FAA9A1D1C14}" type="datetime1">
              <a:rPr lang="en-US" smtClean="0">
                <a:solidFill>
                  <a:prstClr val="white"/>
                </a:solidFill>
              </a:rPr>
              <a:pPr/>
              <a:t>11/10/2014</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19743018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7DF8052-E7B0-46AE-A314-A143F8BFB52F}" type="datetime1">
              <a:rPr lang="en-US" smtClean="0">
                <a:solidFill>
                  <a:prstClr val="white"/>
                </a:solidFill>
              </a:rPr>
              <a:pPr/>
              <a:t>11/10/2014</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39414161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FC9E79-2AFC-43DA-BF55-D9DCA221ECE6}" type="datetime1">
              <a:rPr lang="en-US" smtClean="0">
                <a:solidFill>
                  <a:prstClr val="black"/>
                </a:solidFill>
              </a:rPr>
              <a:pPr/>
              <a:t>11/10/2014</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3500843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A9499C3-A86B-49D8-AB58-957BB69640C0}" type="datetime1">
              <a:rPr lang="en-US" smtClean="0">
                <a:solidFill>
                  <a:prstClr val="white"/>
                </a:solidFill>
              </a:rPr>
              <a:pPr/>
              <a:t>11/10/2014</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1A8B5802-0963-46CB-9B2F-4ED9591D0BF2}"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62426223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C61B38-9011-4E81-B9A8-E9D1B6EC38B1}" type="datetime1">
              <a:rPr lang="en-US" smtClean="0">
                <a:solidFill>
                  <a:prstClr val="black"/>
                </a:solidFill>
              </a:rPr>
              <a:pPr/>
              <a:t>11/10/2014</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8671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B91534B-F968-45ED-8D34-765FF8E72A51}" type="datetime1">
              <a:rPr lang="en-US" smtClean="0">
                <a:solidFill>
                  <a:prstClr val="black"/>
                </a:solidFill>
              </a:rPr>
              <a:pPr/>
              <a:t>11/10/2014</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1381453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C6D98F3-FBE4-4F42-9E2C-D81E47C1410B}" type="datetime1">
              <a:rPr lang="en-US" smtClean="0">
                <a:solidFill>
                  <a:prstClr val="white"/>
                </a:solidFill>
              </a:rPr>
              <a:pPr/>
              <a:t>11/10/2014</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A8B5802-0963-46CB-9B2F-4ED9591D0BF2}"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49653304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AA7266-6720-46FD-9ABF-36680BC3E993}" type="datetime1">
              <a:rPr lang="en-US" smtClean="0">
                <a:solidFill>
                  <a:prstClr val="black"/>
                </a:solidFill>
              </a:rPr>
              <a:pPr/>
              <a:t>11/10/2014</a:t>
            </a:fld>
            <a:endParaRPr lang="en-US">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048638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AA7266-6720-46FD-9ABF-36680BC3E993}" type="datetime1">
              <a:rPr lang="en-US" smtClean="0">
                <a:solidFill>
                  <a:prstClr val="black"/>
                </a:solidFill>
              </a:rPr>
              <a:pPr/>
              <a:t>11/10/2014</a:t>
            </a:fld>
            <a:endParaRPr lang="en-US">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A8B5802-0963-46CB-9B2F-4ED9591D0BF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069187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nystce.nesinc.com/NY_CBTTutorial.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starttest.com/ITDVersions/5.0.0.0/ITDStart.aspx?SVC=9f571e8a-adc2-47bf-a5e9-4b37f1deeaac"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ystce.nesinc.com/NY_viewSG_opener.a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youtube.com/watch?v=6MLiFvwvpe8&amp;feature=youtu.be" TargetMode="External"/><Relationship Id="rId5" Type="http://schemas.openxmlformats.org/officeDocument/2006/relationships/hyperlink" Target="https://www.starttest.com/7.0.0.2/cart.aspx?program=NES&amp;loc=ES&amp;rgn=NYSTCE" TargetMode="External"/><Relationship Id="rId4" Type="http://schemas.openxmlformats.org/officeDocument/2006/relationships/hyperlink" Target="http://www.nystce.nesinc.com/NY_viewobjs_opener.as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teacher.education@cuny.edu"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ystce.nesinc.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pearsonvue.com/es/locat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12.nysed.gov/biling/bilinged/resource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engageny.org/resource/new-york-state-teaching-standards" TargetMode="External"/><Relationship Id="rId4" Type="http://schemas.openxmlformats.org/officeDocument/2006/relationships/hyperlink" Target="http://www.p12.nysed.gov/specialed/publications/iepguidance/intro.ht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accent1">
                    <a:lumMod val="50000"/>
                  </a:schemeClr>
                </a:solidFill>
                <a:effectLst/>
                <a:ea typeface="Albany WT J" panose="020B0604020202020204" pitchFamily="34" charset="2"/>
                <a:cs typeface="Albany WT J" panose="020B0604020202020204" pitchFamily="34" charset="2"/>
              </a:rPr>
              <a:t>Educating All Students</a:t>
            </a:r>
            <a:endParaRPr lang="en-US" dirty="0">
              <a:solidFill>
                <a:schemeClr val="accent1">
                  <a:lumMod val="50000"/>
                </a:schemeClr>
              </a:solidFill>
              <a:effectLst/>
              <a:ea typeface="Albany WT J" panose="020B0604020202020204" pitchFamily="34" charset="2"/>
              <a:cs typeface="Albany WT J" panose="020B0604020202020204" pitchFamily="34" charset="2"/>
            </a:endParaRPr>
          </a:p>
        </p:txBody>
      </p:sp>
      <p:sp>
        <p:nvSpPr>
          <p:cNvPr id="3" name="Subtitle 2"/>
          <p:cNvSpPr>
            <a:spLocks noGrp="1"/>
          </p:cNvSpPr>
          <p:nvPr>
            <p:ph type="subTitle" idx="1"/>
          </p:nvPr>
        </p:nvSpPr>
        <p:spPr/>
        <p:txBody>
          <a:bodyPr>
            <a:normAutofit/>
          </a:bodyPr>
          <a:lstStyle/>
          <a:p>
            <a:r>
              <a:rPr lang="en-US" dirty="0" smtClean="0">
                <a:solidFill>
                  <a:schemeClr val="accent1">
                    <a:lumMod val="75000"/>
                  </a:schemeClr>
                </a:solidFill>
                <a:ea typeface="Albany WT J" panose="020B0604020202020204" pitchFamily="34" charset="2"/>
                <a:cs typeface="Albany WT J" panose="020B0604020202020204" pitchFamily="34" charset="2"/>
              </a:rPr>
              <a:t>Test Taking Strategies</a:t>
            </a:r>
            <a:endParaRPr lang="en-US" dirty="0">
              <a:solidFill>
                <a:schemeClr val="accent1">
                  <a:lumMod val="75000"/>
                </a:schemeClr>
              </a:solidFill>
              <a:ea typeface="Albany WT J" panose="020B0604020202020204" pitchFamily="34" charset="2"/>
              <a:cs typeface="Albany WT J" panose="020B0604020202020204" pitchFamily="34" charset="2"/>
            </a:endParaRPr>
          </a:p>
        </p:txBody>
      </p:sp>
      <p:sp>
        <p:nvSpPr>
          <p:cNvPr id="4" name="Slide Number Placeholder 3"/>
          <p:cNvSpPr>
            <a:spLocks noGrp="1"/>
          </p:cNvSpPr>
          <p:nvPr>
            <p:ph type="sldNum" sz="quarter" idx="12"/>
          </p:nvPr>
        </p:nvSpPr>
        <p:spPr/>
        <p:txBody>
          <a:bodyPr/>
          <a:lstStyle/>
          <a:p>
            <a:fld id="{9EEE7947-85C0-469A-B85E-D2D9F7B359A4}" type="slidenum">
              <a:rPr lang="en-US" altLang="en-US" smtClean="0"/>
              <a:pPr/>
              <a:t>1</a:t>
            </a:fld>
            <a:endParaRPr lang="en-US" altLang="en-US"/>
          </a:p>
        </p:txBody>
      </p:sp>
      <p:pic>
        <p:nvPicPr>
          <p:cNvPr id="1026" name="Picture 2" descr="cuny_logotype_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28600"/>
            <a:ext cx="1676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67640" y="5562600"/>
            <a:ext cx="4953000" cy="400110"/>
          </a:xfrm>
          <a:prstGeom prst="rect">
            <a:avLst/>
          </a:prstGeom>
          <a:noFill/>
        </p:spPr>
        <p:txBody>
          <a:bodyPr wrap="square" rtlCol="0">
            <a:spAutoFit/>
          </a:bodyPr>
          <a:lstStyle/>
          <a:p>
            <a:pPr algn="ctr"/>
            <a:r>
              <a:rPr lang="en-US" sz="2000" b="1" dirty="0" smtClean="0">
                <a:solidFill>
                  <a:prstClr val="white"/>
                </a:solidFill>
              </a:rPr>
              <a:t>@</a:t>
            </a:r>
            <a:r>
              <a:rPr lang="en-US" sz="2000" b="1" dirty="0" err="1" smtClean="0">
                <a:solidFill>
                  <a:prstClr val="white"/>
                </a:solidFill>
              </a:rPr>
              <a:t>CUNYTeacherEd</a:t>
            </a:r>
            <a:r>
              <a:rPr lang="en-US" sz="2000" b="1" dirty="0" smtClean="0">
                <a:solidFill>
                  <a:prstClr val="white"/>
                </a:solidFill>
              </a:rPr>
              <a:t> </a:t>
            </a:r>
          </a:p>
        </p:txBody>
      </p:sp>
    </p:spTree>
    <p:extLst>
      <p:ext uri="{BB962C8B-B14F-4D97-AF65-F5344CB8AC3E}">
        <p14:creationId xmlns:p14="http://schemas.microsoft.com/office/powerpoint/2010/main" val="1845517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The EAS is only offered through computer-based testing, which may be a new format for many candidates. </a:t>
            </a:r>
          </a:p>
          <a:p>
            <a:endParaRPr lang="en-US" dirty="0" smtClean="0"/>
          </a:p>
          <a:p>
            <a:pPr lvl="1"/>
            <a:r>
              <a:rPr lang="en-US" sz="2400" dirty="0" smtClean="0"/>
              <a:t>Computer-based </a:t>
            </a:r>
            <a:r>
              <a:rPr lang="en-US" sz="2400" dirty="0"/>
              <a:t>testing tutorial </a:t>
            </a:r>
          </a:p>
          <a:p>
            <a:pPr lvl="2"/>
            <a:r>
              <a:rPr lang="en-US" sz="2400" dirty="0">
                <a:hlinkClick r:id="rId3"/>
              </a:rPr>
              <a:t>http://www.nystce.nesinc.com/NY_CBTTutorial.asp</a:t>
            </a:r>
            <a:endParaRPr lang="en-US" sz="2400" dirty="0"/>
          </a:p>
          <a:p>
            <a:pPr lvl="1"/>
            <a:endParaRPr lang="en-US" sz="2400" dirty="0" smtClean="0"/>
          </a:p>
          <a:p>
            <a:pPr lvl="1"/>
            <a:r>
              <a:rPr lang="en-US" sz="2400" dirty="0" smtClean="0"/>
              <a:t>Sample Practice Test</a:t>
            </a:r>
          </a:p>
          <a:p>
            <a:pPr lvl="2"/>
            <a:r>
              <a:rPr lang="en-US" sz="2400" dirty="0">
                <a:hlinkClick r:id="rId4"/>
              </a:rPr>
              <a:t>https://</a:t>
            </a:r>
            <a:r>
              <a:rPr lang="en-US" sz="2400" dirty="0" smtClean="0">
                <a:hlinkClick r:id="rId4"/>
              </a:rPr>
              <a:t>www.starttest.com/ITDVersions/5.0.0.0/ITDStart.aspx?SVC=9f571e8a-adc2-47bf-a5e9-4b37f1deeaac</a:t>
            </a:r>
            <a:endParaRPr lang="en-US" sz="2400" dirty="0" smtClean="0"/>
          </a:p>
          <a:p>
            <a:pPr marL="630936" lvl="2" indent="0">
              <a:buNone/>
            </a:pPr>
            <a:endParaRPr lang="en-US" dirty="0"/>
          </a:p>
        </p:txBody>
      </p:sp>
      <p:sp>
        <p:nvSpPr>
          <p:cNvPr id="3" name="Slide Number Placeholder 2"/>
          <p:cNvSpPr>
            <a:spLocks noGrp="1"/>
          </p:cNvSpPr>
          <p:nvPr>
            <p:ph type="sldNum" sz="quarter" idx="12"/>
          </p:nvPr>
        </p:nvSpPr>
        <p:spPr/>
        <p:txBody>
          <a:bodyPr/>
          <a:lstStyle/>
          <a:p>
            <a:fld id="{1A8B5802-0963-46CB-9B2F-4ED9591D0BF2}" type="slidenum">
              <a:rPr lang="en-US" smtClean="0"/>
              <a:t>10</a:t>
            </a:fld>
            <a:endParaRPr lang="en-US"/>
          </a:p>
        </p:txBody>
      </p:sp>
      <p:sp>
        <p:nvSpPr>
          <p:cNvPr id="4" name="Title 3"/>
          <p:cNvSpPr>
            <a:spLocks noGrp="1"/>
          </p:cNvSpPr>
          <p:nvPr>
            <p:ph type="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Computer-Based Testing</a:t>
            </a:r>
            <a:endParaRPr lang="en-US"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31830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Note taking</a:t>
            </a:r>
          </a:p>
          <a:p>
            <a:pPr lvl="1"/>
            <a:r>
              <a:rPr lang="en-US" sz="2400" dirty="0" smtClean="0"/>
              <a:t>“Whiteboard” to take notes</a:t>
            </a:r>
          </a:p>
          <a:p>
            <a:pPr marL="393192" lvl="1" indent="0">
              <a:buNone/>
            </a:pPr>
            <a:endParaRPr lang="en-US" sz="2400" dirty="0" smtClean="0"/>
          </a:p>
          <a:p>
            <a:r>
              <a:rPr lang="en-US" sz="2800" dirty="0" smtClean="0"/>
              <a:t>Navigating the System</a:t>
            </a:r>
          </a:p>
          <a:p>
            <a:pPr lvl="1"/>
            <a:r>
              <a:rPr lang="en-US" sz="2400" dirty="0"/>
              <a:t>M</a:t>
            </a:r>
            <a:r>
              <a:rPr lang="en-US" sz="2400" dirty="0" smtClean="0"/>
              <a:t>ove to different parts of the test using the “navigator” feature</a:t>
            </a:r>
          </a:p>
          <a:p>
            <a:pPr lvl="1"/>
            <a:endParaRPr lang="en-US" sz="2400" dirty="0" smtClean="0"/>
          </a:p>
          <a:p>
            <a:r>
              <a:rPr lang="en-US" sz="2800" dirty="0" smtClean="0"/>
              <a:t>Flagging Questions for Review</a:t>
            </a:r>
          </a:p>
          <a:p>
            <a:pPr lvl="1"/>
            <a:r>
              <a:rPr lang="en-US" sz="2400" dirty="0" smtClean="0"/>
              <a:t>Allows you to identify questions you skipped or want to come back to </a:t>
            </a:r>
            <a:endParaRPr lang="en-US" sz="2400"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11</a:t>
            </a:fld>
            <a:endParaRPr lang="en-US">
              <a:solidFill>
                <a:prstClr val="black"/>
              </a:solidFill>
            </a:endParaRPr>
          </a:p>
        </p:txBody>
      </p:sp>
      <p:sp>
        <p:nvSpPr>
          <p:cNvPr id="4" name="Title 3"/>
          <p:cNvSpPr>
            <a:spLocks noGrp="1"/>
          </p:cNvSpPr>
          <p:nvPr>
            <p:ph type="title"/>
          </p:nvPr>
        </p:nvSpPr>
        <p:spPr/>
        <p:txBody>
          <a:bodyPr>
            <a:normAutofit fontScale="90000"/>
          </a:bodyPr>
          <a:lstStyle/>
          <a:p>
            <a:r>
              <a:rPr lang="en-US" dirty="0" smtClean="0">
                <a:solidFill>
                  <a:schemeClr val="accent1">
                    <a:lumMod val="50000"/>
                  </a:schemeClr>
                </a:solidFill>
              </a:rPr>
              <a:t>Computer-Based Testing Strategies</a:t>
            </a:r>
            <a:endParaRPr lang="en-US" dirty="0">
              <a:solidFill>
                <a:schemeClr val="accent1">
                  <a:lumMod val="50000"/>
                </a:schemeClr>
              </a:solidFill>
            </a:endParaRPr>
          </a:p>
        </p:txBody>
      </p:sp>
    </p:spTree>
    <p:extLst>
      <p:ext uri="{BB962C8B-B14F-4D97-AF65-F5344CB8AC3E}">
        <p14:creationId xmlns:p14="http://schemas.microsoft.com/office/powerpoint/2010/main" val="1701704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Review the test to see when and where the constructed response questions are located </a:t>
            </a:r>
          </a:p>
          <a:p>
            <a:endParaRPr lang="en-US" sz="2400" dirty="0" smtClean="0"/>
          </a:p>
          <a:p>
            <a:r>
              <a:rPr lang="en-US" sz="2400" dirty="0" smtClean="0"/>
              <a:t>Read the questions first before reading the documents and charts</a:t>
            </a:r>
          </a:p>
          <a:p>
            <a:pPr lvl="1"/>
            <a:endParaRPr lang="en-US" sz="2400" dirty="0"/>
          </a:p>
          <a:p>
            <a:r>
              <a:rPr lang="en-US" sz="2400" dirty="0" smtClean="0"/>
              <a:t>Take note of key words and phrases from the questions</a:t>
            </a:r>
          </a:p>
          <a:p>
            <a:endParaRPr lang="en-US" sz="2400" dirty="0" smtClean="0"/>
          </a:p>
          <a:p>
            <a:r>
              <a:rPr lang="en-US" sz="2400" dirty="0" smtClean="0"/>
              <a:t>Look for important evidence/details in the documents to include in your constructed response</a:t>
            </a:r>
            <a:endParaRPr lang="en-US" sz="2400"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12</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Test Taking Strategies</a:t>
            </a:r>
            <a:endParaRPr lang="en-US" dirty="0">
              <a:solidFill>
                <a:schemeClr val="accent1">
                  <a:lumMod val="50000"/>
                </a:schemeClr>
              </a:solidFill>
            </a:endParaRPr>
          </a:p>
        </p:txBody>
      </p:sp>
    </p:spTree>
    <p:extLst>
      <p:ext uri="{BB962C8B-B14F-4D97-AF65-F5344CB8AC3E}">
        <p14:creationId xmlns:p14="http://schemas.microsoft.com/office/powerpoint/2010/main" val="421533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EAS </a:t>
            </a:r>
            <a:r>
              <a:rPr lang="en-US" sz="2800" dirty="0"/>
              <a:t>Preparation Guide </a:t>
            </a:r>
            <a:r>
              <a:rPr lang="en-US" sz="2800" u="sng" dirty="0">
                <a:hlinkClick r:id="rId3"/>
              </a:rPr>
              <a:t>here</a:t>
            </a:r>
            <a:r>
              <a:rPr lang="en-US" sz="2800" dirty="0"/>
              <a:t> </a:t>
            </a:r>
            <a:endParaRPr lang="en-US" sz="2800" dirty="0" smtClean="0"/>
          </a:p>
          <a:p>
            <a:endParaRPr lang="en-US" sz="2800" dirty="0"/>
          </a:p>
          <a:p>
            <a:r>
              <a:rPr lang="en-US" sz="2800" dirty="0"/>
              <a:t>EAS Test Design and Framework </a:t>
            </a:r>
            <a:r>
              <a:rPr lang="en-US" sz="2800" u="sng" dirty="0" smtClean="0">
                <a:hlinkClick r:id="rId4"/>
              </a:rPr>
              <a:t>here</a:t>
            </a:r>
            <a:endParaRPr lang="en-US" sz="2800" u="sng" dirty="0" smtClean="0"/>
          </a:p>
          <a:p>
            <a:endParaRPr lang="en-US" sz="2800" dirty="0"/>
          </a:p>
          <a:p>
            <a:r>
              <a:rPr lang="en-US" sz="2800" dirty="0" smtClean="0"/>
              <a:t>EAS </a:t>
            </a:r>
            <a:r>
              <a:rPr lang="en-US" sz="2800" dirty="0"/>
              <a:t>Practice Test (Fee $29.95) </a:t>
            </a:r>
            <a:r>
              <a:rPr lang="en-US" sz="2800" u="sng" dirty="0" smtClean="0">
                <a:hlinkClick r:id="rId5"/>
              </a:rPr>
              <a:t>here</a:t>
            </a:r>
            <a:endParaRPr lang="en-US" sz="2800" u="sng" dirty="0" smtClean="0"/>
          </a:p>
          <a:p>
            <a:pPr marL="109728" indent="0">
              <a:buNone/>
            </a:pPr>
            <a:endParaRPr lang="en-US" sz="2800" u="sng" dirty="0" smtClean="0"/>
          </a:p>
          <a:p>
            <a:r>
              <a:rPr lang="en-US" sz="2800" dirty="0" smtClean="0"/>
              <a:t>CUNY EAS webinar </a:t>
            </a:r>
            <a:r>
              <a:rPr lang="en-US" sz="2800" dirty="0" smtClean="0">
                <a:hlinkClick r:id="rId6"/>
              </a:rPr>
              <a:t>here</a:t>
            </a:r>
            <a:endParaRPr lang="en-US" sz="2800" dirty="0" smtClean="0"/>
          </a:p>
          <a:p>
            <a:endParaRPr lang="en-US" sz="2800" dirty="0" smtClean="0"/>
          </a:p>
          <a:p>
            <a:r>
              <a:rPr lang="en-US" sz="2800" dirty="0"/>
              <a:t>N</a:t>
            </a:r>
            <a:r>
              <a:rPr lang="en-US" sz="2800" dirty="0" smtClean="0"/>
              <a:t>YSTCE Exam Support on Blackboard</a:t>
            </a:r>
            <a:endParaRPr lang="en-US" sz="2800" dirty="0"/>
          </a:p>
          <a:p>
            <a:endParaRPr lang="en-US"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13</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Study Materials </a:t>
            </a:r>
            <a:endParaRPr lang="en-US" dirty="0">
              <a:solidFill>
                <a:schemeClr val="accent1">
                  <a:lumMod val="50000"/>
                </a:schemeClr>
              </a:solidFill>
            </a:endParaRPr>
          </a:p>
        </p:txBody>
      </p:sp>
    </p:spTree>
    <p:extLst>
      <p:ext uri="{BB962C8B-B14F-4D97-AF65-F5344CB8AC3E}">
        <p14:creationId xmlns:p14="http://schemas.microsoft.com/office/powerpoint/2010/main" val="2483382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8B5802-0963-46CB-9B2F-4ED9591D0BF2}" type="slidenum">
              <a:rPr lang="en-US" smtClean="0"/>
              <a:t>14</a:t>
            </a:fld>
            <a:endParaRPr lang="en-US"/>
          </a:p>
        </p:txBody>
      </p:sp>
      <p:sp>
        <p:nvSpPr>
          <p:cNvPr id="7" name="Title 1"/>
          <p:cNvSpPr>
            <a:spLocks noGrp="1"/>
          </p:cNvSpPr>
          <p:nvPr>
            <p:ph type="ctrTitle"/>
          </p:nvPr>
        </p:nvSpPr>
        <p:spPr>
          <a:xfrm>
            <a:off x="914400" y="1371600"/>
            <a:ext cx="7391400" cy="3733800"/>
          </a:xfrm>
        </p:spPr>
        <p:txBody>
          <a:bodyPr>
            <a:normAutofit/>
          </a:bodyPr>
          <a:lstStyle/>
          <a:p>
            <a:pPr marR="64008" lvl="0" algn="ctr">
              <a:spcBef>
                <a:spcPts val="400"/>
              </a:spcBef>
            </a:pPr>
            <a:r>
              <a:rPr lang="en-US" dirty="0" smtClean="0">
                <a:solidFill>
                  <a:schemeClr val="accent1">
                    <a:lumMod val="50000"/>
                  </a:schemeClr>
                </a:solidFill>
              </a:rPr>
              <a:t>Thank you</a:t>
            </a:r>
            <a:br>
              <a:rPr lang="en-US" dirty="0" smtClean="0">
                <a:solidFill>
                  <a:schemeClr val="accent1">
                    <a:lumMod val="50000"/>
                  </a:schemeClr>
                </a:solidFill>
              </a:rPr>
            </a:br>
            <a:r>
              <a:rPr lang="en-US" dirty="0" smtClean="0">
                <a:solidFill>
                  <a:schemeClr val="accent1">
                    <a:lumMod val="50000"/>
                  </a:schemeClr>
                </a:solidFill>
              </a:rPr>
              <a:t/>
            </a:r>
            <a:br>
              <a:rPr lang="en-US" dirty="0" smtClean="0">
                <a:solidFill>
                  <a:schemeClr val="accent1">
                    <a:lumMod val="50000"/>
                  </a:schemeClr>
                </a:solidFill>
              </a:rPr>
            </a:br>
            <a:r>
              <a:rPr lang="en-US" sz="2700" b="0" dirty="0">
                <a:solidFill>
                  <a:prstClr val="black"/>
                </a:solidFill>
                <a:effectLst/>
                <a:latin typeface="Century Gothic"/>
              </a:rPr>
              <a:t>Additional questions? Email: </a:t>
            </a:r>
            <a:r>
              <a:rPr lang="en-US" sz="2700" b="0" dirty="0">
                <a:solidFill>
                  <a:srgbClr val="04617B"/>
                </a:solidFill>
                <a:effectLst/>
                <a:latin typeface="Century Gothic"/>
                <a:hlinkClick r:id="rId3"/>
              </a:rPr>
              <a:t>teacher.education@cuny.edu</a:t>
            </a:r>
            <a:r>
              <a:rPr lang="en-US" sz="2700" b="0" dirty="0">
                <a:solidFill>
                  <a:srgbClr val="04617B"/>
                </a:solidFill>
                <a:effectLst/>
                <a:latin typeface="Century Gothic"/>
              </a:rPr>
              <a:t/>
            </a:r>
            <a:br>
              <a:rPr lang="en-US" sz="2700" b="0" dirty="0">
                <a:solidFill>
                  <a:srgbClr val="04617B"/>
                </a:solidFill>
                <a:effectLst/>
                <a:latin typeface="Century Gothic"/>
              </a:rPr>
            </a:br>
            <a:endParaRPr lang="en-US" dirty="0">
              <a:solidFill>
                <a:schemeClr val="accent1">
                  <a:lumMod val="50000"/>
                </a:schemeClr>
              </a:solidFill>
            </a:endParaRPr>
          </a:p>
        </p:txBody>
      </p:sp>
    </p:spTree>
    <p:extLst>
      <p:ext uri="{BB962C8B-B14F-4D97-AF65-F5344CB8AC3E}">
        <p14:creationId xmlns:p14="http://schemas.microsoft.com/office/powerpoint/2010/main" val="3273853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EAS test measures professional and pedagogical knowledge and skills necessary to teach all students effectively in New York State public schools. </a:t>
            </a:r>
          </a:p>
          <a:p>
            <a:endParaRPr lang="en-US" dirty="0" smtClean="0"/>
          </a:p>
          <a:p>
            <a:r>
              <a:rPr lang="en-US" dirty="0" smtClean="0"/>
              <a:t>From the EAS Framework:</a:t>
            </a:r>
          </a:p>
          <a:p>
            <a:pPr lvl="1"/>
            <a:r>
              <a:rPr lang="en-US" dirty="0" smtClean="0"/>
              <a:t>“This test consists of selected-response items and constructed-response items. Each constructed-response item will share scenario-based stimulus material with several selected-response items.”</a:t>
            </a:r>
            <a:endParaRPr lang="en-US"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2</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Test Description</a:t>
            </a:r>
            <a:endParaRPr lang="en-US" dirty="0">
              <a:solidFill>
                <a:schemeClr val="accent1">
                  <a:lumMod val="50000"/>
                </a:schemeClr>
              </a:solidFill>
            </a:endParaRPr>
          </a:p>
        </p:txBody>
      </p:sp>
    </p:spTree>
    <p:extLst>
      <p:ext uri="{BB962C8B-B14F-4D97-AF65-F5344CB8AC3E}">
        <p14:creationId xmlns:p14="http://schemas.microsoft.com/office/powerpoint/2010/main" val="747395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109728" indent="0">
              <a:buNone/>
            </a:pPr>
            <a:r>
              <a:rPr lang="en-US" sz="1700" dirty="0" smtClean="0"/>
              <a:t>	</a:t>
            </a:r>
          </a:p>
          <a:p>
            <a:pPr marL="109728" indent="0">
              <a:buNone/>
            </a:pPr>
            <a:r>
              <a:rPr lang="en-US" sz="1700" dirty="0"/>
              <a:t>	 </a:t>
            </a:r>
            <a:r>
              <a:rPr lang="en-US" sz="1700" dirty="0" smtClean="0"/>
              <a:t>       Copyright </a:t>
            </a:r>
            <a:r>
              <a:rPr lang="en-US" sz="1700" dirty="0"/>
              <a:t>© 2014 by the New York State Education Department</a:t>
            </a:r>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3</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Test Format</a:t>
            </a:r>
            <a:endParaRPr lang="en-US"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237" y="1301262"/>
            <a:ext cx="8477250" cy="454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3336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2800" dirty="0" smtClean="0"/>
              <a:t>Exam Fee: $102</a:t>
            </a:r>
          </a:p>
          <a:p>
            <a:pPr lvl="1"/>
            <a:endParaRPr lang="en-US" sz="2800" dirty="0" smtClean="0"/>
          </a:p>
          <a:p>
            <a:pPr lvl="1"/>
            <a:r>
              <a:rPr lang="en-US" sz="2800" dirty="0" smtClean="0"/>
              <a:t>Registration: </a:t>
            </a:r>
          </a:p>
          <a:p>
            <a:pPr lvl="2"/>
            <a:r>
              <a:rPr lang="en-US" sz="2400" dirty="0" smtClean="0">
                <a:hlinkClick r:id="rId3"/>
              </a:rPr>
              <a:t>http</a:t>
            </a:r>
            <a:r>
              <a:rPr lang="en-US" sz="2400" dirty="0">
                <a:hlinkClick r:id="rId3"/>
              </a:rPr>
              <a:t>://www.nystce.nesinc.com/</a:t>
            </a:r>
            <a:endParaRPr lang="en-US" sz="2400" dirty="0"/>
          </a:p>
          <a:p>
            <a:pPr lvl="1"/>
            <a:endParaRPr lang="en-US" sz="2800" dirty="0" smtClean="0"/>
          </a:p>
          <a:p>
            <a:pPr lvl="1"/>
            <a:r>
              <a:rPr lang="en-US" sz="2800" dirty="0" smtClean="0"/>
              <a:t>Computer </a:t>
            </a:r>
            <a:r>
              <a:rPr lang="en-US" sz="2800" dirty="0"/>
              <a:t>based testing </a:t>
            </a:r>
            <a:r>
              <a:rPr lang="en-US" sz="2800" dirty="0" smtClean="0"/>
              <a:t>sites</a:t>
            </a:r>
          </a:p>
          <a:p>
            <a:pPr lvl="2"/>
            <a:r>
              <a:rPr lang="en-US" sz="2400" dirty="0" smtClean="0">
                <a:hlinkClick r:id="rId4"/>
              </a:rPr>
              <a:t>www.pearsonvue.com/es/locate</a:t>
            </a:r>
            <a:r>
              <a:rPr lang="en-US" sz="2400" dirty="0">
                <a:hlinkClick r:id="rId4"/>
              </a:rPr>
              <a:t>/</a:t>
            </a:r>
            <a:endParaRPr lang="en-US" sz="2400" dirty="0"/>
          </a:p>
          <a:p>
            <a:endParaRPr lang="en-US"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4</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Registration</a:t>
            </a:r>
            <a:endParaRPr lang="en-US" dirty="0">
              <a:solidFill>
                <a:schemeClr val="accent1">
                  <a:lumMod val="50000"/>
                </a:schemeClr>
              </a:solidFill>
            </a:endParaRPr>
          </a:p>
        </p:txBody>
      </p:sp>
    </p:spTree>
    <p:extLst>
      <p:ext uri="{BB962C8B-B14F-4D97-AF65-F5344CB8AC3E}">
        <p14:creationId xmlns:p14="http://schemas.microsoft.com/office/powerpoint/2010/main" val="46451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Testing Strategies</a:t>
            </a:r>
            <a:endParaRPr lang="en-US" dirty="0">
              <a:solidFill>
                <a:schemeClr val="accent1">
                  <a:lumMod val="50000"/>
                </a:schemeClr>
              </a:solidFill>
            </a:endParaRP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1A8B5802-0963-46CB-9B2F-4ED9591D0BF2}" type="slidenum">
              <a:rPr lang="en-US" smtClean="0">
                <a:solidFill>
                  <a:prstClr val="white"/>
                </a:solidFill>
              </a:rPr>
              <a:pPr/>
              <a:t>5</a:t>
            </a:fld>
            <a:endParaRPr lang="en-US">
              <a:solidFill>
                <a:prstClr val="white"/>
              </a:solidFill>
            </a:endParaRPr>
          </a:p>
        </p:txBody>
      </p:sp>
    </p:spTree>
    <p:extLst>
      <p:ext uri="{BB962C8B-B14F-4D97-AF65-F5344CB8AC3E}">
        <p14:creationId xmlns:p14="http://schemas.microsoft.com/office/powerpoint/2010/main" val="139699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6</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Plan Your Time</a:t>
            </a:r>
            <a:endParaRPr lang="en-US" dirty="0">
              <a:solidFill>
                <a:schemeClr val="accent1">
                  <a:lumMod val="50000"/>
                </a:schemeClr>
              </a:solidFill>
            </a:endParaRPr>
          </a:p>
        </p:txBody>
      </p:sp>
      <p:pic>
        <p:nvPicPr>
          <p:cNvPr id="7"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 y="2286000"/>
            <a:ext cx="8409062" cy="2286000"/>
          </a:xfrm>
        </p:spPr>
      </p:pic>
      <p:sp>
        <p:nvSpPr>
          <p:cNvPr id="2" name="TextBox 1"/>
          <p:cNvSpPr txBox="1"/>
          <p:nvPr/>
        </p:nvSpPr>
        <p:spPr>
          <a:xfrm>
            <a:off x="533400" y="1600200"/>
            <a:ext cx="7848600" cy="523220"/>
          </a:xfrm>
          <a:prstGeom prst="rect">
            <a:avLst/>
          </a:prstGeom>
          <a:noFill/>
        </p:spPr>
        <p:txBody>
          <a:bodyPr wrap="square" rtlCol="0">
            <a:spAutoFit/>
          </a:bodyPr>
          <a:lstStyle/>
          <a:p>
            <a:r>
              <a:rPr lang="en-US" sz="2800" dirty="0" smtClean="0"/>
              <a:t>From the exam framework: </a:t>
            </a:r>
            <a:endParaRPr lang="en-US" sz="2800" dirty="0"/>
          </a:p>
        </p:txBody>
      </p:sp>
      <p:sp>
        <p:nvSpPr>
          <p:cNvPr id="6" name="TextBox 5"/>
          <p:cNvSpPr txBox="1"/>
          <p:nvPr/>
        </p:nvSpPr>
        <p:spPr>
          <a:xfrm>
            <a:off x="609600" y="4419600"/>
            <a:ext cx="8077200" cy="1877437"/>
          </a:xfrm>
          <a:prstGeom prst="rect">
            <a:avLst/>
          </a:prstGeom>
          <a:noFill/>
        </p:spPr>
        <p:txBody>
          <a:bodyPr wrap="square" rtlCol="0">
            <a:spAutoFit/>
          </a:bodyPr>
          <a:lstStyle/>
          <a:p>
            <a:r>
              <a:rPr lang="en-US" sz="2400" dirty="0" smtClean="0"/>
              <a:t>Each constructed response is 10% of your total score. The selected response items are 70% of your total score.</a:t>
            </a:r>
          </a:p>
          <a:p>
            <a:pPr algn="r"/>
            <a:r>
              <a:rPr lang="en-US" sz="2800" dirty="0"/>
              <a:t> </a:t>
            </a:r>
            <a:endParaRPr lang="en-US" sz="2800" dirty="0" smtClean="0"/>
          </a:p>
          <a:p>
            <a:pPr algn="r"/>
            <a:r>
              <a:rPr lang="en-US" sz="1600" dirty="0" smtClean="0"/>
              <a:t>Copyright </a:t>
            </a:r>
            <a:r>
              <a:rPr lang="en-US" sz="1600" dirty="0"/>
              <a:t>© 2014 by the New York State Education Department</a:t>
            </a:r>
          </a:p>
        </p:txBody>
      </p:sp>
    </p:spTree>
    <p:extLst>
      <p:ext uri="{BB962C8B-B14F-4D97-AF65-F5344CB8AC3E}">
        <p14:creationId xmlns:p14="http://schemas.microsoft.com/office/powerpoint/2010/main" val="347915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From the EAS Framework:</a:t>
            </a:r>
          </a:p>
          <a:p>
            <a:pPr lvl="2"/>
            <a:endParaRPr lang="en-US" dirty="0" smtClean="0"/>
          </a:p>
          <a:p>
            <a:pPr lvl="1"/>
            <a:r>
              <a:rPr lang="en-US" dirty="0"/>
              <a:t>Research- or evidence-based strategies, including utilizing universal design principles, for teaching and working effectively and inclusively with all students </a:t>
            </a:r>
            <a:endParaRPr lang="en-US" dirty="0" smtClean="0"/>
          </a:p>
          <a:p>
            <a:pPr lvl="1"/>
            <a:endParaRPr lang="en-US" dirty="0" smtClean="0"/>
          </a:p>
          <a:p>
            <a:pPr lvl="1"/>
            <a:r>
              <a:rPr lang="en-US" dirty="0" smtClean="0"/>
              <a:t>Strategies </a:t>
            </a:r>
            <a:r>
              <a:rPr lang="en-US" dirty="0"/>
              <a:t>for effectively integrating recommendations from IEPs into instructional activities and daily </a:t>
            </a:r>
            <a:r>
              <a:rPr lang="en-US" dirty="0" smtClean="0"/>
              <a:t>routines</a:t>
            </a:r>
          </a:p>
          <a:p>
            <a:pPr lvl="1"/>
            <a:endParaRPr lang="en-US" dirty="0" smtClean="0"/>
          </a:p>
          <a:p>
            <a:pPr lvl="1"/>
            <a:r>
              <a:rPr lang="en-US" dirty="0"/>
              <a:t>Research-based instructional strategies  for promoting literacy for English Language Learners </a:t>
            </a:r>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7</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Make a Study Guide</a:t>
            </a:r>
            <a:endParaRPr lang="en-US" dirty="0">
              <a:solidFill>
                <a:schemeClr val="accent1">
                  <a:lumMod val="50000"/>
                </a:schemeClr>
              </a:solidFill>
            </a:endParaRPr>
          </a:p>
        </p:txBody>
      </p:sp>
    </p:spTree>
    <p:extLst>
      <p:ext uri="{BB962C8B-B14F-4D97-AF65-F5344CB8AC3E}">
        <p14:creationId xmlns:p14="http://schemas.microsoft.com/office/powerpoint/2010/main" val="2527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NY State’s Bilingual Education Resources: </a:t>
            </a:r>
            <a:r>
              <a:rPr lang="en-US" dirty="0">
                <a:hlinkClick r:id="rId3"/>
              </a:rPr>
              <a:t>http://www.p12.nysed.gov/biling/bilinged/resources.html</a:t>
            </a:r>
            <a:endParaRPr lang="en-US" dirty="0"/>
          </a:p>
          <a:p>
            <a:pPr lvl="1"/>
            <a:endParaRPr lang="en-US" dirty="0" smtClean="0"/>
          </a:p>
          <a:p>
            <a:r>
              <a:rPr lang="en-US" dirty="0" smtClean="0"/>
              <a:t>NY State’s </a:t>
            </a:r>
            <a:r>
              <a:rPr lang="en-US" dirty="0"/>
              <a:t>IEP Guidance: </a:t>
            </a:r>
            <a:r>
              <a:rPr lang="en-US" dirty="0">
                <a:hlinkClick r:id="rId4"/>
              </a:rPr>
              <a:t>http://</a:t>
            </a:r>
            <a:r>
              <a:rPr lang="en-US" dirty="0" smtClean="0">
                <a:hlinkClick r:id="rId4"/>
              </a:rPr>
              <a:t>www.p12.nysed.gov/specialed/publications/iepguidance/intro.htm</a:t>
            </a:r>
            <a:endParaRPr lang="en-US" dirty="0" smtClean="0"/>
          </a:p>
          <a:p>
            <a:pPr lvl="1"/>
            <a:endParaRPr lang="en-US" dirty="0" smtClean="0"/>
          </a:p>
          <a:p>
            <a:r>
              <a:rPr lang="en-US" dirty="0" smtClean="0"/>
              <a:t>NY State </a:t>
            </a:r>
            <a:r>
              <a:rPr lang="en-US" dirty="0"/>
              <a:t>Teaching Standards: </a:t>
            </a:r>
            <a:r>
              <a:rPr lang="en-US" dirty="0">
                <a:hlinkClick r:id="rId5"/>
              </a:rPr>
              <a:t>http://</a:t>
            </a:r>
            <a:r>
              <a:rPr lang="en-US" dirty="0" smtClean="0">
                <a:hlinkClick r:id="rId5"/>
              </a:rPr>
              <a:t>www.engageny.org/resource/new-york-state-teaching-standards</a:t>
            </a:r>
            <a:endParaRPr lang="en-US" dirty="0" smtClean="0"/>
          </a:p>
          <a:p>
            <a:pPr lvl="1"/>
            <a:endParaRPr lang="en-US" dirty="0" smtClean="0"/>
          </a:p>
          <a:p>
            <a:endParaRPr lang="en-US" dirty="0" smtClean="0"/>
          </a:p>
          <a:p>
            <a:endParaRPr lang="en-US" dirty="0"/>
          </a:p>
        </p:txBody>
      </p:sp>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8</a:t>
            </a:fld>
            <a:endParaRPr lang="en-US">
              <a:solidFill>
                <a:prstClr val="black"/>
              </a:solidFill>
            </a:endParaRPr>
          </a:p>
        </p:txBody>
      </p:sp>
      <p:sp>
        <p:nvSpPr>
          <p:cNvPr id="4" name="Title 3"/>
          <p:cNvSpPr>
            <a:spLocks noGrp="1"/>
          </p:cNvSpPr>
          <p:nvPr>
            <p:ph type="title"/>
          </p:nvPr>
        </p:nvSpPr>
        <p:spPr/>
        <p:txBody>
          <a:bodyPr/>
          <a:lstStyle/>
          <a:p>
            <a:r>
              <a:rPr lang="en-US" dirty="0" smtClean="0">
                <a:solidFill>
                  <a:schemeClr val="accent1">
                    <a:lumMod val="50000"/>
                  </a:schemeClr>
                </a:solidFill>
              </a:rPr>
              <a:t>Sample Study Guide Resources</a:t>
            </a:r>
            <a:endParaRPr lang="en-US" dirty="0">
              <a:solidFill>
                <a:schemeClr val="accent1">
                  <a:lumMod val="50000"/>
                </a:schemeClr>
              </a:solidFill>
            </a:endParaRPr>
          </a:p>
        </p:txBody>
      </p:sp>
    </p:spTree>
    <p:extLst>
      <p:ext uri="{BB962C8B-B14F-4D97-AF65-F5344CB8AC3E}">
        <p14:creationId xmlns:p14="http://schemas.microsoft.com/office/powerpoint/2010/main" val="2307603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A8B5802-0963-46CB-9B2F-4ED9591D0BF2}" type="slidenum">
              <a:rPr lang="en-US" smtClean="0">
                <a:solidFill>
                  <a:prstClr val="black"/>
                </a:solidFill>
              </a:rPr>
              <a:pPr/>
              <a:t>9</a:t>
            </a:fld>
            <a:endParaRPr lang="en-US">
              <a:solidFill>
                <a:prstClr val="black"/>
              </a:solidFill>
            </a:endParaRPr>
          </a:p>
        </p:txBody>
      </p:sp>
      <p:sp>
        <p:nvSpPr>
          <p:cNvPr id="4" name="Title 3"/>
          <p:cNvSpPr>
            <a:spLocks noGrp="1"/>
          </p:cNvSpPr>
          <p:nvPr>
            <p:ph type="title"/>
          </p:nvPr>
        </p:nvSpPr>
        <p:spPr/>
        <p:txBody>
          <a:bodyPr/>
          <a:lstStyle/>
          <a:p>
            <a:r>
              <a:rPr lang="en-US" dirty="0">
                <a:solidFill>
                  <a:schemeClr val="accent1">
                    <a:lumMod val="50000"/>
                  </a:schemeClr>
                </a:solidFill>
              </a:rPr>
              <a:t>Review the Rubric</a:t>
            </a:r>
            <a:endParaRPr lang="en-US" dirty="0"/>
          </a:p>
        </p:txBody>
      </p:sp>
      <p:sp>
        <p:nvSpPr>
          <p:cNvPr id="7" name="TextBox 6"/>
          <p:cNvSpPr txBox="1"/>
          <p:nvPr/>
        </p:nvSpPr>
        <p:spPr>
          <a:xfrm>
            <a:off x="3429000" y="5943600"/>
            <a:ext cx="5410200" cy="646331"/>
          </a:xfrm>
          <a:prstGeom prst="rect">
            <a:avLst/>
          </a:prstGeom>
          <a:noFill/>
        </p:spPr>
        <p:txBody>
          <a:bodyPr wrap="square" rtlCol="0">
            <a:spAutoFit/>
          </a:bodyPr>
          <a:lstStyle/>
          <a:p>
            <a:pPr algn="r"/>
            <a:r>
              <a:rPr lang="en-US" dirty="0"/>
              <a:t>Copyright © </a:t>
            </a:r>
            <a:r>
              <a:rPr lang="en-US" dirty="0" smtClean="0"/>
              <a:t>2013 </a:t>
            </a:r>
            <a:r>
              <a:rPr lang="en-US" dirty="0"/>
              <a:t>by the New York State Education Department</a:t>
            </a:r>
          </a:p>
        </p:txBody>
      </p:sp>
      <p:sp>
        <p:nvSpPr>
          <p:cNvPr id="8" name="Content Placeholder 7"/>
          <p:cNvSpPr>
            <a:spLocks noGrp="1"/>
          </p:cNvSpPr>
          <p:nvPr>
            <p:ph idx="1"/>
          </p:nvPr>
        </p:nvSpPr>
        <p:spPr>
          <a:xfrm>
            <a:off x="457200" y="1295400"/>
            <a:ext cx="8229600" cy="4648199"/>
          </a:xfrm>
        </p:spPr>
        <p:txBody>
          <a:bodyPr>
            <a:normAutofit fontScale="92500" lnSpcReduction="20000"/>
          </a:bodyPr>
          <a:lstStyle/>
          <a:p>
            <a:r>
              <a:rPr lang="en-US" sz="3000" dirty="0"/>
              <a:t> </a:t>
            </a:r>
            <a:r>
              <a:rPr lang="en-US" sz="2900" b="1" dirty="0"/>
              <a:t>CONTENT</a:t>
            </a:r>
            <a:r>
              <a:rPr lang="en-US" sz="2900" dirty="0"/>
              <a:t> </a:t>
            </a:r>
          </a:p>
          <a:p>
            <a:pPr lvl="1"/>
            <a:r>
              <a:rPr lang="en-US" sz="2500" dirty="0"/>
              <a:t>The extent to which the response meets the requirements of the assignment</a:t>
            </a:r>
          </a:p>
          <a:p>
            <a:endParaRPr lang="en-US" dirty="0"/>
          </a:p>
          <a:p>
            <a:r>
              <a:rPr lang="en-US" sz="2900" b="1" dirty="0"/>
              <a:t>ANALYSIS, SYNTHESIS, AND APPLICATION OF PEDAGOGICAL PRINCIPLES </a:t>
            </a:r>
          </a:p>
          <a:p>
            <a:pPr lvl="1"/>
            <a:r>
              <a:rPr lang="en-US" sz="2500" dirty="0"/>
              <a:t>The extent to which the response demonstrates understanding of and engagement with the provided exhibits </a:t>
            </a:r>
          </a:p>
          <a:p>
            <a:endParaRPr lang="en-US" b="1" dirty="0"/>
          </a:p>
          <a:p>
            <a:r>
              <a:rPr lang="en-US" sz="2900" b="1" dirty="0"/>
              <a:t>COMMAND OF EVIDENCE </a:t>
            </a:r>
          </a:p>
          <a:p>
            <a:pPr lvl="1"/>
            <a:r>
              <a:rPr lang="en-US" sz="2500" dirty="0"/>
              <a:t>The extent to which the response presents relevant support </a:t>
            </a:r>
          </a:p>
        </p:txBody>
      </p:sp>
    </p:spTree>
    <p:extLst>
      <p:ext uri="{BB962C8B-B14F-4D97-AF65-F5344CB8AC3E}">
        <p14:creationId xmlns:p14="http://schemas.microsoft.com/office/powerpoint/2010/main" val="3001953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1944</Words>
  <Application>Microsoft Office PowerPoint</Application>
  <PresentationFormat>On-screen Show (4:3)</PresentationFormat>
  <Paragraphs>177</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Concourse</vt:lpstr>
      <vt:lpstr>1_Concourse</vt:lpstr>
      <vt:lpstr>Educating All Students</vt:lpstr>
      <vt:lpstr>Test Description</vt:lpstr>
      <vt:lpstr>Test Format</vt:lpstr>
      <vt:lpstr>Registration</vt:lpstr>
      <vt:lpstr>Testing Strategies</vt:lpstr>
      <vt:lpstr>Plan Your Time</vt:lpstr>
      <vt:lpstr>Make a Study Guide</vt:lpstr>
      <vt:lpstr>Sample Study Guide Resources</vt:lpstr>
      <vt:lpstr>Review the Rubric</vt:lpstr>
      <vt:lpstr>Computer-Based Testing</vt:lpstr>
      <vt:lpstr>Computer-Based Testing Strategies</vt:lpstr>
      <vt:lpstr>Test Taking Strategies</vt:lpstr>
      <vt:lpstr>Study Materials </vt:lpstr>
      <vt:lpstr>Thank you  Additional questions? Email: teacher.education@cuny.edu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Case</dc:creator>
  <cp:lastModifiedBy>Joleen</cp:lastModifiedBy>
  <cp:revision>30</cp:revision>
  <cp:lastPrinted>2014-04-17T17:57:34Z</cp:lastPrinted>
  <dcterms:created xsi:type="dcterms:W3CDTF">2014-04-03T17:33:43Z</dcterms:created>
  <dcterms:modified xsi:type="dcterms:W3CDTF">2014-11-10T16:21:06Z</dcterms:modified>
</cp:coreProperties>
</file>