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slideLayouts/slideLayout2.xml" ContentType="application/vnd.openxmlformats-officedocument.presentationml.slideLayout+xml"/>
  <Override PartName="/ppt/theme/theme2.xml" ContentType="application/vnd.openxmlformats-officedocument.them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slideLayouts/slideLayout3.xml" ContentType="application/vnd.openxmlformats-officedocument.presentationml.slideLayout+xml"/>
  <Override PartName="/ppt/theme/theme3.xml" ContentType="application/vnd.openxmlformats-officedocument.them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58" autoAdjust="0"/>
    <p:restoredTop sz="94434" autoAdjust="0"/>
  </p:normalViewPr>
  <p:slideViewPr>
    <p:cSldViewPr snapToGrid="0" snapToObjects="1" showGuides="1">
      <p:cViewPr>
        <p:scale>
          <a:sx n="44" d="100"/>
          <a:sy n="44" d="100"/>
        </p:scale>
        <p:origin x="-80" y="-80"/>
      </p:cViewPr>
      <p:guideLst>
        <p:guide orient="horz" pos="3318"/>
        <p:guide orient="horz" pos="288"/>
        <p:guide orient="horz" pos="20160"/>
        <p:guide orient="horz"/>
        <p:guide pos="581"/>
        <p:guide pos="270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notesMaster" Target="notesMasters/notesMaster1.xml"/><Relationship Id="rId6" Type="http://schemas.openxmlformats.org/officeDocument/2006/relationships/handoutMaster" Target="handoutMasters/handoutMaster1.xml"/><Relationship Id="rId7" Type="http://schemas.openxmlformats.org/officeDocument/2006/relationships/printerSettings" Target="printerSettings/printerSettings1.bin"/><Relationship Id="rId8" Type="http://schemas.openxmlformats.org/officeDocument/2006/relationships/commentAuthors" Target="commentAuthors.xml"/><Relationship Id="rId9" Type="http://schemas.openxmlformats.org/officeDocument/2006/relationships/presProps" Target="presProps.xml"/><Relationship Id="rId1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wmf"/><Relationship Id="rId1" Type="http://schemas.openxmlformats.org/officeDocument/2006/relationships/image" Target="../media/image1.wmf"/><Relationship Id="rId2"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wmf"/><Relationship Id="rId4" Type="http://schemas.openxmlformats.org/officeDocument/2006/relationships/image" Target="../media/image2.wmf"/><Relationship Id="rId1" Type="http://schemas.openxmlformats.org/officeDocument/2006/relationships/image" Target="../media/image3.wmf"/><Relationship Id="rId2"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wmf"/><Relationship Id="rId4" Type="http://schemas.openxmlformats.org/officeDocument/2006/relationships/image" Target="../media/image2.wmf"/><Relationship Id="rId1" Type="http://schemas.openxmlformats.org/officeDocument/2006/relationships/image" Target="../media/image3.wmf"/><Relationship Id="rId2"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10/15/13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10/15/13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410307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41"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11587165"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587166"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22258339"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22250400"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32914027"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32914027"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2914027"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32914027"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2914027"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32914027"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904188"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295353"/>
            <a:ext cx="13591277"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38" y="5431995"/>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942080" y="17409229"/>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5154276" y="20739663"/>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5162215" y="6295353"/>
            <a:ext cx="1357153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5154277" y="5431995"/>
            <a:ext cx="135794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9395741" y="5431995"/>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9395741" y="6295353"/>
            <a:ext cx="13576029"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9395741" y="17377122"/>
            <a:ext cx="13576029"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9395741" y="25845657"/>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212225"/>
            <a:ext cx="10056813"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922341" y="534886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02598" y="15043762"/>
            <a:ext cx="1005840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11587164" y="5348867"/>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32905536" y="5348867"/>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32905536" y="6212225"/>
            <a:ext cx="1004701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32905536"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32905536" y="15011402"/>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32905536" y="25669876"/>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2.wmf"/><Relationship Id="rId12" Type="http://schemas.openxmlformats.org/officeDocument/2006/relationships/oleObject" Target="../embeddings/oleObject3.bin"/><Relationship Id="rId13" Type="http://schemas.openxmlformats.org/officeDocument/2006/relationships/image" Target="../media/image3.wmf"/><Relationship Id="rId14" Type="http://schemas.openxmlformats.org/officeDocument/2006/relationships/image" Target="../media/image9.png"/><Relationship Id="rId15" Type="http://schemas.openxmlformats.org/officeDocument/2006/relationships/oleObject" Target="../embeddings/oleObject4.bin"/><Relationship Id="rId16" Type="http://schemas.openxmlformats.org/officeDocument/2006/relationships/image" Target="../media/image4.wmf"/><Relationship Id="rId17" Type="http://schemas.openxmlformats.org/officeDocument/2006/relationships/hyperlink" Target="http://www.facebook.com/pages/PosterPresentationscom/217914411419?v=app_4949752878&amp;ref=ts" TargetMode="External"/><Relationship Id="rId18"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vmlDrawing" Target="../drawings/vmlDrawing1.vml"/><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oleObject" Target="../embeddings/oleObject1.bin"/><Relationship Id="rId9" Type="http://schemas.openxmlformats.org/officeDocument/2006/relationships/image" Target="../media/image1.wmf"/><Relationship Id="rId10" Type="http://schemas.openxmlformats.org/officeDocument/2006/relationships/oleObject" Target="../embeddings/oleObject2.bin"/></Relationships>
</file>

<file path=ppt/slideMasters/_rels/slideMaster2.xml.rels><?xml version="1.0" encoding="UTF-8" standalone="yes"?>
<Relationships xmlns="http://schemas.openxmlformats.org/package/2006/relationships"><Relationship Id="rId11" Type="http://schemas.openxmlformats.org/officeDocument/2006/relationships/image" Target="../media/image5.png"/><Relationship Id="rId12" Type="http://schemas.openxmlformats.org/officeDocument/2006/relationships/image" Target="../media/image6.png"/><Relationship Id="rId13" Type="http://schemas.openxmlformats.org/officeDocument/2006/relationships/image" Target="../media/image7.png"/><Relationship Id="rId14" Type="http://schemas.openxmlformats.org/officeDocument/2006/relationships/image" Target="../media/image8.png"/><Relationship Id="rId15" Type="http://schemas.openxmlformats.org/officeDocument/2006/relationships/oleObject" Target="../embeddings/oleObject7.bin"/><Relationship Id="rId16" Type="http://schemas.openxmlformats.org/officeDocument/2006/relationships/image" Target="../media/image1.wmf"/><Relationship Id="rId17" Type="http://schemas.openxmlformats.org/officeDocument/2006/relationships/oleObject" Target="../embeddings/oleObject8.bin"/><Relationship Id="rId18" Type="http://schemas.openxmlformats.org/officeDocument/2006/relationships/image" Target="../media/image2.wmf"/><Relationship Id="rId1" Type="http://schemas.openxmlformats.org/officeDocument/2006/relationships/slideLayout" Target="../slideLayouts/slideLayout2.xml"/><Relationship Id="rId2" Type="http://schemas.openxmlformats.org/officeDocument/2006/relationships/theme" Target="../theme/theme2.xml"/><Relationship Id="rId3" Type="http://schemas.openxmlformats.org/officeDocument/2006/relationships/vmlDrawing" Target="../drawings/vmlDrawing2.vml"/><Relationship Id="rId4" Type="http://schemas.openxmlformats.org/officeDocument/2006/relationships/oleObject" Target="../embeddings/oleObject5.bin"/><Relationship Id="rId5" Type="http://schemas.openxmlformats.org/officeDocument/2006/relationships/image" Target="../media/image3.wmf"/><Relationship Id="rId6" Type="http://schemas.openxmlformats.org/officeDocument/2006/relationships/image" Target="../media/image9.png"/><Relationship Id="rId7" Type="http://schemas.openxmlformats.org/officeDocument/2006/relationships/oleObject" Target="../embeddings/oleObject6.bin"/><Relationship Id="rId8" Type="http://schemas.openxmlformats.org/officeDocument/2006/relationships/image" Target="../media/image4.wmf"/><Relationship Id="rId9" Type="http://schemas.openxmlformats.org/officeDocument/2006/relationships/hyperlink" Target="http://www.facebook.com/pages/PosterPresentationscom/217914411419?v=app_4949752878&amp;ref=ts" TargetMode="External"/><Relationship Id="rId10" Type="http://schemas.openxmlformats.org/officeDocument/2006/relationships/image" Target="../media/image10.jpeg"/></Relationships>
</file>

<file path=ppt/slideMasters/_rels/slideMaster3.xml.rels><?xml version="1.0" encoding="UTF-8" standalone="yes"?>
<Relationships xmlns="http://schemas.openxmlformats.org/package/2006/relationships"><Relationship Id="rId11" Type="http://schemas.openxmlformats.org/officeDocument/2006/relationships/image" Target="../media/image5.png"/><Relationship Id="rId12" Type="http://schemas.openxmlformats.org/officeDocument/2006/relationships/image" Target="../media/image6.png"/><Relationship Id="rId13" Type="http://schemas.openxmlformats.org/officeDocument/2006/relationships/image" Target="../media/image7.png"/><Relationship Id="rId14" Type="http://schemas.openxmlformats.org/officeDocument/2006/relationships/image" Target="../media/image8.png"/><Relationship Id="rId15" Type="http://schemas.openxmlformats.org/officeDocument/2006/relationships/oleObject" Target="../embeddings/oleObject11.bin"/><Relationship Id="rId16" Type="http://schemas.openxmlformats.org/officeDocument/2006/relationships/image" Target="../media/image1.wmf"/><Relationship Id="rId17" Type="http://schemas.openxmlformats.org/officeDocument/2006/relationships/oleObject" Target="../embeddings/oleObject12.bin"/><Relationship Id="rId18" Type="http://schemas.openxmlformats.org/officeDocument/2006/relationships/image" Target="../media/image2.wmf"/><Relationship Id="rId1" Type="http://schemas.openxmlformats.org/officeDocument/2006/relationships/slideLayout" Target="../slideLayouts/slideLayout3.xml"/><Relationship Id="rId2" Type="http://schemas.openxmlformats.org/officeDocument/2006/relationships/theme" Target="../theme/theme3.xml"/><Relationship Id="rId3" Type="http://schemas.openxmlformats.org/officeDocument/2006/relationships/vmlDrawing" Target="../drawings/vmlDrawing3.vml"/><Relationship Id="rId4" Type="http://schemas.openxmlformats.org/officeDocument/2006/relationships/oleObject" Target="../embeddings/oleObject9.bin"/><Relationship Id="rId5" Type="http://schemas.openxmlformats.org/officeDocument/2006/relationships/image" Target="../media/image3.wmf"/><Relationship Id="rId6" Type="http://schemas.openxmlformats.org/officeDocument/2006/relationships/image" Target="../media/image9.png"/><Relationship Id="rId7" Type="http://schemas.openxmlformats.org/officeDocument/2006/relationships/oleObject" Target="../embeddings/oleObject10.bin"/><Relationship Id="rId8" Type="http://schemas.openxmlformats.org/officeDocument/2006/relationships/image" Target="../media/image4.wmf"/><Relationship Id="rId9" Type="http://schemas.openxmlformats.org/officeDocument/2006/relationships/hyperlink" Target="http://www.facebook.com/pages/PosterPresentationscom/217914411419?v=app_4949752878&amp;ref=ts" TargetMode="External"/><Relationship Id="rId10" Type="http://schemas.openxmlformats.org/officeDocument/2006/relationships/image" Target="../media/image10.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0600"/>
            <a:ext cx="43891200" cy="45719"/>
          </a:xfrm>
          <a:prstGeom prst="rect">
            <a:avLst/>
          </a:prstGeom>
          <a:solidFill>
            <a:schemeClr val="accent5">
              <a:lumMod val="50000"/>
            </a:schemeClr>
          </a:solidFill>
          <a:ln w="152400">
            <a:solidFill>
              <a:schemeClr val="accent5">
                <a:lumMod val="50000"/>
              </a:schemeClr>
            </a:solid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567305" y="32315729"/>
            <a:ext cx="2514600" cy="336819"/>
          </a:xfrm>
          <a:prstGeom prst="rect">
            <a:avLst/>
          </a:prstGeom>
          <a:noFill/>
          <a:ln w="9525">
            <a:solidFill>
              <a:schemeClr val="accent5">
                <a:lumMod val="50000"/>
              </a:schemeClr>
            </a:solid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 name="Rounded Rectangle 1"/>
          <p:cNvSpPr/>
          <p:nvPr userDrawn="1"/>
        </p:nvSpPr>
        <p:spPr>
          <a:xfrm>
            <a:off x="922338"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587692"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userDrawn="1"/>
        </p:nvSpPr>
        <p:spPr>
          <a:xfrm>
            <a:off x="22253046"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userDrawn="1"/>
        </p:nvSpPr>
        <p:spPr>
          <a:xfrm>
            <a:off x="32918400"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userDrawn="1"/>
        </p:nvGrpSpPr>
        <p:grpSpPr>
          <a:xfrm>
            <a:off x="-11225189" y="-1"/>
            <a:ext cx="11018865" cy="32918401"/>
            <a:chOff x="-11225189" y="-1"/>
            <a:chExt cx="11018865" cy="32918401"/>
          </a:xfrm>
        </p:grpSpPr>
        <p:sp>
          <p:nvSpPr>
            <p:cNvPr id="31" name="Rectangle 3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32" name="Straight Connector 3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4"/>
            <a:stretch>
              <a:fillRect/>
            </a:stretch>
          </p:blipFill>
          <p:spPr>
            <a:xfrm>
              <a:off x="-10740740" y="10261718"/>
              <a:ext cx="1597666" cy="1201935"/>
            </a:xfrm>
            <a:prstGeom prst="rect">
              <a:avLst/>
            </a:prstGeom>
          </p:spPr>
        </p:pic>
        <p:pic>
          <p:nvPicPr>
            <p:cNvPr id="37" name="Picture 36"/>
            <p:cNvPicPr>
              <a:picLocks noChangeAspect="1"/>
            </p:cNvPicPr>
            <p:nvPr userDrawn="1"/>
          </p:nvPicPr>
          <p:blipFill>
            <a:blip r:embed="rId5"/>
            <a:stretch>
              <a:fillRect/>
            </a:stretch>
          </p:blipFill>
          <p:spPr>
            <a:xfrm>
              <a:off x="-10732765" y="15696927"/>
              <a:ext cx="9986808" cy="1053596"/>
            </a:xfrm>
            <a:prstGeom prst="rect">
              <a:avLst/>
            </a:prstGeom>
          </p:spPr>
        </p:pic>
        <p:grpSp>
          <p:nvGrpSpPr>
            <p:cNvPr id="38" name="Group 37"/>
            <p:cNvGrpSpPr/>
            <p:nvPr userDrawn="1"/>
          </p:nvGrpSpPr>
          <p:grpSpPr>
            <a:xfrm>
              <a:off x="-9744993" y="23540957"/>
              <a:ext cx="7531182" cy="2120439"/>
              <a:chOff x="-4470427" y="11016658"/>
              <a:chExt cx="3470785" cy="974220"/>
            </a:xfrm>
          </p:grpSpPr>
          <p:grpSp>
            <p:nvGrpSpPr>
              <p:cNvPr id="46" name="Group 45"/>
              <p:cNvGrpSpPr/>
              <p:nvPr userDrawn="1"/>
            </p:nvGrpSpPr>
            <p:grpSpPr>
              <a:xfrm>
                <a:off x="-2783495" y="11060886"/>
                <a:ext cx="624431" cy="893535"/>
                <a:chOff x="-3958697" y="11117435"/>
                <a:chExt cx="779338" cy="1280430"/>
              </a:xfrm>
            </p:grpSpPr>
            <p:pic>
              <p:nvPicPr>
                <p:cNvPr id="52" name="Picture 51"/>
                <p:cNvPicPr>
                  <a:picLocks noChangeAspect="1"/>
                </p:cNvPicPr>
                <p:nvPr userDrawn="1"/>
              </p:nvPicPr>
              <p:blipFill>
                <a:blip r:embed="rId6"/>
                <a:stretch>
                  <a:fillRect/>
                </a:stretch>
              </p:blipFill>
              <p:spPr>
                <a:xfrm>
                  <a:off x="-3948160" y="11117435"/>
                  <a:ext cx="768801" cy="1090857"/>
                </a:xfrm>
                <a:prstGeom prst="rect">
                  <a:avLst/>
                </a:prstGeom>
              </p:spPr>
            </p:pic>
            <p:sp>
              <p:nvSpPr>
                <p:cNvPr id="53" name="TextBox 52"/>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47" name="Group 46"/>
              <p:cNvGrpSpPr/>
              <p:nvPr userDrawn="1"/>
            </p:nvGrpSpPr>
            <p:grpSpPr>
              <a:xfrm>
                <a:off x="-2033159" y="11060889"/>
                <a:ext cx="1033517" cy="893529"/>
                <a:chOff x="-2921738" y="11200127"/>
                <a:chExt cx="1420279" cy="1227904"/>
              </a:xfrm>
            </p:grpSpPr>
            <p:pic>
              <p:nvPicPr>
                <p:cNvPr id="50" name="Picture 49"/>
                <p:cNvPicPr>
                  <a:picLocks noChangeAspect="1"/>
                </p:cNvPicPr>
                <p:nvPr userDrawn="1"/>
              </p:nvPicPr>
              <p:blipFill>
                <a:blip r:embed="rId6"/>
                <a:stretch>
                  <a:fillRect/>
                </a:stretch>
              </p:blipFill>
              <p:spPr>
                <a:xfrm>
                  <a:off x="-2921738" y="11200127"/>
                  <a:ext cx="1420279" cy="1029694"/>
                </a:xfrm>
                <a:prstGeom prst="rect">
                  <a:avLst/>
                </a:prstGeom>
              </p:spPr>
            </p:pic>
            <p:sp>
              <p:nvSpPr>
                <p:cNvPr id="51" name="TextBox 50"/>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48" name="Picture 47"/>
              <p:cNvPicPr>
                <a:picLocks noChangeAspect="1"/>
              </p:cNvPicPr>
              <p:nvPr userDrawn="1"/>
            </p:nvPicPr>
            <p:blipFill>
              <a:blip r:embed="rId7"/>
              <a:stretch>
                <a:fillRect/>
              </a:stretch>
            </p:blipFill>
            <p:spPr>
              <a:xfrm>
                <a:off x="-4470427" y="11016658"/>
                <a:ext cx="1098742" cy="847761"/>
              </a:xfrm>
              <a:prstGeom prst="rect">
                <a:avLst/>
              </a:prstGeom>
            </p:spPr>
          </p:pic>
          <p:sp>
            <p:nvSpPr>
              <p:cNvPr id="49" name="TextBox 48"/>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39" name="Group 38"/>
            <p:cNvGrpSpPr/>
            <p:nvPr userDrawn="1"/>
          </p:nvGrpSpPr>
          <p:grpSpPr>
            <a:xfrm>
              <a:off x="-10398793" y="27751410"/>
              <a:ext cx="9323012" cy="2453251"/>
              <a:chOff x="-4754996" y="12734136"/>
              <a:chExt cx="4296559" cy="1127128"/>
            </a:xfrm>
          </p:grpSpPr>
          <p:graphicFrame>
            <p:nvGraphicFramePr>
              <p:cNvPr id="41" name="Object 40"/>
              <p:cNvGraphicFramePr>
                <a:graphicFrameLocks noChangeAspect="1"/>
              </p:cNvGraphicFramePr>
              <p:nvPr userDrawn="1">
                <p:extLst>
                  <p:ext uri="{D42A27DB-BD31-4B8C-83A1-F6EECF244321}">
                    <p14:modId xmlns:p14="http://schemas.microsoft.com/office/powerpoint/2010/main" val="2923600614"/>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1111"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2734142"/>
                            <a:ext cx="1828800" cy="1117600"/>
                          </a:xfrm>
                          <a:prstGeom prst="rect">
                            <a:avLst/>
                          </a:prstGeom>
                        </p:spPr>
                      </p:pic>
                    </p:oleObj>
                  </mc:Fallback>
                </mc:AlternateContent>
              </a:graphicData>
            </a:graphic>
          </p:graphicFrame>
          <p:graphicFrame>
            <p:nvGraphicFramePr>
              <p:cNvPr id="43" name="Object 42"/>
              <p:cNvGraphicFramePr>
                <a:graphicFrameLocks noChangeAspect="1"/>
              </p:cNvGraphicFramePr>
              <p:nvPr userDrawn="1">
                <p:extLst>
                  <p:ext uri="{D42A27DB-BD31-4B8C-83A1-F6EECF244321}">
                    <p14:modId xmlns:p14="http://schemas.microsoft.com/office/powerpoint/2010/main" val="3743875991"/>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1112"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2737835"/>
                            <a:ext cx="1828800" cy="1117600"/>
                          </a:xfrm>
                          <a:prstGeom prst="rect">
                            <a:avLst/>
                          </a:prstGeom>
                        </p:spPr>
                      </p:pic>
                    </p:oleObj>
                  </mc:Fallback>
                </mc:AlternateContent>
              </a:graphicData>
            </a:graphic>
          </p:graphicFrame>
          <p:sp>
            <p:nvSpPr>
              <p:cNvPr id="44" name="TextBox 43"/>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45" name="TextBox 44"/>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grpSp>
        <p:nvGrpSpPr>
          <p:cNvPr id="54" name="Group 53"/>
          <p:cNvGrpSpPr/>
          <p:nvPr userDrawn="1"/>
        </p:nvGrpSpPr>
        <p:grpSpPr>
          <a:xfrm>
            <a:off x="44157839" y="-55065"/>
            <a:ext cx="11062139" cy="32973465"/>
            <a:chOff x="44157839" y="-55065"/>
            <a:chExt cx="11062139" cy="32973465"/>
          </a:xfrm>
        </p:grpSpPr>
        <p:sp>
          <p:nvSpPr>
            <p:cNvPr id="55" name="Rectangle 5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1113"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915679" y="3349444"/>
                          <a:ext cx="5586150" cy="2063772"/>
                        </a:xfrm>
                        <a:prstGeom prst="rect">
                          <a:avLst/>
                        </a:prstGeom>
                      </p:spPr>
                    </p:pic>
                  </p:oleObj>
                </mc:Fallback>
              </mc:AlternateContent>
            </a:graphicData>
          </a:graphic>
        </p:graphicFrame>
        <p:pic>
          <p:nvPicPr>
            <p:cNvPr id="57" name="Picture 56"/>
            <p:cNvPicPr>
              <a:picLocks noChangeAspect="1"/>
            </p:cNvPicPr>
            <p:nvPr userDrawn="1"/>
          </p:nvPicPr>
          <p:blipFill>
            <a:blip r:embed="rId14"/>
            <a:stretch>
              <a:fillRect/>
            </a:stretch>
          </p:blipFill>
          <p:spPr>
            <a:xfrm>
              <a:off x="44621819" y="7740040"/>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1114"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2347263"/>
                          <a:ext cx="1482266" cy="992162"/>
                        </a:xfrm>
                        <a:prstGeom prst="rect">
                          <a:avLst/>
                        </a:prstGeom>
                      </p:spPr>
                    </p:pic>
                  </p:oleObj>
                </mc:Fallback>
              </mc:AlternateContent>
            </a:graphicData>
          </a:graphic>
        </p:graphicFrame>
        <p:grpSp>
          <p:nvGrpSpPr>
            <p:cNvPr id="59" name="Group 58"/>
            <p:cNvGrpSpPr/>
            <p:nvPr userDrawn="1"/>
          </p:nvGrpSpPr>
          <p:grpSpPr>
            <a:xfrm>
              <a:off x="44487207" y="29414560"/>
              <a:ext cx="10354213" cy="1265612"/>
              <a:chOff x="44200453" y="28362386"/>
              <a:chExt cx="9771399" cy="1090622"/>
            </a:xfrm>
          </p:grpSpPr>
          <p:sp>
            <p:nvSpPr>
              <p:cNvPr id="61"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63" name="TextBox 62"/>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60" name="TextBox 5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2013</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spTree>
  </p:cSld>
  <p:clrMap bg1="lt1" tx1="dk1" bg2="lt2" tx2="dk2" accent1="accent1" accent2="accent2" accent3="accent3" accent4="accent4" accent5="accent5" accent6="accent6" hlink="hlink" folHlink="folHlink"/>
  <p:sldLayoutIdLst>
    <p:sldLayoutId id="2147483652" r:id="rId1"/>
  </p:sldLayoutIdLst>
  <p:timing>
    <p:tnLst>
      <p:par>
        <p:cTn xmlns:p14="http://schemas.microsoft.com/office/powerpoint/2010/mai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484177"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userDrawn="1"/>
        </p:nvSpPr>
        <p:spPr>
          <a:xfrm>
            <a:off x="922338"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15154504"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29386670"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userDrawn="1"/>
        </p:nvGrpSpPr>
        <p:grpSpPr>
          <a:xfrm>
            <a:off x="44157839" y="-55065"/>
            <a:ext cx="11062139" cy="32973465"/>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46" name="Object 4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2135"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7" name="Picture 46"/>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2136"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9" name="Group 48"/>
            <p:cNvGrpSpPr/>
            <p:nvPr userDrawn="1"/>
          </p:nvGrpSpPr>
          <p:grpSpPr>
            <a:xfrm>
              <a:off x="44487207" y="29414560"/>
              <a:ext cx="10354213" cy="1265612"/>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50" name="TextBox 4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2013</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grpSp>
        <p:nvGrpSpPr>
          <p:cNvPr id="54" name="Group 53"/>
          <p:cNvGrpSpPr/>
          <p:nvPr userDrawn="1"/>
        </p:nvGrpSpPr>
        <p:grpSpPr>
          <a:xfrm>
            <a:off x="-11225189" y="-1"/>
            <a:ext cx="11018865" cy="32918401"/>
            <a:chOff x="-11225189" y="-1"/>
            <a:chExt cx="11018865" cy="32918401"/>
          </a:xfrm>
        </p:grpSpPr>
        <p:sp>
          <p:nvSpPr>
            <p:cNvPr id="55" name="Rectangle 5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56" name="Straight Connector 55"/>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11"/>
            <a:stretch>
              <a:fillRect/>
            </a:stretch>
          </p:blipFill>
          <p:spPr>
            <a:xfrm>
              <a:off x="-10740740" y="10261718"/>
              <a:ext cx="1597666" cy="1201935"/>
            </a:xfrm>
            <a:prstGeom prst="rect">
              <a:avLst/>
            </a:prstGeom>
          </p:spPr>
        </p:pic>
        <p:pic>
          <p:nvPicPr>
            <p:cNvPr id="58" name="Picture 57"/>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9" name="Group 58"/>
            <p:cNvGrpSpPr/>
            <p:nvPr userDrawn="1"/>
          </p:nvGrpSpPr>
          <p:grpSpPr>
            <a:xfrm>
              <a:off x="-9744993" y="23540957"/>
              <a:ext cx="7531182" cy="2120439"/>
              <a:chOff x="-4470427" y="11016658"/>
              <a:chExt cx="3470785" cy="974220"/>
            </a:xfrm>
          </p:grpSpPr>
          <p:grpSp>
            <p:nvGrpSpPr>
              <p:cNvPr id="65" name="Group 64"/>
              <p:cNvGrpSpPr/>
              <p:nvPr userDrawn="1"/>
            </p:nvGrpSpPr>
            <p:grpSpPr>
              <a:xfrm>
                <a:off x="-2783495" y="11060886"/>
                <a:ext cx="624431" cy="893535"/>
                <a:chOff x="-3958697" y="11117435"/>
                <a:chExt cx="779338" cy="1280430"/>
              </a:xfrm>
            </p:grpSpPr>
            <p:pic>
              <p:nvPicPr>
                <p:cNvPr id="71" name="Picture 70"/>
                <p:cNvPicPr>
                  <a:picLocks noChangeAspect="1"/>
                </p:cNvPicPr>
                <p:nvPr userDrawn="1"/>
              </p:nvPicPr>
              <p:blipFill>
                <a:blip r:embed="rId13"/>
                <a:stretch>
                  <a:fillRect/>
                </a:stretch>
              </p:blipFill>
              <p:spPr>
                <a:xfrm>
                  <a:off x="-3948160" y="11117435"/>
                  <a:ext cx="768801" cy="1090857"/>
                </a:xfrm>
                <a:prstGeom prst="rect">
                  <a:avLst/>
                </a:prstGeom>
              </p:spPr>
            </p:pic>
            <p:sp>
              <p:nvSpPr>
                <p:cNvPr id="72" name="TextBox 71"/>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66" name="Group 65"/>
              <p:cNvGrpSpPr/>
              <p:nvPr userDrawn="1"/>
            </p:nvGrpSpPr>
            <p:grpSpPr>
              <a:xfrm>
                <a:off x="-2033159" y="11060889"/>
                <a:ext cx="1033517" cy="893529"/>
                <a:chOff x="-2921738" y="11200127"/>
                <a:chExt cx="1420279" cy="1227904"/>
              </a:xfrm>
            </p:grpSpPr>
            <p:pic>
              <p:nvPicPr>
                <p:cNvPr id="69" name="Picture 68"/>
                <p:cNvPicPr>
                  <a:picLocks noChangeAspect="1"/>
                </p:cNvPicPr>
                <p:nvPr userDrawn="1"/>
              </p:nvPicPr>
              <p:blipFill>
                <a:blip r:embed="rId13"/>
                <a:stretch>
                  <a:fillRect/>
                </a:stretch>
              </p:blipFill>
              <p:spPr>
                <a:xfrm>
                  <a:off x="-2921738" y="11200127"/>
                  <a:ext cx="1420279" cy="1029694"/>
                </a:xfrm>
                <a:prstGeom prst="rect">
                  <a:avLst/>
                </a:prstGeom>
              </p:spPr>
            </p:pic>
            <p:sp>
              <p:nvSpPr>
                <p:cNvPr id="70" name="TextBox 69"/>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67" name="Picture 66"/>
              <p:cNvPicPr>
                <a:picLocks noChangeAspect="1"/>
              </p:cNvPicPr>
              <p:nvPr userDrawn="1"/>
            </p:nvPicPr>
            <p:blipFill>
              <a:blip r:embed="rId14"/>
              <a:stretch>
                <a:fillRect/>
              </a:stretch>
            </p:blipFill>
            <p:spPr>
              <a:xfrm>
                <a:off x="-4470427" y="11016658"/>
                <a:ext cx="1098742" cy="847761"/>
              </a:xfrm>
              <a:prstGeom prst="rect">
                <a:avLst/>
              </a:prstGeom>
            </p:spPr>
          </p:pic>
          <p:sp>
            <p:nvSpPr>
              <p:cNvPr id="68" name="TextBox 67"/>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60" name="Group 59"/>
            <p:cNvGrpSpPr/>
            <p:nvPr userDrawn="1"/>
          </p:nvGrpSpPr>
          <p:grpSpPr>
            <a:xfrm>
              <a:off x="-10398793" y="27751410"/>
              <a:ext cx="9323012" cy="2453251"/>
              <a:chOff x="-4754996" y="12734136"/>
              <a:chExt cx="4296559" cy="1127128"/>
            </a:xfrm>
          </p:grpSpPr>
          <p:graphicFrame>
            <p:nvGraphicFramePr>
              <p:cNvPr id="61" name="Object 60"/>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2137"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2" name="Object 61"/>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2138"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3" name="TextBox 62"/>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64" name="TextBox 63"/>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spTree>
  </p:cSld>
  <p:clrMap bg1="lt1" tx1="dk1" bg2="lt2" tx2="dk2" accent1="accent1" accent2="accent2" accent3="accent3" accent4="accent4" accent5="accent5" accent6="accent6" hlink="hlink" folHlink="folHlink"/>
  <p:sldLayoutIdLst>
    <p:sldLayoutId id="2147483658" r:id="rId1"/>
  </p:sldLayoutIdLst>
  <p:timing>
    <p:tnLst>
      <p:par>
        <p:cTn xmlns:p14="http://schemas.microsoft.com/office/powerpoint/2010/mai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484177"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1" name="Rounded Rectangle 20"/>
          <p:cNvSpPr/>
          <p:nvPr userDrawn="1"/>
        </p:nvSpPr>
        <p:spPr>
          <a:xfrm>
            <a:off x="922338"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32918400"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583194" y="5267325"/>
            <a:ext cx="20724813" cy="26736675"/>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userDrawn="1"/>
        </p:nvGrpSpPr>
        <p:grpSpPr>
          <a:xfrm>
            <a:off x="44157839" y="-55065"/>
            <a:ext cx="11062139" cy="32973465"/>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45" name="Object 44"/>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3159"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6" name="Picture 45"/>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3160"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8" name="Group 47"/>
            <p:cNvGrpSpPr/>
            <p:nvPr userDrawn="1"/>
          </p:nvGrpSpPr>
          <p:grpSpPr>
            <a:xfrm>
              <a:off x="44487207" y="29414560"/>
              <a:ext cx="10354213" cy="1265612"/>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49" name="TextBox 48"/>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2013</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grpSp>
        <p:nvGrpSpPr>
          <p:cNvPr id="53" name="Group 52"/>
          <p:cNvGrpSpPr/>
          <p:nvPr userDrawn="1"/>
        </p:nvGrpSpPr>
        <p:grpSpPr>
          <a:xfrm>
            <a:off x="-11225189" y="-1"/>
            <a:ext cx="11018865" cy="32918401"/>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11"/>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8" name="Group 57"/>
            <p:cNvGrpSpPr/>
            <p:nvPr userDrawn="1"/>
          </p:nvGrpSpPr>
          <p:grpSpPr>
            <a:xfrm>
              <a:off x="-9744993" y="23540957"/>
              <a:ext cx="7531182" cy="2120439"/>
              <a:chOff x="-4470427" y="11016658"/>
              <a:chExt cx="3470785" cy="974220"/>
            </a:xfrm>
          </p:grpSpPr>
          <p:grpSp>
            <p:nvGrpSpPr>
              <p:cNvPr id="64" name="Group 63"/>
              <p:cNvGrpSpPr/>
              <p:nvPr userDrawn="1"/>
            </p:nvGrpSpPr>
            <p:grpSpPr>
              <a:xfrm>
                <a:off x="-2783495" y="11060886"/>
                <a:ext cx="624431" cy="893535"/>
                <a:chOff x="-3958697" y="11117435"/>
                <a:chExt cx="779338" cy="1280430"/>
              </a:xfrm>
            </p:grpSpPr>
            <p:pic>
              <p:nvPicPr>
                <p:cNvPr id="70" name="Picture 69"/>
                <p:cNvPicPr>
                  <a:picLocks noChangeAspect="1"/>
                </p:cNvPicPr>
                <p:nvPr userDrawn="1"/>
              </p:nvPicPr>
              <p:blipFill>
                <a:blip r:embed="rId13"/>
                <a:stretch>
                  <a:fillRect/>
                </a:stretch>
              </p:blipFill>
              <p:spPr>
                <a:xfrm>
                  <a:off x="-3948160" y="11117435"/>
                  <a:ext cx="768801" cy="1090857"/>
                </a:xfrm>
                <a:prstGeom prst="rect">
                  <a:avLst/>
                </a:prstGeom>
              </p:spPr>
            </p:pic>
            <p:sp>
              <p:nvSpPr>
                <p:cNvPr id="71" name="TextBox 70"/>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65" name="Group 64"/>
              <p:cNvGrpSpPr/>
              <p:nvPr userDrawn="1"/>
            </p:nvGrpSpPr>
            <p:grpSpPr>
              <a:xfrm>
                <a:off x="-2033159" y="11060889"/>
                <a:ext cx="1033517" cy="893529"/>
                <a:chOff x="-2921738" y="11200127"/>
                <a:chExt cx="1420279" cy="1227904"/>
              </a:xfrm>
            </p:grpSpPr>
            <p:pic>
              <p:nvPicPr>
                <p:cNvPr id="68" name="Picture 67"/>
                <p:cNvPicPr>
                  <a:picLocks noChangeAspect="1"/>
                </p:cNvPicPr>
                <p:nvPr userDrawn="1"/>
              </p:nvPicPr>
              <p:blipFill>
                <a:blip r:embed="rId13"/>
                <a:stretch>
                  <a:fillRect/>
                </a:stretch>
              </p:blipFill>
              <p:spPr>
                <a:xfrm>
                  <a:off x="-2921738" y="11200127"/>
                  <a:ext cx="1420279" cy="1029694"/>
                </a:xfrm>
                <a:prstGeom prst="rect">
                  <a:avLst/>
                </a:prstGeom>
              </p:spPr>
            </p:pic>
            <p:sp>
              <p:nvSpPr>
                <p:cNvPr id="69" name="TextBox 68"/>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66" name="Picture 65"/>
              <p:cNvPicPr>
                <a:picLocks noChangeAspect="1"/>
              </p:cNvPicPr>
              <p:nvPr userDrawn="1"/>
            </p:nvPicPr>
            <p:blipFill>
              <a:blip r:embed="rId14"/>
              <a:stretch>
                <a:fillRect/>
              </a:stretch>
            </p:blipFill>
            <p:spPr>
              <a:xfrm>
                <a:off x="-4470427" y="11016658"/>
                <a:ext cx="1098742" cy="847761"/>
              </a:xfrm>
              <a:prstGeom prst="rect">
                <a:avLst/>
              </a:prstGeom>
            </p:spPr>
          </p:pic>
          <p:sp>
            <p:nvSpPr>
              <p:cNvPr id="67" name="TextBox 66"/>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59" name="Group 58"/>
            <p:cNvGrpSpPr/>
            <p:nvPr userDrawn="1"/>
          </p:nvGrpSpPr>
          <p:grpSpPr>
            <a:xfrm>
              <a:off x="-10398793" y="27751410"/>
              <a:ext cx="9323012" cy="2453251"/>
              <a:chOff x="-4754996" y="12734136"/>
              <a:chExt cx="4296559" cy="1127128"/>
            </a:xfrm>
          </p:grpSpPr>
          <p:graphicFrame>
            <p:nvGraphicFramePr>
              <p:cNvPr id="60" name="Object 59"/>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3161"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1" name="Object 60"/>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3162"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2" name="TextBox 61"/>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63" name="TextBox 62"/>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spTree>
  </p:cSld>
  <p:clrMap bg1="lt1" tx1="dk1" bg2="lt2" tx2="dk2" accent1="accent1" accent2="accent2" accent3="accent3" accent4="accent4" accent5="accent5" accent6="accent6" hlink="hlink" folHlink="folHlink"/>
  <p:sldLayoutIdLst>
    <p:sldLayoutId id="2147483654" r:id="rId1"/>
  </p:sldLayoutIdLst>
  <p:timing>
    <p:tnLst>
      <p:par>
        <p:cTn xmlns:p14="http://schemas.microsoft.com/office/powerpoint/2010/mai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emf"/><Relationship Id="rId6" Type="http://schemas.openxmlformats.org/officeDocument/2006/relationships/image" Target="../media/image14.emf"/><Relationship Id="rId7" Type="http://schemas.openxmlformats.org/officeDocument/2006/relationships/image" Target="../media/image15.wmf"/><Relationship Id="rId8" Type="http://schemas.openxmlformats.org/officeDocument/2006/relationships/image" Target="../media/image16.w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9" name="Text Placeholder 448"/>
          <p:cNvSpPr>
            <a:spLocks noGrp="1"/>
          </p:cNvSpPr>
          <p:nvPr>
            <p:ph type="body" sz="quarter" idx="10"/>
          </p:nvPr>
        </p:nvSpPr>
        <p:spPr>
          <a:xfrm>
            <a:off x="904188" y="6378481"/>
            <a:ext cx="10056813" cy="13234370"/>
          </a:xfrm>
        </p:spPr>
        <p:txBody>
          <a:bodyPr/>
          <a:lstStyle/>
          <a:p>
            <a:r>
              <a:rPr lang="en-US" sz="3200" dirty="0">
                <a:solidFill>
                  <a:schemeClr val="tx1"/>
                </a:solidFill>
                <a:latin typeface="+mn-lt"/>
              </a:rPr>
              <a:t>Due to the many parameters involved in the manufacture and composition of composite materials, their characteristic properties are difficult to analyze and extensive testing is required to obtain both qualitative and quantitative data. A standard testing methodology was developed to measure plastic deformation in fiber reinforced polymer composite plates </a:t>
            </a:r>
            <a:r>
              <a:rPr lang="en-US" sz="3200" dirty="0" smtClean="0">
                <a:solidFill>
                  <a:schemeClr val="tx1"/>
                </a:solidFill>
                <a:latin typeface="+mn-lt"/>
              </a:rPr>
              <a:t>under </a:t>
            </a:r>
            <a:r>
              <a:rPr lang="en-US" sz="3200" dirty="0">
                <a:solidFill>
                  <a:schemeClr val="tx1"/>
                </a:solidFill>
                <a:latin typeface="+mn-lt"/>
              </a:rPr>
              <a:t>uniform static and dynamic loadings. Both static and dynamic loadings were produced using CCNY’s large-scale high-resolution shock tube facility. The plastic deformations produced in static tests were measured using a laser micrometer with a custom-built sliding mechanism. A pressure transducer was used to measure the loadings that were then correlated with the displacement of the test plates. The plastic deformations produced in </a:t>
            </a:r>
            <a:r>
              <a:rPr lang="en-US" sz="3200" dirty="0" smtClean="0">
                <a:solidFill>
                  <a:schemeClr val="tx1"/>
                </a:solidFill>
                <a:latin typeface="+mn-lt"/>
              </a:rPr>
              <a:t>the dynamic </a:t>
            </a:r>
            <a:r>
              <a:rPr lang="en-US" sz="3200" dirty="0">
                <a:solidFill>
                  <a:schemeClr val="tx1"/>
                </a:solidFill>
                <a:latin typeface="+mn-lt"/>
              </a:rPr>
              <a:t>tests were measured using time-resolved catadioptric </a:t>
            </a:r>
            <a:r>
              <a:rPr lang="en-US" sz="3200" dirty="0" smtClean="0">
                <a:solidFill>
                  <a:schemeClr val="tx1"/>
                </a:solidFill>
                <a:latin typeface="+mn-lt"/>
              </a:rPr>
              <a:t>stereo digital </a:t>
            </a:r>
            <a:r>
              <a:rPr lang="en-US" sz="3200" dirty="0">
                <a:solidFill>
                  <a:schemeClr val="tx1"/>
                </a:solidFill>
                <a:latin typeface="+mn-lt"/>
              </a:rPr>
              <a:t>image correlation with a high speed camera and a </a:t>
            </a:r>
            <a:r>
              <a:rPr lang="en-US" sz="3200" dirty="0" smtClean="0">
                <a:solidFill>
                  <a:schemeClr val="tx1"/>
                </a:solidFill>
                <a:latin typeface="+mn-lt"/>
              </a:rPr>
              <a:t>simple mirror </a:t>
            </a:r>
            <a:r>
              <a:rPr lang="en-US" sz="3200" dirty="0">
                <a:solidFill>
                  <a:schemeClr val="tx1"/>
                </a:solidFill>
                <a:latin typeface="+mn-lt"/>
              </a:rPr>
              <a:t>setup. Steel and aluminum plates were tested for use as a baseline comparison. The static load testing method resulted in consistent experimental data. These </a:t>
            </a:r>
            <a:r>
              <a:rPr lang="en-US" sz="3200" dirty="0" smtClean="0">
                <a:solidFill>
                  <a:schemeClr val="tx1"/>
                </a:solidFill>
                <a:latin typeface="+mn-lt"/>
              </a:rPr>
              <a:t>results </a:t>
            </a:r>
            <a:r>
              <a:rPr lang="en-US" sz="3200" dirty="0">
                <a:solidFill>
                  <a:schemeClr val="tx1"/>
                </a:solidFill>
                <a:latin typeface="+mn-lt"/>
              </a:rPr>
              <a:t>altered slightly from plate theory due to a lack of zero-slope at the plate boundary. The dynamic load testing method also resulted in consistent data, but with a slight variations from the </a:t>
            </a:r>
            <a:r>
              <a:rPr lang="en-US" sz="3200" dirty="0" smtClean="0">
                <a:solidFill>
                  <a:schemeClr val="tx1"/>
                </a:solidFill>
                <a:latin typeface="+mn-lt"/>
              </a:rPr>
              <a:t>inherent symmetry of experimental setup.</a:t>
            </a:r>
            <a:endParaRPr lang="en-US" sz="3200" dirty="0">
              <a:solidFill>
                <a:schemeClr val="tx1"/>
              </a:solidFill>
              <a:latin typeface="+mn-lt"/>
            </a:endParaRPr>
          </a:p>
          <a:p>
            <a:endParaRPr lang="en-US" dirty="0"/>
          </a:p>
        </p:txBody>
      </p:sp>
      <p:sp>
        <p:nvSpPr>
          <p:cNvPr id="450" name="Text Placeholder 449"/>
          <p:cNvSpPr>
            <a:spLocks noGrp="1"/>
          </p:cNvSpPr>
          <p:nvPr>
            <p:ph type="body" sz="quarter" idx="11"/>
          </p:nvPr>
        </p:nvSpPr>
        <p:spPr/>
        <p:txBody>
          <a:bodyPr/>
          <a:lstStyle/>
          <a:p>
            <a:r>
              <a:rPr lang="en-US" dirty="0" smtClean="0">
                <a:solidFill>
                  <a:schemeClr val="tx1"/>
                </a:solidFill>
              </a:rPr>
              <a:t>Abstract</a:t>
            </a:r>
            <a:endParaRPr lang="en-US" dirty="0">
              <a:solidFill>
                <a:schemeClr val="tx1"/>
              </a:solidFill>
            </a:endParaRPr>
          </a:p>
        </p:txBody>
      </p:sp>
      <p:sp>
        <p:nvSpPr>
          <p:cNvPr id="453" name="Text Placeholder 452"/>
          <p:cNvSpPr>
            <a:spLocks noGrp="1"/>
          </p:cNvSpPr>
          <p:nvPr>
            <p:ph type="body" sz="quarter" idx="20"/>
          </p:nvPr>
        </p:nvSpPr>
        <p:spPr>
          <a:xfrm>
            <a:off x="917838" y="18981320"/>
            <a:ext cx="10050462" cy="754045"/>
          </a:xfrm>
        </p:spPr>
        <p:txBody>
          <a:bodyPr/>
          <a:lstStyle/>
          <a:p>
            <a:r>
              <a:rPr lang="en-US" dirty="0" smtClean="0">
                <a:solidFill>
                  <a:schemeClr val="tx1"/>
                </a:solidFill>
              </a:rPr>
              <a:t>Introduction</a:t>
            </a:r>
            <a:endParaRPr lang="en-US" dirty="0">
              <a:solidFill>
                <a:schemeClr val="tx1"/>
              </a:solidFill>
            </a:endParaRPr>
          </a:p>
        </p:txBody>
      </p:sp>
      <p:sp>
        <p:nvSpPr>
          <p:cNvPr id="454" name="Text Placeholder 453"/>
          <p:cNvSpPr>
            <a:spLocks noGrp="1"/>
          </p:cNvSpPr>
          <p:nvPr>
            <p:ph type="body" sz="quarter" idx="21"/>
          </p:nvPr>
        </p:nvSpPr>
        <p:spPr>
          <a:xfrm>
            <a:off x="11601764" y="6302794"/>
            <a:ext cx="10048874" cy="14957919"/>
          </a:xfrm>
        </p:spPr>
        <p:txBody>
          <a:bodyPr/>
          <a:lstStyle/>
          <a:p>
            <a:r>
              <a:rPr lang="en-US" sz="3000" dirty="0" smtClean="0">
                <a:solidFill>
                  <a:schemeClr val="tx1"/>
                </a:solidFill>
              </a:rPr>
              <a:t>     </a:t>
            </a:r>
            <a:r>
              <a:rPr lang="en-US" sz="3000" dirty="0" smtClean="0">
                <a:solidFill>
                  <a:schemeClr val="tx1"/>
                </a:solidFill>
                <a:latin typeface="+mn-lt"/>
              </a:rPr>
              <a:t>The large scale high resolution shock tube in the City College of New York’s facility was used to produce both the static and dynamic loadings on the test plates. A pressure transducer installed a short distance from the end of the shock tube measured the pressure in the tube. </a:t>
            </a:r>
          </a:p>
          <a:p>
            <a:r>
              <a:rPr lang="en-US" sz="3000" dirty="0" smtClean="0">
                <a:solidFill>
                  <a:schemeClr val="tx1"/>
                </a:solidFill>
                <a:latin typeface="+mn-lt"/>
              </a:rPr>
              <a:t>     A laser micrometer was used for all static loading test and some dynamic loading tests. For some static loading tests the laser micrometer was attached to a sliding mechanism with a built-in infrared position sensor to record the position of the laser micrometer as it moved across the diameter of the plate. The static loading was produced by connecting an air compression system to the shock tube. Pressure in the tube was measured on an analog pressure gage during the tests. The data from the pressure transducer, laser micrometer, and infrared sensor were all recorded by a single computer with custom data acquisition software. </a:t>
            </a:r>
          </a:p>
          <a:p>
            <a:r>
              <a:rPr lang="en-US" sz="3000" dirty="0" smtClean="0">
                <a:solidFill>
                  <a:schemeClr val="tx1"/>
                </a:solidFill>
                <a:latin typeface="+mn-lt"/>
              </a:rPr>
              <a:t>    The dynamic loading tests were performed using a shock wave produced by the shock tube. Shockwaves were produced in the shock tube by sealing off the high pressure chamber at the end of the shock tube with an aluminum diaphragm designed to fail in a certain range of pressures. The high pressure chamber was then pressurized until the diaphragm failed, causing a shockwave to travel down the shock tube and into the test plate installed in the end cap. The deformation of the plate as a result of the dynamic loading from the shockwave was measured using time-resolved catadioptric stereo digital image correlation or TRC-SDIC, that allowed for measurement of both in-plane out-of-plane deformations. This method consists of a high-speed camera and a system of mirror to produce stereo images of the test plates for the camera to record.</a:t>
            </a:r>
          </a:p>
        </p:txBody>
      </p:sp>
      <p:sp>
        <p:nvSpPr>
          <p:cNvPr id="455" name="Text Placeholder 454"/>
          <p:cNvSpPr>
            <a:spLocks noGrp="1"/>
          </p:cNvSpPr>
          <p:nvPr>
            <p:ph type="body" sz="quarter" idx="22"/>
          </p:nvPr>
        </p:nvSpPr>
        <p:spPr/>
        <p:txBody>
          <a:bodyPr/>
          <a:lstStyle/>
          <a:p>
            <a:r>
              <a:rPr lang="en-US" dirty="0" smtClean="0">
                <a:solidFill>
                  <a:schemeClr val="tx1"/>
                </a:solidFill>
              </a:rPr>
              <a:t>Methods</a:t>
            </a:r>
            <a:endParaRPr lang="en-US" dirty="0">
              <a:solidFill>
                <a:schemeClr val="tx1"/>
              </a:solidFill>
            </a:endParaRPr>
          </a:p>
        </p:txBody>
      </p:sp>
      <p:sp>
        <p:nvSpPr>
          <p:cNvPr id="456" name="Text Placeholder 455"/>
          <p:cNvSpPr>
            <a:spLocks noGrp="1"/>
          </p:cNvSpPr>
          <p:nvPr>
            <p:ph type="body" sz="quarter" idx="23"/>
          </p:nvPr>
        </p:nvSpPr>
        <p:spPr>
          <a:xfrm>
            <a:off x="22291401" y="12113099"/>
            <a:ext cx="10048874" cy="1200306"/>
          </a:xfrm>
        </p:spPr>
        <p:txBody>
          <a:bodyPr/>
          <a:lstStyle/>
          <a:p>
            <a:r>
              <a:rPr lang="en-US" sz="2400" dirty="0" smtClean="0">
                <a:solidFill>
                  <a:schemeClr val="tx1"/>
                </a:solidFill>
                <a:latin typeface="+mn-lt"/>
              </a:rPr>
              <a:t>Figure 3: These displacement results of the pressure cycling of a composite plate were produced by aiming the micrometer at the center of the plate.</a:t>
            </a:r>
            <a:endParaRPr lang="en-US" sz="2400" dirty="0">
              <a:solidFill>
                <a:schemeClr val="tx1"/>
              </a:solidFill>
              <a:latin typeface="+mn-lt"/>
            </a:endParaRPr>
          </a:p>
        </p:txBody>
      </p:sp>
      <p:sp>
        <p:nvSpPr>
          <p:cNvPr id="457" name="Text Placeholder 456"/>
          <p:cNvSpPr>
            <a:spLocks noGrp="1"/>
          </p:cNvSpPr>
          <p:nvPr>
            <p:ph type="body" sz="quarter" idx="24"/>
          </p:nvPr>
        </p:nvSpPr>
        <p:spPr/>
        <p:txBody>
          <a:bodyPr/>
          <a:lstStyle/>
          <a:p>
            <a:r>
              <a:rPr lang="en-US" dirty="0" smtClean="0">
                <a:solidFill>
                  <a:schemeClr val="tx1"/>
                </a:solidFill>
              </a:rPr>
              <a:t>Results</a:t>
            </a:r>
            <a:endParaRPr lang="en-US" dirty="0">
              <a:solidFill>
                <a:schemeClr val="tx1"/>
              </a:solidFill>
            </a:endParaRPr>
          </a:p>
        </p:txBody>
      </p:sp>
      <p:sp>
        <p:nvSpPr>
          <p:cNvPr id="458" name="Text Placeholder 457"/>
          <p:cNvSpPr>
            <a:spLocks noGrp="1"/>
          </p:cNvSpPr>
          <p:nvPr>
            <p:ph type="body" sz="quarter" idx="25"/>
          </p:nvPr>
        </p:nvSpPr>
        <p:spPr/>
        <p:txBody>
          <a:bodyPr/>
          <a:lstStyle/>
          <a:p>
            <a:r>
              <a:rPr lang="en-US" dirty="0" smtClean="0">
                <a:solidFill>
                  <a:schemeClr val="tx1"/>
                </a:solidFill>
              </a:rPr>
              <a:t>Summary</a:t>
            </a:r>
            <a:endParaRPr lang="en-US" dirty="0">
              <a:solidFill>
                <a:schemeClr val="tx1"/>
              </a:solidFill>
            </a:endParaRPr>
          </a:p>
        </p:txBody>
      </p:sp>
      <p:sp>
        <p:nvSpPr>
          <p:cNvPr id="459" name="Text Placeholder 458"/>
          <p:cNvSpPr>
            <a:spLocks noGrp="1"/>
          </p:cNvSpPr>
          <p:nvPr>
            <p:ph type="body" sz="quarter" idx="26"/>
          </p:nvPr>
        </p:nvSpPr>
        <p:spPr>
          <a:xfrm>
            <a:off x="32914027" y="6378481"/>
            <a:ext cx="10047018" cy="5878510"/>
          </a:xfrm>
        </p:spPr>
        <p:txBody>
          <a:bodyPr/>
          <a:lstStyle/>
          <a:p>
            <a:r>
              <a:rPr lang="en-US" sz="3200" dirty="0" smtClean="0">
                <a:solidFill>
                  <a:schemeClr val="tx1"/>
                </a:solidFill>
                <a:latin typeface="+mn-lt"/>
              </a:rPr>
              <a:t>The two methods of measuring the deformation of fiber reinforced polymer composite plates have proven to be very effective. The laser micrometer and sliding mechanism allow plastic deformation of the plates to be displayed easily in graphical format. The time resolved </a:t>
            </a:r>
            <a:r>
              <a:rPr lang="en-US" sz="3200" dirty="0" err="1" smtClean="0">
                <a:solidFill>
                  <a:schemeClr val="tx1"/>
                </a:solidFill>
                <a:latin typeface="+mn-lt"/>
              </a:rPr>
              <a:t>catadioptric</a:t>
            </a:r>
            <a:r>
              <a:rPr lang="en-US" sz="3200" dirty="0" smtClean="0">
                <a:solidFill>
                  <a:schemeClr val="tx1"/>
                </a:solidFill>
                <a:latin typeface="+mn-lt"/>
              </a:rPr>
              <a:t> stereo digital image correlation method is a robust method capable providing displacement data in X, Y, and Z directions, but X and Y direction could not be shown. It is hoped that these methods will be used in the experimental testing of fiber reinforced polymer composites </a:t>
            </a:r>
            <a:r>
              <a:rPr lang="en-US" sz="3200" smtClean="0">
                <a:solidFill>
                  <a:schemeClr val="tx1"/>
                </a:solidFill>
                <a:latin typeface="+mn-lt"/>
              </a:rPr>
              <a:t>with additives.</a:t>
            </a:r>
            <a:endParaRPr lang="en-US" sz="3200" dirty="0">
              <a:solidFill>
                <a:schemeClr val="tx1"/>
              </a:solidFill>
              <a:latin typeface="+mn-lt"/>
            </a:endParaRPr>
          </a:p>
        </p:txBody>
      </p:sp>
      <p:sp>
        <p:nvSpPr>
          <p:cNvPr id="460" name="Text Placeholder 459"/>
          <p:cNvSpPr>
            <a:spLocks noGrp="1"/>
          </p:cNvSpPr>
          <p:nvPr>
            <p:ph type="body" sz="quarter" idx="27"/>
          </p:nvPr>
        </p:nvSpPr>
        <p:spPr>
          <a:xfrm>
            <a:off x="32340275" y="14234045"/>
            <a:ext cx="10047018" cy="754045"/>
          </a:xfrm>
        </p:spPr>
        <p:txBody>
          <a:bodyPr/>
          <a:lstStyle/>
          <a:p>
            <a:r>
              <a:rPr lang="en-US" dirty="0" smtClean="0">
                <a:solidFill>
                  <a:schemeClr val="tx1"/>
                </a:solidFill>
              </a:rPr>
              <a:t>References</a:t>
            </a:r>
            <a:endParaRPr lang="en-US" dirty="0">
              <a:solidFill>
                <a:schemeClr val="tx1"/>
              </a:solidFill>
            </a:endParaRPr>
          </a:p>
        </p:txBody>
      </p:sp>
      <p:sp>
        <p:nvSpPr>
          <p:cNvPr id="461" name="Text Placeholder 460"/>
          <p:cNvSpPr>
            <a:spLocks noGrp="1"/>
          </p:cNvSpPr>
          <p:nvPr>
            <p:ph type="body" sz="quarter" idx="28"/>
          </p:nvPr>
        </p:nvSpPr>
        <p:spPr>
          <a:xfrm>
            <a:off x="32919059" y="15011402"/>
            <a:ext cx="10052050" cy="1846637"/>
          </a:xfrm>
        </p:spPr>
        <p:txBody>
          <a:bodyPr/>
          <a:lstStyle/>
          <a:p>
            <a:r>
              <a:rPr lang="en-US" sz="3000" dirty="0" err="1" smtClean="0">
                <a:solidFill>
                  <a:schemeClr val="tx1"/>
                </a:solidFill>
                <a:latin typeface="+mn-lt"/>
              </a:rPr>
              <a:t>Jahnke</a:t>
            </a:r>
            <a:r>
              <a:rPr lang="en-US" sz="3000" dirty="0" smtClean="0">
                <a:solidFill>
                  <a:schemeClr val="tx1"/>
                </a:solidFill>
                <a:latin typeface="+mn-lt"/>
              </a:rPr>
              <a:t>, D. </a:t>
            </a:r>
            <a:r>
              <a:rPr lang="en-US" sz="3000" dirty="0">
                <a:solidFill>
                  <a:schemeClr val="tx1"/>
                </a:solidFill>
                <a:latin typeface="+mn-lt"/>
              </a:rPr>
              <a:t>(</a:t>
            </a:r>
            <a:r>
              <a:rPr lang="en-US" sz="3000" dirty="0" smtClean="0">
                <a:solidFill>
                  <a:schemeClr val="tx1"/>
                </a:solidFill>
                <a:latin typeface="+mn-lt"/>
              </a:rPr>
              <a:t>2013). </a:t>
            </a:r>
            <a:r>
              <a:rPr lang="en-US" sz="3000" i="1" dirty="0" smtClean="0">
                <a:solidFill>
                  <a:schemeClr val="tx1"/>
                </a:solidFill>
                <a:latin typeface="+mn-lt"/>
              </a:rPr>
              <a:t>The Effect of Shockwave Impingement on Composite Plates with </a:t>
            </a:r>
            <a:r>
              <a:rPr lang="en-US" sz="3000" i="1" dirty="0" err="1" smtClean="0">
                <a:solidFill>
                  <a:schemeClr val="tx1"/>
                </a:solidFill>
                <a:latin typeface="+mn-lt"/>
              </a:rPr>
              <a:t>Nano</a:t>
            </a:r>
            <a:r>
              <a:rPr lang="en-US" sz="3000" i="1" dirty="0" smtClean="0">
                <a:solidFill>
                  <a:schemeClr val="tx1"/>
                </a:solidFill>
                <a:latin typeface="+mn-lt"/>
              </a:rPr>
              <a:t> Additives</a:t>
            </a:r>
            <a:r>
              <a:rPr lang="en-US" sz="3000" dirty="0" smtClean="0">
                <a:solidFill>
                  <a:schemeClr val="tx1"/>
                </a:solidFill>
                <a:latin typeface="+mn-lt"/>
              </a:rPr>
              <a:t>. New York, New York: City College of New York, Mechanical Engineering Dep.</a:t>
            </a:r>
            <a:endParaRPr lang="en-US" sz="3000" dirty="0">
              <a:solidFill>
                <a:schemeClr val="tx1"/>
              </a:solidFill>
              <a:latin typeface="+mn-lt"/>
            </a:endParaRPr>
          </a:p>
        </p:txBody>
      </p:sp>
      <p:sp>
        <p:nvSpPr>
          <p:cNvPr id="462" name="Text Placeholder 461"/>
          <p:cNvSpPr>
            <a:spLocks noGrp="1"/>
          </p:cNvSpPr>
          <p:nvPr>
            <p:ph type="body" sz="quarter" idx="29"/>
          </p:nvPr>
        </p:nvSpPr>
        <p:spPr>
          <a:xfrm>
            <a:off x="32340275" y="20051333"/>
            <a:ext cx="10047018" cy="754045"/>
          </a:xfrm>
        </p:spPr>
        <p:txBody>
          <a:bodyPr/>
          <a:lstStyle/>
          <a:p>
            <a:r>
              <a:rPr lang="en-US" dirty="0" smtClean="0">
                <a:solidFill>
                  <a:schemeClr val="tx1"/>
                </a:solidFill>
              </a:rPr>
              <a:t>Student Profile</a:t>
            </a:r>
            <a:endParaRPr lang="en-US" dirty="0">
              <a:solidFill>
                <a:schemeClr val="tx1"/>
              </a:solidFill>
            </a:endParaRPr>
          </a:p>
        </p:txBody>
      </p:sp>
      <p:sp>
        <p:nvSpPr>
          <p:cNvPr id="463" name="Text Placeholder 462"/>
          <p:cNvSpPr>
            <a:spLocks noGrp="1"/>
          </p:cNvSpPr>
          <p:nvPr>
            <p:ph type="body" sz="quarter" idx="30"/>
          </p:nvPr>
        </p:nvSpPr>
        <p:spPr>
          <a:xfrm>
            <a:off x="32875974" y="20832928"/>
            <a:ext cx="10052050" cy="9916539"/>
          </a:xfrm>
        </p:spPr>
        <p:txBody>
          <a:bodyPr/>
          <a:lstStyle/>
          <a:p>
            <a:r>
              <a:rPr lang="en-US" sz="3200" dirty="0">
                <a:solidFill>
                  <a:schemeClr val="tx1"/>
                </a:solidFill>
                <a:latin typeface="+mn-lt"/>
              </a:rPr>
              <a:t>Isaac Pinsky is a senior working on his degree in Mechanical Engineering at The City College of New York. Before he began his academic career at CCNY he completed two years in a Jewish seminary program at The Rabbinical College of America in Morristown, New Jersey. Once he gained a secure foundation in his Jewish heritage he focused on a career in mechanical engineering. After completing his bachelor’s degree, he plans to work in the power generation industry as a mechanical engineer. Isaac Pinsky chose to do research in materials science to further expand his knowledge and experience in different engineering fields. He began work with a group of graduate </a:t>
            </a:r>
            <a:r>
              <a:rPr lang="en-US" sz="3200" dirty="0" smtClean="0">
                <a:solidFill>
                  <a:schemeClr val="tx1"/>
                </a:solidFill>
                <a:latin typeface="+mn-lt"/>
              </a:rPr>
              <a:t>students under </a:t>
            </a:r>
            <a:r>
              <a:rPr lang="en-US" sz="3200" dirty="0">
                <a:solidFill>
                  <a:schemeClr val="tx1"/>
                </a:solidFill>
                <a:latin typeface="+mn-lt"/>
              </a:rPr>
              <a:t>the mentorship of Prof. Delale </a:t>
            </a:r>
            <a:r>
              <a:rPr lang="en-US" sz="3200" dirty="0" smtClean="0">
                <a:solidFill>
                  <a:schemeClr val="tx1"/>
                </a:solidFill>
                <a:latin typeface="+mn-lt"/>
              </a:rPr>
              <a:t>to </a:t>
            </a:r>
            <a:r>
              <a:rPr lang="en-US" sz="3200" dirty="0">
                <a:solidFill>
                  <a:schemeClr val="tx1"/>
                </a:solidFill>
                <a:latin typeface="+mn-lt"/>
              </a:rPr>
              <a:t>study the properties of fiberglass composites with additives. Isaac Pinsky has strong ties with the American Society of Mechanical Engineers Student Section at CCNY, and served as secretary and executive board member for the section during his junior year.</a:t>
            </a:r>
          </a:p>
          <a:p>
            <a:endParaRPr lang="en-US" sz="3200" dirty="0">
              <a:solidFill>
                <a:schemeClr val="tx1"/>
              </a:solidFill>
              <a:latin typeface="+mn-lt"/>
            </a:endParaRPr>
          </a:p>
        </p:txBody>
      </p:sp>
      <p:sp>
        <p:nvSpPr>
          <p:cNvPr id="464" name="Text Placeholder 463"/>
          <p:cNvSpPr>
            <a:spLocks noGrp="1"/>
          </p:cNvSpPr>
          <p:nvPr>
            <p:ph type="body" sz="quarter" idx="96"/>
          </p:nvPr>
        </p:nvSpPr>
        <p:spPr>
          <a:xfrm>
            <a:off x="922341" y="20129349"/>
            <a:ext cx="10056813" cy="7848280"/>
          </a:xfrm>
        </p:spPr>
        <p:txBody>
          <a:bodyPr/>
          <a:lstStyle/>
          <a:p>
            <a:r>
              <a:rPr lang="en-US" sz="3200" dirty="0" smtClean="0">
                <a:solidFill>
                  <a:schemeClr val="tx1"/>
                </a:solidFill>
                <a:latin typeface="+mn-lt"/>
              </a:rPr>
              <a:t>Fiber reinforced polymer composite materials are rising in popularity in structural applications. Their combined properties of light weight and high strength, stiffness, and energy absorption make them ideal for use air and ground vehicles. The challenge that arises when designing these materials is to maximize certain properties, or to combine the materials in a way that produces a desired property for a specific application. The variables involved with this type of heterogeneous material include the type of polymer or matrix, the types of fibers, matrix-fiber interface, laminate interface, laminate orientation, and lay-up sequencing. The examination of these properties in response to static and dynamics loadings is needed to understand composite material performance in structural applications.</a:t>
            </a:r>
            <a:endParaRPr lang="en-US" sz="3200" dirty="0">
              <a:solidFill>
                <a:schemeClr val="tx1"/>
              </a:solidFill>
              <a:latin typeface="+mn-lt"/>
            </a:endParaRPr>
          </a:p>
        </p:txBody>
      </p:sp>
      <p:sp>
        <p:nvSpPr>
          <p:cNvPr id="465" name="Text Placeholder 464"/>
          <p:cNvSpPr>
            <a:spLocks noGrp="1"/>
          </p:cNvSpPr>
          <p:nvPr>
            <p:ph type="body" sz="quarter" idx="150"/>
          </p:nvPr>
        </p:nvSpPr>
        <p:spPr>
          <a:xfrm>
            <a:off x="5932593" y="3383946"/>
            <a:ext cx="31998968" cy="2089115"/>
          </a:xfrm>
        </p:spPr>
        <p:txBody>
          <a:bodyPr>
            <a:normAutofit/>
          </a:bodyPr>
          <a:lstStyle/>
          <a:p>
            <a:r>
              <a:rPr lang="en-US" sz="4800" b="1" dirty="0" smtClean="0">
                <a:solidFill>
                  <a:schemeClr val="tx1"/>
                </a:solidFill>
              </a:rPr>
              <a:t>Isaac Pinsky,</a:t>
            </a:r>
            <a:r>
              <a:rPr lang="en-US" sz="4800" dirty="0" smtClean="0">
                <a:solidFill>
                  <a:schemeClr val="tx1"/>
                </a:solidFill>
              </a:rPr>
              <a:t> Class of 2014, Mechanical Engineering		Mentor: </a:t>
            </a:r>
            <a:r>
              <a:rPr lang="en-US" sz="4800" dirty="0" err="1" smtClean="0">
                <a:solidFill>
                  <a:schemeClr val="tx1"/>
                </a:solidFill>
              </a:rPr>
              <a:t>Feridun</a:t>
            </a:r>
            <a:r>
              <a:rPr lang="en-US" sz="4800" dirty="0" smtClean="0">
                <a:solidFill>
                  <a:schemeClr val="tx1"/>
                </a:solidFill>
              </a:rPr>
              <a:t> Delale, Chairman of M.E. Department</a:t>
            </a:r>
            <a:endParaRPr lang="en-US" sz="4800" dirty="0">
              <a:solidFill>
                <a:schemeClr val="tx1"/>
              </a:solidFill>
            </a:endParaRPr>
          </a:p>
        </p:txBody>
      </p:sp>
      <p:sp>
        <p:nvSpPr>
          <p:cNvPr id="467" name="Text Placeholder 466"/>
          <p:cNvSpPr>
            <a:spLocks noGrp="1"/>
          </p:cNvSpPr>
          <p:nvPr>
            <p:ph type="body" sz="quarter" idx="153"/>
          </p:nvPr>
        </p:nvSpPr>
        <p:spPr>
          <a:xfrm>
            <a:off x="5932593" y="465813"/>
            <a:ext cx="31998968" cy="2918133"/>
          </a:xfrm>
        </p:spPr>
        <p:txBody>
          <a:bodyPr>
            <a:noAutofit/>
          </a:bodyPr>
          <a:lstStyle/>
          <a:p>
            <a:r>
              <a:rPr lang="en-US" sz="7200" dirty="0" smtClean="0">
                <a:solidFill>
                  <a:schemeClr val="tx1"/>
                </a:solidFill>
              </a:rPr>
              <a:t>Measurement Methodology of Deformation of Fiber Reinforced Polymer Composite Plates Under Uniform Static and Dynamic Loading</a:t>
            </a:r>
            <a:endParaRPr lang="en-US" sz="7200" dirty="0">
              <a:solidFill>
                <a:schemeClr val="tx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341" y="465813"/>
            <a:ext cx="3766890" cy="340691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72532" y="21134008"/>
            <a:ext cx="7757804" cy="4363765"/>
          </a:xfrm>
          <a:prstGeom prst="rect">
            <a:avLst/>
          </a:prstGeom>
        </p:spPr>
      </p:pic>
      <p:sp>
        <p:nvSpPr>
          <p:cNvPr id="5" name="TextBox 4"/>
          <p:cNvSpPr txBox="1"/>
          <p:nvPr/>
        </p:nvSpPr>
        <p:spPr>
          <a:xfrm>
            <a:off x="11577641" y="25497773"/>
            <a:ext cx="10058400" cy="830997"/>
          </a:xfrm>
          <a:prstGeom prst="rect">
            <a:avLst/>
          </a:prstGeom>
          <a:noFill/>
        </p:spPr>
        <p:txBody>
          <a:bodyPr wrap="square" rtlCol="0">
            <a:spAutoFit/>
          </a:bodyPr>
          <a:lstStyle/>
          <a:p>
            <a:r>
              <a:rPr lang="en-US" sz="2400" dirty="0" smtClean="0"/>
              <a:t>Figure 1:  The working end of the shock tube with the laser micrometer in place. The black markings on the plate are used for TRC-SDIC</a:t>
            </a:r>
            <a:endParaRPr lang="en-US" sz="4000" dirty="0"/>
          </a:p>
        </p:txBody>
      </p:sp>
      <p:sp>
        <p:nvSpPr>
          <p:cNvPr id="23" name="Text Placeholder 459"/>
          <p:cNvSpPr txBox="1">
            <a:spLocks/>
          </p:cNvSpPr>
          <p:nvPr/>
        </p:nvSpPr>
        <p:spPr>
          <a:xfrm>
            <a:off x="32340274" y="17223793"/>
            <a:ext cx="10047018" cy="754045"/>
          </a:xfrm>
          <a:prstGeom prst="rect">
            <a:avLst/>
          </a:prstGeom>
          <a:noFill/>
        </p:spPr>
        <p:txBody>
          <a:bodyPr wrap="square" lIns="91436" tIns="91436" rIns="91436" bIns="91436"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smtClean="0">
                <a:solidFill>
                  <a:schemeClr val="tx1"/>
                </a:solidFill>
              </a:rPr>
              <a:t>Acknowledgments</a:t>
            </a:r>
            <a:endParaRPr lang="en-US" dirty="0">
              <a:solidFill>
                <a:schemeClr val="tx1"/>
              </a:solidFill>
            </a:endParaRPr>
          </a:p>
        </p:txBody>
      </p:sp>
      <p:sp>
        <p:nvSpPr>
          <p:cNvPr id="6" name="TextBox 5"/>
          <p:cNvSpPr txBox="1"/>
          <p:nvPr/>
        </p:nvSpPr>
        <p:spPr>
          <a:xfrm>
            <a:off x="32892013" y="17993468"/>
            <a:ext cx="10036011" cy="2062103"/>
          </a:xfrm>
          <a:prstGeom prst="rect">
            <a:avLst/>
          </a:prstGeom>
          <a:noFill/>
        </p:spPr>
        <p:txBody>
          <a:bodyPr wrap="square" rtlCol="0">
            <a:spAutoFit/>
          </a:bodyPr>
          <a:lstStyle/>
          <a:p>
            <a:r>
              <a:rPr lang="en-US" sz="3200" dirty="0" smtClean="0"/>
              <a:t>I would like to thank </a:t>
            </a:r>
            <a:r>
              <a:rPr lang="en-US" sz="3200" b="1" dirty="0" smtClean="0"/>
              <a:t>Professor </a:t>
            </a:r>
            <a:r>
              <a:rPr lang="en-US" sz="3200" b="1" dirty="0" err="1" smtClean="0"/>
              <a:t>Feridun</a:t>
            </a:r>
            <a:r>
              <a:rPr lang="en-US" sz="3200" b="1" dirty="0" smtClean="0"/>
              <a:t> Delale </a:t>
            </a:r>
            <a:r>
              <a:rPr lang="en-US" sz="3200" dirty="0" smtClean="0"/>
              <a:t>for allowing me to participate in this research project, and graduate student </a:t>
            </a:r>
            <a:r>
              <a:rPr lang="en-US" sz="3200" b="1" dirty="0" smtClean="0"/>
              <a:t>Doug </a:t>
            </a:r>
            <a:r>
              <a:rPr lang="en-US" sz="3200" b="1" dirty="0" err="1" smtClean="0"/>
              <a:t>Jahnke</a:t>
            </a:r>
            <a:r>
              <a:rPr lang="en-US" sz="3200" dirty="0" smtClean="0"/>
              <a:t> for all he has taught me about experimental research in composite materials.</a:t>
            </a:r>
            <a:endParaRPr lang="en-US" sz="3200" dirty="0"/>
          </a:p>
        </p:txBody>
      </p:sp>
      <p:sp>
        <p:nvSpPr>
          <p:cNvPr id="8" name="TextBox 7"/>
          <p:cNvSpPr txBox="1"/>
          <p:nvPr/>
        </p:nvSpPr>
        <p:spPr>
          <a:xfrm>
            <a:off x="11282749" y="30844475"/>
            <a:ext cx="8347587" cy="830997"/>
          </a:xfrm>
          <a:prstGeom prst="rect">
            <a:avLst/>
          </a:prstGeom>
          <a:noFill/>
        </p:spPr>
        <p:txBody>
          <a:bodyPr wrap="square" rtlCol="0">
            <a:spAutoFit/>
          </a:bodyPr>
          <a:lstStyle/>
          <a:p>
            <a:r>
              <a:rPr lang="en-US" sz="2400" dirty="0" smtClean="0"/>
              <a:t>Figure 2: The experimental setup for a dynamic loading test using TRC-SDIC</a:t>
            </a:r>
            <a:endParaRPr lang="en-US" sz="2400" dirty="0"/>
          </a:p>
        </p:txBody>
      </p:sp>
      <p:sp>
        <p:nvSpPr>
          <p:cNvPr id="12" name="TextBox 11"/>
          <p:cNvSpPr txBox="1"/>
          <p:nvPr/>
        </p:nvSpPr>
        <p:spPr>
          <a:xfrm>
            <a:off x="22728577" y="18120777"/>
            <a:ext cx="7492180" cy="830997"/>
          </a:xfrm>
          <a:prstGeom prst="rect">
            <a:avLst/>
          </a:prstGeom>
          <a:noFill/>
        </p:spPr>
        <p:txBody>
          <a:bodyPr wrap="square" rtlCol="0">
            <a:spAutoFit/>
          </a:bodyPr>
          <a:lstStyle/>
          <a:p>
            <a:r>
              <a:rPr lang="en-US" sz="2400" dirty="0" smtClean="0"/>
              <a:t>Figure 4: Results of a pressure cycling recorded using the laser micrometer on its sliding mechanism.</a:t>
            </a:r>
            <a:endParaRPr lang="en-US" sz="2400" dirty="0"/>
          </a:p>
        </p:txBody>
      </p:sp>
      <p:sp>
        <p:nvSpPr>
          <p:cNvPr id="13" name="TextBox 12"/>
          <p:cNvSpPr txBox="1"/>
          <p:nvPr/>
        </p:nvSpPr>
        <p:spPr>
          <a:xfrm>
            <a:off x="22786859" y="24212065"/>
            <a:ext cx="8161971" cy="830997"/>
          </a:xfrm>
          <a:prstGeom prst="rect">
            <a:avLst/>
          </a:prstGeom>
          <a:noFill/>
        </p:spPr>
        <p:txBody>
          <a:bodyPr wrap="square" rtlCol="0">
            <a:spAutoFit/>
          </a:bodyPr>
          <a:lstStyle/>
          <a:p>
            <a:r>
              <a:rPr lang="en-US" sz="2400" dirty="0" smtClean="0"/>
              <a:t>Figure 5: Results of a dynamic loading test on an aluminum plate recorded using TRC-SDIC (Interval of 0.13 </a:t>
            </a:r>
            <a:r>
              <a:rPr lang="en-US" sz="2400" dirty="0" err="1" smtClean="0"/>
              <a:t>ms</a:t>
            </a:r>
            <a:r>
              <a:rPr lang="en-US" sz="2400" dirty="0" smtClean="0"/>
              <a:t>)</a:t>
            </a:r>
            <a:endParaRPr lang="en-US" sz="2400" dirty="0"/>
          </a:p>
        </p:txBody>
      </p:sp>
      <p:sp>
        <p:nvSpPr>
          <p:cNvPr id="14" name="TextBox 13"/>
          <p:cNvSpPr txBox="1"/>
          <p:nvPr/>
        </p:nvSpPr>
        <p:spPr>
          <a:xfrm>
            <a:off x="22728578" y="30382810"/>
            <a:ext cx="8220254" cy="830997"/>
          </a:xfrm>
          <a:prstGeom prst="rect">
            <a:avLst/>
          </a:prstGeom>
          <a:noFill/>
        </p:spPr>
        <p:txBody>
          <a:bodyPr wrap="square" rtlCol="0">
            <a:spAutoFit/>
          </a:bodyPr>
          <a:lstStyle/>
          <a:p>
            <a:r>
              <a:rPr lang="en-US" sz="2400" dirty="0" smtClean="0"/>
              <a:t>Figure 6: Results of a dynamic loading test on a composite plate recorded using TRC-SDIC (Interval of 0.13 </a:t>
            </a:r>
            <a:r>
              <a:rPr lang="en-US" sz="2400" dirty="0" err="1" smtClean="0"/>
              <a:t>ms</a:t>
            </a:r>
            <a:r>
              <a:rPr lang="en-US" sz="2400" dirty="0" smtClean="0"/>
              <a:t>)</a:t>
            </a:r>
            <a:endParaRPr lang="en-US" sz="2400" dirty="0"/>
          </a:p>
        </p:txBody>
      </p:sp>
      <p:grpSp>
        <p:nvGrpSpPr>
          <p:cNvPr id="84" name="Group 83"/>
          <p:cNvGrpSpPr/>
          <p:nvPr/>
        </p:nvGrpSpPr>
        <p:grpSpPr>
          <a:xfrm>
            <a:off x="13223349" y="26328771"/>
            <a:ext cx="4594387" cy="4515704"/>
            <a:chOff x="2971800" y="1995488"/>
            <a:chExt cx="3124200" cy="3033712"/>
          </a:xfrm>
        </p:grpSpPr>
        <p:grpSp>
          <p:nvGrpSpPr>
            <p:cNvPr id="85" name="Group 84"/>
            <p:cNvGrpSpPr/>
            <p:nvPr/>
          </p:nvGrpSpPr>
          <p:grpSpPr>
            <a:xfrm>
              <a:off x="2981325" y="1995488"/>
              <a:ext cx="3057693" cy="2925663"/>
              <a:chOff x="2981325" y="1995488"/>
              <a:chExt cx="3057693" cy="2925663"/>
            </a:xfrm>
          </p:grpSpPr>
          <p:sp>
            <p:nvSpPr>
              <p:cNvPr id="87" name="Freeform 86"/>
              <p:cNvSpPr/>
              <p:nvPr/>
            </p:nvSpPr>
            <p:spPr>
              <a:xfrm>
                <a:off x="2981325" y="2857500"/>
                <a:ext cx="1666875" cy="1943100"/>
              </a:xfrm>
              <a:custGeom>
                <a:avLst/>
                <a:gdLst>
                  <a:gd name="connsiteX0" fmla="*/ 1295400 w 1628775"/>
                  <a:gd name="connsiteY0" fmla="*/ 0 h 1943100"/>
                  <a:gd name="connsiteX1" fmla="*/ 0 w 1628775"/>
                  <a:gd name="connsiteY1" fmla="*/ 0 h 1943100"/>
                  <a:gd name="connsiteX2" fmla="*/ 9525 w 1628775"/>
                  <a:gd name="connsiteY2" fmla="*/ 1943100 h 1943100"/>
                  <a:gd name="connsiteX3" fmla="*/ 1619250 w 1628775"/>
                  <a:gd name="connsiteY3" fmla="*/ 1943100 h 1943100"/>
                  <a:gd name="connsiteX4" fmla="*/ 1628775 w 1628775"/>
                  <a:gd name="connsiteY4" fmla="*/ 1771650 h 1943100"/>
                  <a:gd name="connsiteX0" fmla="*/ 1295400 w 1666875"/>
                  <a:gd name="connsiteY0" fmla="*/ 0 h 1943100"/>
                  <a:gd name="connsiteX1" fmla="*/ 0 w 1666875"/>
                  <a:gd name="connsiteY1" fmla="*/ 0 h 1943100"/>
                  <a:gd name="connsiteX2" fmla="*/ 9525 w 1666875"/>
                  <a:gd name="connsiteY2" fmla="*/ 1943100 h 1943100"/>
                  <a:gd name="connsiteX3" fmla="*/ 1619250 w 1666875"/>
                  <a:gd name="connsiteY3" fmla="*/ 1943100 h 1943100"/>
                  <a:gd name="connsiteX4" fmla="*/ 1666875 w 1666875"/>
                  <a:gd name="connsiteY4" fmla="*/ 1638300 h 194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875" h="1943100">
                    <a:moveTo>
                      <a:pt x="1295400" y="0"/>
                    </a:moveTo>
                    <a:lnTo>
                      <a:pt x="0" y="0"/>
                    </a:lnTo>
                    <a:lnTo>
                      <a:pt x="9525" y="1943100"/>
                    </a:lnTo>
                    <a:lnTo>
                      <a:pt x="1619250" y="1943100"/>
                    </a:lnTo>
                    <a:cubicBezTo>
                      <a:pt x="1622425" y="1885950"/>
                      <a:pt x="1597025" y="1638300"/>
                      <a:pt x="1666875" y="1638300"/>
                    </a:cubicBezTo>
                  </a:path>
                </a:pathLst>
              </a:custGeom>
              <a:ln w="19050"/>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88" name="Freeform 87"/>
              <p:cNvSpPr>
                <a:spLocks noEditPoints="1"/>
              </p:cNvSpPr>
              <p:nvPr/>
            </p:nvSpPr>
            <p:spPr bwMode="auto">
              <a:xfrm>
                <a:off x="4370388" y="3605213"/>
                <a:ext cx="230188" cy="153988"/>
              </a:xfrm>
              <a:custGeom>
                <a:avLst/>
                <a:gdLst/>
                <a:ahLst/>
                <a:cxnLst>
                  <a:cxn ang="0">
                    <a:pos x="1916" y="1514"/>
                  </a:cxn>
                  <a:cxn ang="0">
                    <a:pos x="1728" y="1520"/>
                  </a:cxn>
                  <a:cxn ang="0">
                    <a:pos x="1718" y="1520"/>
                  </a:cxn>
                  <a:cxn ang="0">
                    <a:pos x="1515" y="1486"/>
                  </a:cxn>
                  <a:cxn ang="0">
                    <a:pos x="1315" y="1433"/>
                  </a:cxn>
                  <a:cxn ang="0">
                    <a:pos x="1122" y="1362"/>
                  </a:cxn>
                  <a:cxn ang="0">
                    <a:pos x="938" y="1276"/>
                  </a:cxn>
                  <a:cxn ang="0">
                    <a:pos x="766" y="1173"/>
                  </a:cxn>
                  <a:cxn ang="0">
                    <a:pos x="605" y="1055"/>
                  </a:cxn>
                  <a:cxn ang="0">
                    <a:pos x="457" y="922"/>
                  </a:cxn>
                  <a:cxn ang="0">
                    <a:pos x="323" y="775"/>
                  </a:cxn>
                  <a:cxn ang="0">
                    <a:pos x="316" y="764"/>
                  </a:cxn>
                  <a:cxn ang="0">
                    <a:pos x="244" y="625"/>
                  </a:cxn>
                  <a:cxn ang="0">
                    <a:pos x="333" y="579"/>
                  </a:cxn>
                  <a:cxn ang="0">
                    <a:pos x="405" y="719"/>
                  </a:cxn>
                  <a:cxn ang="0">
                    <a:pos x="397" y="708"/>
                  </a:cxn>
                  <a:cxn ang="0">
                    <a:pos x="524" y="847"/>
                  </a:cxn>
                  <a:cxn ang="0">
                    <a:pos x="664" y="974"/>
                  </a:cxn>
                  <a:cxn ang="0">
                    <a:pos x="817" y="1088"/>
                  </a:cxn>
                  <a:cxn ang="0">
                    <a:pos x="981" y="1185"/>
                  </a:cxn>
                  <a:cxn ang="0">
                    <a:pos x="1157" y="1269"/>
                  </a:cxn>
                  <a:cxn ang="0">
                    <a:pos x="1340" y="1336"/>
                  </a:cxn>
                  <a:cxn ang="0">
                    <a:pos x="1532" y="1387"/>
                  </a:cxn>
                  <a:cxn ang="0">
                    <a:pos x="1735" y="1421"/>
                  </a:cxn>
                  <a:cxn ang="0">
                    <a:pos x="1725" y="1420"/>
                  </a:cxn>
                  <a:cxn ang="0">
                    <a:pos x="1913" y="1414"/>
                  </a:cxn>
                  <a:cxn ang="0">
                    <a:pos x="1916" y="1514"/>
                  </a:cxn>
                  <a:cxn ang="0">
                    <a:pos x="1762" y="1209"/>
                  </a:cxn>
                  <a:cxn ang="0">
                    <a:pos x="2579" y="1414"/>
                  </a:cxn>
                  <a:cxn ang="0">
                    <a:pos x="1802" y="1740"/>
                  </a:cxn>
                  <a:cxn ang="0">
                    <a:pos x="1762" y="1209"/>
                  </a:cxn>
                  <a:cxn ang="0">
                    <a:pos x="106" y="837"/>
                  </a:cxn>
                  <a:cxn ang="0">
                    <a:pos x="0" y="0"/>
                  </a:cxn>
                  <a:cxn ang="0">
                    <a:pos x="587" y="607"/>
                  </a:cxn>
                  <a:cxn ang="0">
                    <a:pos x="106" y="837"/>
                  </a:cxn>
                </a:cxnLst>
                <a:rect l="0" t="0" r="r" b="b"/>
                <a:pathLst>
                  <a:path w="2579" h="1740">
                    <a:moveTo>
                      <a:pt x="1916" y="1514"/>
                    </a:moveTo>
                    <a:lnTo>
                      <a:pt x="1728" y="1520"/>
                    </a:lnTo>
                    <a:cubicBezTo>
                      <a:pt x="1725" y="1521"/>
                      <a:pt x="1721" y="1520"/>
                      <a:pt x="1718" y="1520"/>
                    </a:cubicBezTo>
                    <a:lnTo>
                      <a:pt x="1515" y="1486"/>
                    </a:lnTo>
                    <a:lnTo>
                      <a:pt x="1315" y="1433"/>
                    </a:lnTo>
                    <a:lnTo>
                      <a:pt x="1122" y="1362"/>
                    </a:lnTo>
                    <a:lnTo>
                      <a:pt x="938" y="1276"/>
                    </a:lnTo>
                    <a:lnTo>
                      <a:pt x="766" y="1173"/>
                    </a:lnTo>
                    <a:lnTo>
                      <a:pt x="605" y="1055"/>
                    </a:lnTo>
                    <a:lnTo>
                      <a:pt x="457" y="922"/>
                    </a:lnTo>
                    <a:lnTo>
                      <a:pt x="323" y="775"/>
                    </a:lnTo>
                    <a:cubicBezTo>
                      <a:pt x="321" y="772"/>
                      <a:pt x="318" y="768"/>
                      <a:pt x="316" y="764"/>
                    </a:cubicBezTo>
                    <a:lnTo>
                      <a:pt x="244" y="625"/>
                    </a:lnTo>
                    <a:lnTo>
                      <a:pt x="333" y="579"/>
                    </a:lnTo>
                    <a:lnTo>
                      <a:pt x="405" y="719"/>
                    </a:lnTo>
                    <a:lnTo>
                      <a:pt x="397" y="708"/>
                    </a:lnTo>
                    <a:lnTo>
                      <a:pt x="524" y="847"/>
                    </a:lnTo>
                    <a:lnTo>
                      <a:pt x="664" y="974"/>
                    </a:lnTo>
                    <a:lnTo>
                      <a:pt x="817" y="1088"/>
                    </a:lnTo>
                    <a:lnTo>
                      <a:pt x="981" y="1185"/>
                    </a:lnTo>
                    <a:lnTo>
                      <a:pt x="1157" y="1269"/>
                    </a:lnTo>
                    <a:lnTo>
                      <a:pt x="1340" y="1336"/>
                    </a:lnTo>
                    <a:lnTo>
                      <a:pt x="1532" y="1387"/>
                    </a:lnTo>
                    <a:lnTo>
                      <a:pt x="1735" y="1421"/>
                    </a:lnTo>
                    <a:lnTo>
                      <a:pt x="1725" y="1420"/>
                    </a:lnTo>
                    <a:lnTo>
                      <a:pt x="1913" y="1414"/>
                    </a:lnTo>
                    <a:lnTo>
                      <a:pt x="1916" y="1514"/>
                    </a:lnTo>
                    <a:close/>
                    <a:moveTo>
                      <a:pt x="1762" y="1209"/>
                    </a:moveTo>
                    <a:lnTo>
                      <a:pt x="2579" y="1414"/>
                    </a:lnTo>
                    <a:lnTo>
                      <a:pt x="1802" y="1740"/>
                    </a:lnTo>
                    <a:lnTo>
                      <a:pt x="1762" y="1209"/>
                    </a:lnTo>
                    <a:close/>
                    <a:moveTo>
                      <a:pt x="106" y="837"/>
                    </a:moveTo>
                    <a:lnTo>
                      <a:pt x="0" y="0"/>
                    </a:lnTo>
                    <a:lnTo>
                      <a:pt x="587" y="607"/>
                    </a:lnTo>
                    <a:lnTo>
                      <a:pt x="106" y="837"/>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a:latin typeface="Arial" pitchFamily="34" charset="0"/>
                  <a:cs typeface="Arial" pitchFamily="34" charset="0"/>
                </a:endParaRPr>
              </a:p>
            </p:txBody>
          </p:sp>
          <p:sp>
            <p:nvSpPr>
              <p:cNvPr id="89" name="Rectangle 88"/>
              <p:cNvSpPr>
                <a:spLocks noChangeArrowheads="1"/>
              </p:cNvSpPr>
              <p:nvPr/>
            </p:nvSpPr>
            <p:spPr bwMode="auto">
              <a:xfrm>
                <a:off x="4332288" y="3705225"/>
                <a:ext cx="7053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90" name="Rectangle 89"/>
              <p:cNvSpPr>
                <a:spLocks noChangeArrowheads="1"/>
              </p:cNvSpPr>
              <p:nvPr/>
            </p:nvSpPr>
            <p:spPr bwMode="auto">
              <a:xfrm>
                <a:off x="4286250" y="2840038"/>
                <a:ext cx="84138" cy="301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a:latin typeface="Arial" pitchFamily="34" charset="0"/>
                  <a:cs typeface="Arial" pitchFamily="34" charset="0"/>
                </a:endParaRPr>
              </a:p>
            </p:txBody>
          </p:sp>
          <p:sp>
            <p:nvSpPr>
              <p:cNvPr id="91" name="Freeform 90"/>
              <p:cNvSpPr>
                <a:spLocks noEditPoints="1"/>
              </p:cNvSpPr>
              <p:nvPr/>
            </p:nvSpPr>
            <p:spPr bwMode="auto">
              <a:xfrm>
                <a:off x="4281488" y="2835275"/>
                <a:ext cx="92075" cy="39688"/>
              </a:xfrm>
              <a:custGeom>
                <a:avLst/>
                <a:gdLst/>
                <a:ahLst/>
                <a:cxnLst>
                  <a:cxn ang="0">
                    <a:pos x="0" y="0"/>
                  </a:cxn>
                  <a:cxn ang="0">
                    <a:pos x="58" y="0"/>
                  </a:cxn>
                  <a:cxn ang="0">
                    <a:pos x="58" y="25"/>
                  </a:cxn>
                  <a:cxn ang="0">
                    <a:pos x="0" y="25"/>
                  </a:cxn>
                  <a:cxn ang="0">
                    <a:pos x="0" y="0"/>
                  </a:cxn>
                  <a:cxn ang="0">
                    <a:pos x="6" y="22"/>
                  </a:cxn>
                  <a:cxn ang="0">
                    <a:pos x="3" y="20"/>
                  </a:cxn>
                  <a:cxn ang="0">
                    <a:pos x="56" y="20"/>
                  </a:cxn>
                  <a:cxn ang="0">
                    <a:pos x="53" y="22"/>
                  </a:cxn>
                  <a:cxn ang="0">
                    <a:pos x="53" y="3"/>
                  </a:cxn>
                  <a:cxn ang="0">
                    <a:pos x="56" y="6"/>
                  </a:cxn>
                  <a:cxn ang="0">
                    <a:pos x="3" y="6"/>
                  </a:cxn>
                  <a:cxn ang="0">
                    <a:pos x="6" y="3"/>
                  </a:cxn>
                  <a:cxn ang="0">
                    <a:pos x="6" y="22"/>
                  </a:cxn>
                </a:cxnLst>
                <a:rect l="0" t="0" r="r" b="b"/>
                <a:pathLst>
                  <a:path w="58" h="25">
                    <a:moveTo>
                      <a:pt x="0" y="0"/>
                    </a:moveTo>
                    <a:lnTo>
                      <a:pt x="58" y="0"/>
                    </a:lnTo>
                    <a:lnTo>
                      <a:pt x="58" y="25"/>
                    </a:lnTo>
                    <a:lnTo>
                      <a:pt x="0" y="25"/>
                    </a:lnTo>
                    <a:lnTo>
                      <a:pt x="0" y="0"/>
                    </a:lnTo>
                    <a:close/>
                    <a:moveTo>
                      <a:pt x="6" y="22"/>
                    </a:moveTo>
                    <a:lnTo>
                      <a:pt x="3" y="20"/>
                    </a:lnTo>
                    <a:lnTo>
                      <a:pt x="56" y="20"/>
                    </a:lnTo>
                    <a:lnTo>
                      <a:pt x="53" y="22"/>
                    </a:lnTo>
                    <a:lnTo>
                      <a:pt x="53" y="3"/>
                    </a:lnTo>
                    <a:lnTo>
                      <a:pt x="56" y="6"/>
                    </a:lnTo>
                    <a:lnTo>
                      <a:pt x="3" y="6"/>
                    </a:lnTo>
                    <a:lnTo>
                      <a:pt x="6" y="3"/>
                    </a:lnTo>
                    <a:lnTo>
                      <a:pt x="6" y="2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a:latin typeface="Arial" pitchFamily="34" charset="0"/>
                  <a:cs typeface="Arial" pitchFamily="34" charset="0"/>
                </a:endParaRPr>
              </a:p>
            </p:txBody>
          </p:sp>
          <p:sp>
            <p:nvSpPr>
              <p:cNvPr id="92" name="Rectangle 91"/>
              <p:cNvSpPr>
                <a:spLocks noChangeArrowheads="1"/>
              </p:cNvSpPr>
              <p:nvPr/>
            </p:nvSpPr>
            <p:spPr bwMode="auto">
              <a:xfrm>
                <a:off x="4864100" y="4545013"/>
                <a:ext cx="583493"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2060"/>
                    </a:solidFill>
                    <a:effectLst/>
                    <a:latin typeface="Arial" pitchFamily="34" charset="0"/>
                    <a:cs typeface="Arial" pitchFamily="34" charset="0"/>
                  </a:rPr>
                  <a:t>Phantom </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93" name="Rectangle 92"/>
              <p:cNvSpPr>
                <a:spLocks noChangeArrowheads="1"/>
              </p:cNvSpPr>
              <p:nvPr/>
            </p:nvSpPr>
            <p:spPr bwMode="auto">
              <a:xfrm>
                <a:off x="4864100" y="4657725"/>
                <a:ext cx="724557"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2060"/>
                    </a:solidFill>
                    <a:effectLst/>
                    <a:latin typeface="Arial" pitchFamily="34" charset="0"/>
                    <a:cs typeface="Arial" pitchFamily="34" charset="0"/>
                  </a:rPr>
                  <a:t>High speed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94" name="Rectangle 93"/>
              <p:cNvSpPr>
                <a:spLocks noChangeArrowheads="1"/>
              </p:cNvSpPr>
              <p:nvPr/>
            </p:nvSpPr>
            <p:spPr bwMode="auto">
              <a:xfrm>
                <a:off x="4864100" y="4767263"/>
                <a:ext cx="445635"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2060"/>
                    </a:solidFill>
                    <a:effectLst/>
                    <a:latin typeface="Arial" pitchFamily="34" charset="0"/>
                    <a:cs typeface="Arial" pitchFamily="34" charset="0"/>
                  </a:rPr>
                  <a:t>camera</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95" name="Rectangle 94"/>
              <p:cNvSpPr>
                <a:spLocks noChangeArrowheads="1"/>
              </p:cNvSpPr>
              <p:nvPr/>
            </p:nvSpPr>
            <p:spPr bwMode="auto">
              <a:xfrm>
                <a:off x="3641725" y="2505075"/>
                <a:ext cx="580287"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2060"/>
                    </a:solidFill>
                    <a:effectLst/>
                    <a:latin typeface="Arial" pitchFamily="34" charset="0"/>
                    <a:cs typeface="Arial" pitchFamily="34" charset="0"/>
                  </a:rPr>
                  <a:t>Pressure </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96" name="Rectangle 95"/>
              <p:cNvSpPr>
                <a:spLocks noChangeArrowheads="1"/>
              </p:cNvSpPr>
              <p:nvPr/>
            </p:nvSpPr>
            <p:spPr bwMode="auto">
              <a:xfrm>
                <a:off x="3641725" y="2617788"/>
                <a:ext cx="660437"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2060"/>
                    </a:solidFill>
                    <a:effectLst/>
                    <a:latin typeface="Arial" pitchFamily="34" charset="0"/>
                    <a:cs typeface="Arial" pitchFamily="34" charset="0"/>
                  </a:rPr>
                  <a:t>transducer</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97" name="Freeform 96"/>
              <p:cNvSpPr>
                <a:spLocks noEditPoints="1"/>
              </p:cNvSpPr>
              <p:nvPr/>
            </p:nvSpPr>
            <p:spPr bwMode="auto">
              <a:xfrm>
                <a:off x="4224338" y="2732088"/>
                <a:ext cx="100013" cy="104775"/>
              </a:xfrm>
              <a:custGeom>
                <a:avLst/>
                <a:gdLst/>
                <a:ahLst/>
                <a:cxnLst>
                  <a:cxn ang="0">
                    <a:pos x="4" y="0"/>
                  </a:cxn>
                  <a:cxn ang="0">
                    <a:pos x="39" y="37"/>
                  </a:cxn>
                  <a:cxn ang="0">
                    <a:pos x="35" y="41"/>
                  </a:cxn>
                  <a:cxn ang="0">
                    <a:pos x="0" y="4"/>
                  </a:cxn>
                  <a:cxn ang="0">
                    <a:pos x="4" y="0"/>
                  </a:cxn>
                  <a:cxn ang="0">
                    <a:pos x="49" y="18"/>
                  </a:cxn>
                  <a:cxn ang="0">
                    <a:pos x="63" y="66"/>
                  </a:cxn>
                  <a:cxn ang="0">
                    <a:pos x="16" y="49"/>
                  </a:cxn>
                  <a:cxn ang="0">
                    <a:pos x="49" y="18"/>
                  </a:cxn>
                </a:cxnLst>
                <a:rect l="0" t="0" r="r" b="b"/>
                <a:pathLst>
                  <a:path w="63" h="66">
                    <a:moveTo>
                      <a:pt x="4" y="0"/>
                    </a:moveTo>
                    <a:lnTo>
                      <a:pt x="39" y="37"/>
                    </a:lnTo>
                    <a:lnTo>
                      <a:pt x="35" y="41"/>
                    </a:lnTo>
                    <a:lnTo>
                      <a:pt x="0" y="4"/>
                    </a:lnTo>
                    <a:lnTo>
                      <a:pt x="4" y="0"/>
                    </a:lnTo>
                    <a:close/>
                    <a:moveTo>
                      <a:pt x="49" y="18"/>
                    </a:moveTo>
                    <a:lnTo>
                      <a:pt x="63" y="66"/>
                    </a:lnTo>
                    <a:lnTo>
                      <a:pt x="16" y="49"/>
                    </a:lnTo>
                    <a:lnTo>
                      <a:pt x="49" y="1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a:latin typeface="Arial" pitchFamily="34" charset="0"/>
                  <a:cs typeface="Arial" pitchFamily="34" charset="0"/>
                </a:endParaRPr>
              </a:p>
            </p:txBody>
          </p:sp>
          <p:sp>
            <p:nvSpPr>
              <p:cNvPr id="98" name="Rectangle 97"/>
              <p:cNvSpPr>
                <a:spLocks noChangeArrowheads="1"/>
              </p:cNvSpPr>
              <p:nvPr/>
            </p:nvSpPr>
            <p:spPr bwMode="auto">
              <a:xfrm>
                <a:off x="3276600" y="4430712"/>
                <a:ext cx="633187"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2060"/>
                    </a:solidFill>
                    <a:effectLst/>
                    <a:latin typeface="Arial" pitchFamily="34" charset="0"/>
                    <a:cs typeface="Arial" pitchFamily="34" charset="0"/>
                  </a:rPr>
                  <a:t>Triggering</a:t>
                </a:r>
              </a:p>
              <a:p>
                <a:pPr marL="0" marR="0" lvl="0" indent="0" algn="l" defTabSz="914400" rtl="0" eaLnBrk="1" fontAlgn="base" latinLnBrk="0" hangingPunct="1">
                  <a:lnSpc>
                    <a:spcPct val="100000"/>
                  </a:lnSpc>
                  <a:spcBef>
                    <a:spcPct val="0"/>
                  </a:spcBef>
                  <a:spcAft>
                    <a:spcPct val="0"/>
                  </a:spcAft>
                  <a:buClrTx/>
                  <a:buSzTx/>
                  <a:buFontTx/>
                  <a:buNone/>
                  <a:tabLst/>
                </a:pPr>
                <a:r>
                  <a:rPr lang="en-US" sz="1000" b="1" dirty="0" smtClean="0">
                    <a:solidFill>
                      <a:srgbClr val="002060"/>
                    </a:solidFill>
                    <a:latin typeface="Arial" pitchFamily="34" charset="0"/>
                    <a:cs typeface="Arial" pitchFamily="34" charset="0"/>
                  </a:rPr>
                  <a:t>signal</a:t>
                </a:r>
                <a:r>
                  <a:rPr kumimoji="0" lang="en-US" sz="1000" b="1" i="0" u="none" strike="noStrike" cap="none" normalizeH="0" baseline="0" dirty="0" smtClean="0">
                    <a:ln>
                      <a:noFill/>
                    </a:ln>
                    <a:solidFill>
                      <a:srgbClr val="002060"/>
                    </a:solidFill>
                    <a:effectLst/>
                    <a:latin typeface="Arial" pitchFamily="34" charset="0"/>
                    <a:cs typeface="Arial" pitchFamily="34" charset="0"/>
                  </a:rPr>
                  <a:t>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99" name="Rectangle 98"/>
              <p:cNvSpPr>
                <a:spLocks noChangeArrowheads="1"/>
              </p:cNvSpPr>
              <p:nvPr/>
            </p:nvSpPr>
            <p:spPr bwMode="auto">
              <a:xfrm>
                <a:off x="5033258" y="2447925"/>
                <a:ext cx="729367"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0000"/>
                    </a:solidFill>
                    <a:effectLst/>
                    <a:latin typeface="Arial" pitchFamily="34" charset="0"/>
                    <a:cs typeface="Arial" pitchFamily="34" charset="0"/>
                  </a:rPr>
                  <a:t>Shock wave</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0" name="Rectangle 99"/>
              <p:cNvSpPr>
                <a:spLocks noChangeArrowheads="1"/>
              </p:cNvSpPr>
              <p:nvPr/>
            </p:nvSpPr>
            <p:spPr bwMode="auto">
              <a:xfrm>
                <a:off x="5077005" y="3124200"/>
                <a:ext cx="637995"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cs typeface="Arial" pitchFamily="34" charset="0"/>
                  </a:rPr>
                  <a:t>Steel plate</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1" name="Freeform 100"/>
              <p:cNvSpPr>
                <a:spLocks noEditPoints="1"/>
              </p:cNvSpPr>
              <p:nvPr/>
            </p:nvSpPr>
            <p:spPr bwMode="auto">
              <a:xfrm>
                <a:off x="4781550" y="3267075"/>
                <a:ext cx="315913" cy="152400"/>
              </a:xfrm>
              <a:custGeom>
                <a:avLst/>
                <a:gdLst/>
                <a:ahLst/>
                <a:cxnLst>
                  <a:cxn ang="0">
                    <a:pos x="196" y="0"/>
                  </a:cxn>
                  <a:cxn ang="0">
                    <a:pos x="32" y="76"/>
                  </a:cxn>
                  <a:cxn ang="0">
                    <a:pos x="35" y="81"/>
                  </a:cxn>
                  <a:cxn ang="0">
                    <a:pos x="199" y="5"/>
                  </a:cxn>
                  <a:cxn ang="0">
                    <a:pos x="196" y="0"/>
                  </a:cxn>
                  <a:cxn ang="0">
                    <a:pos x="31" y="55"/>
                  </a:cxn>
                  <a:cxn ang="0">
                    <a:pos x="0" y="94"/>
                  </a:cxn>
                  <a:cxn ang="0">
                    <a:pos x="50" y="96"/>
                  </a:cxn>
                  <a:cxn ang="0">
                    <a:pos x="31" y="55"/>
                  </a:cxn>
                </a:cxnLst>
                <a:rect l="0" t="0" r="r" b="b"/>
                <a:pathLst>
                  <a:path w="199" h="96">
                    <a:moveTo>
                      <a:pt x="196" y="0"/>
                    </a:moveTo>
                    <a:lnTo>
                      <a:pt x="32" y="76"/>
                    </a:lnTo>
                    <a:lnTo>
                      <a:pt x="35" y="81"/>
                    </a:lnTo>
                    <a:lnTo>
                      <a:pt x="199" y="5"/>
                    </a:lnTo>
                    <a:lnTo>
                      <a:pt x="196" y="0"/>
                    </a:lnTo>
                    <a:close/>
                    <a:moveTo>
                      <a:pt x="31" y="55"/>
                    </a:moveTo>
                    <a:lnTo>
                      <a:pt x="0" y="94"/>
                    </a:lnTo>
                    <a:lnTo>
                      <a:pt x="50" y="96"/>
                    </a:lnTo>
                    <a:lnTo>
                      <a:pt x="31" y="55"/>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a:latin typeface="Arial" pitchFamily="34" charset="0"/>
                  <a:cs typeface="Arial" pitchFamily="34" charset="0"/>
                </a:endParaRPr>
              </a:p>
            </p:txBody>
          </p:sp>
          <p:sp>
            <p:nvSpPr>
              <p:cNvPr id="102" name="Freeform 101"/>
              <p:cNvSpPr>
                <a:spLocks noEditPoints="1"/>
              </p:cNvSpPr>
              <p:nvPr/>
            </p:nvSpPr>
            <p:spPr bwMode="auto">
              <a:xfrm rot="-60000">
                <a:off x="4592638" y="3416300"/>
                <a:ext cx="34925" cy="960438"/>
              </a:xfrm>
              <a:custGeom>
                <a:avLst/>
                <a:gdLst/>
                <a:ahLst/>
                <a:cxnLst>
                  <a:cxn ang="0">
                    <a:pos x="16" y="43"/>
                  </a:cxn>
                  <a:cxn ang="0">
                    <a:pos x="22" y="0"/>
                  </a:cxn>
                  <a:cxn ang="0">
                    <a:pos x="15" y="59"/>
                  </a:cxn>
                  <a:cxn ang="0">
                    <a:pos x="21" y="64"/>
                  </a:cxn>
                  <a:cxn ang="0">
                    <a:pos x="15" y="59"/>
                  </a:cxn>
                  <a:cxn ang="0">
                    <a:pos x="13" y="123"/>
                  </a:cxn>
                  <a:cxn ang="0">
                    <a:pos x="20" y="80"/>
                  </a:cxn>
                  <a:cxn ang="0">
                    <a:pos x="13" y="139"/>
                  </a:cxn>
                  <a:cxn ang="0">
                    <a:pos x="18" y="145"/>
                  </a:cxn>
                  <a:cxn ang="0">
                    <a:pos x="13" y="139"/>
                  </a:cxn>
                  <a:cxn ang="0">
                    <a:pos x="11" y="203"/>
                  </a:cxn>
                  <a:cxn ang="0">
                    <a:pos x="18" y="161"/>
                  </a:cxn>
                  <a:cxn ang="0">
                    <a:pos x="11" y="219"/>
                  </a:cxn>
                  <a:cxn ang="0">
                    <a:pos x="16" y="225"/>
                  </a:cxn>
                  <a:cxn ang="0">
                    <a:pos x="11" y="219"/>
                  </a:cxn>
                  <a:cxn ang="0">
                    <a:pos x="9" y="284"/>
                  </a:cxn>
                  <a:cxn ang="0">
                    <a:pos x="16" y="241"/>
                  </a:cxn>
                  <a:cxn ang="0">
                    <a:pos x="8" y="300"/>
                  </a:cxn>
                  <a:cxn ang="0">
                    <a:pos x="14" y="305"/>
                  </a:cxn>
                  <a:cxn ang="0">
                    <a:pos x="8" y="300"/>
                  </a:cxn>
                  <a:cxn ang="0">
                    <a:pos x="7" y="364"/>
                  </a:cxn>
                  <a:cxn ang="0">
                    <a:pos x="13" y="321"/>
                  </a:cxn>
                  <a:cxn ang="0">
                    <a:pos x="6" y="380"/>
                  </a:cxn>
                  <a:cxn ang="0">
                    <a:pos x="11" y="385"/>
                  </a:cxn>
                  <a:cxn ang="0">
                    <a:pos x="6" y="380"/>
                  </a:cxn>
                  <a:cxn ang="0">
                    <a:pos x="4" y="444"/>
                  </a:cxn>
                  <a:cxn ang="0">
                    <a:pos x="11" y="401"/>
                  </a:cxn>
                  <a:cxn ang="0">
                    <a:pos x="4" y="460"/>
                  </a:cxn>
                  <a:cxn ang="0">
                    <a:pos x="9" y="466"/>
                  </a:cxn>
                  <a:cxn ang="0">
                    <a:pos x="4" y="460"/>
                  </a:cxn>
                  <a:cxn ang="0">
                    <a:pos x="2" y="524"/>
                  </a:cxn>
                  <a:cxn ang="0">
                    <a:pos x="9" y="482"/>
                  </a:cxn>
                  <a:cxn ang="0">
                    <a:pos x="2" y="540"/>
                  </a:cxn>
                  <a:cxn ang="0">
                    <a:pos x="7" y="546"/>
                  </a:cxn>
                  <a:cxn ang="0">
                    <a:pos x="2" y="540"/>
                  </a:cxn>
                  <a:cxn ang="0">
                    <a:pos x="0" y="605"/>
                  </a:cxn>
                  <a:cxn ang="0">
                    <a:pos x="6" y="562"/>
                  </a:cxn>
                </a:cxnLst>
                <a:rect l="0" t="0" r="r" b="b"/>
                <a:pathLst>
                  <a:path w="22" h="605">
                    <a:moveTo>
                      <a:pt x="17" y="0"/>
                    </a:moveTo>
                    <a:lnTo>
                      <a:pt x="16" y="43"/>
                    </a:lnTo>
                    <a:lnTo>
                      <a:pt x="21" y="43"/>
                    </a:lnTo>
                    <a:lnTo>
                      <a:pt x="22" y="0"/>
                    </a:lnTo>
                    <a:lnTo>
                      <a:pt x="17" y="0"/>
                    </a:lnTo>
                    <a:close/>
                    <a:moveTo>
                      <a:pt x="15" y="59"/>
                    </a:moveTo>
                    <a:lnTo>
                      <a:pt x="15" y="64"/>
                    </a:lnTo>
                    <a:lnTo>
                      <a:pt x="21" y="64"/>
                    </a:lnTo>
                    <a:lnTo>
                      <a:pt x="21" y="59"/>
                    </a:lnTo>
                    <a:lnTo>
                      <a:pt x="15" y="59"/>
                    </a:lnTo>
                    <a:close/>
                    <a:moveTo>
                      <a:pt x="15" y="80"/>
                    </a:moveTo>
                    <a:lnTo>
                      <a:pt x="13" y="123"/>
                    </a:lnTo>
                    <a:lnTo>
                      <a:pt x="19" y="123"/>
                    </a:lnTo>
                    <a:lnTo>
                      <a:pt x="20" y="80"/>
                    </a:lnTo>
                    <a:lnTo>
                      <a:pt x="15" y="80"/>
                    </a:lnTo>
                    <a:close/>
                    <a:moveTo>
                      <a:pt x="13" y="139"/>
                    </a:moveTo>
                    <a:lnTo>
                      <a:pt x="13" y="144"/>
                    </a:lnTo>
                    <a:lnTo>
                      <a:pt x="18" y="145"/>
                    </a:lnTo>
                    <a:lnTo>
                      <a:pt x="18" y="139"/>
                    </a:lnTo>
                    <a:lnTo>
                      <a:pt x="13" y="139"/>
                    </a:lnTo>
                    <a:close/>
                    <a:moveTo>
                      <a:pt x="12" y="160"/>
                    </a:moveTo>
                    <a:lnTo>
                      <a:pt x="11" y="203"/>
                    </a:lnTo>
                    <a:lnTo>
                      <a:pt x="17" y="203"/>
                    </a:lnTo>
                    <a:lnTo>
                      <a:pt x="18" y="161"/>
                    </a:lnTo>
                    <a:lnTo>
                      <a:pt x="12" y="160"/>
                    </a:lnTo>
                    <a:close/>
                    <a:moveTo>
                      <a:pt x="11" y="219"/>
                    </a:moveTo>
                    <a:lnTo>
                      <a:pt x="11" y="225"/>
                    </a:lnTo>
                    <a:lnTo>
                      <a:pt x="16" y="225"/>
                    </a:lnTo>
                    <a:lnTo>
                      <a:pt x="16" y="219"/>
                    </a:lnTo>
                    <a:lnTo>
                      <a:pt x="11" y="219"/>
                    </a:lnTo>
                    <a:close/>
                    <a:moveTo>
                      <a:pt x="10" y="241"/>
                    </a:moveTo>
                    <a:lnTo>
                      <a:pt x="9" y="284"/>
                    </a:lnTo>
                    <a:lnTo>
                      <a:pt x="14" y="284"/>
                    </a:lnTo>
                    <a:lnTo>
                      <a:pt x="16" y="241"/>
                    </a:lnTo>
                    <a:lnTo>
                      <a:pt x="10" y="241"/>
                    </a:lnTo>
                    <a:close/>
                    <a:moveTo>
                      <a:pt x="8" y="300"/>
                    </a:moveTo>
                    <a:lnTo>
                      <a:pt x="8" y="305"/>
                    </a:lnTo>
                    <a:lnTo>
                      <a:pt x="14" y="305"/>
                    </a:lnTo>
                    <a:lnTo>
                      <a:pt x="14" y="300"/>
                    </a:lnTo>
                    <a:lnTo>
                      <a:pt x="8" y="300"/>
                    </a:lnTo>
                    <a:close/>
                    <a:moveTo>
                      <a:pt x="8" y="321"/>
                    </a:moveTo>
                    <a:lnTo>
                      <a:pt x="7" y="364"/>
                    </a:lnTo>
                    <a:lnTo>
                      <a:pt x="12" y="364"/>
                    </a:lnTo>
                    <a:lnTo>
                      <a:pt x="13" y="321"/>
                    </a:lnTo>
                    <a:lnTo>
                      <a:pt x="8" y="321"/>
                    </a:lnTo>
                    <a:close/>
                    <a:moveTo>
                      <a:pt x="6" y="380"/>
                    </a:moveTo>
                    <a:lnTo>
                      <a:pt x="6" y="385"/>
                    </a:lnTo>
                    <a:lnTo>
                      <a:pt x="11" y="385"/>
                    </a:lnTo>
                    <a:lnTo>
                      <a:pt x="12" y="380"/>
                    </a:lnTo>
                    <a:lnTo>
                      <a:pt x="6" y="380"/>
                    </a:lnTo>
                    <a:close/>
                    <a:moveTo>
                      <a:pt x="6" y="401"/>
                    </a:moveTo>
                    <a:lnTo>
                      <a:pt x="4" y="444"/>
                    </a:lnTo>
                    <a:lnTo>
                      <a:pt x="10" y="444"/>
                    </a:lnTo>
                    <a:lnTo>
                      <a:pt x="11" y="401"/>
                    </a:lnTo>
                    <a:lnTo>
                      <a:pt x="6" y="401"/>
                    </a:lnTo>
                    <a:close/>
                    <a:moveTo>
                      <a:pt x="4" y="460"/>
                    </a:moveTo>
                    <a:lnTo>
                      <a:pt x="4" y="465"/>
                    </a:lnTo>
                    <a:lnTo>
                      <a:pt x="9" y="466"/>
                    </a:lnTo>
                    <a:lnTo>
                      <a:pt x="9" y="460"/>
                    </a:lnTo>
                    <a:lnTo>
                      <a:pt x="4" y="460"/>
                    </a:lnTo>
                    <a:close/>
                    <a:moveTo>
                      <a:pt x="3" y="482"/>
                    </a:moveTo>
                    <a:lnTo>
                      <a:pt x="2" y="524"/>
                    </a:lnTo>
                    <a:lnTo>
                      <a:pt x="7" y="524"/>
                    </a:lnTo>
                    <a:lnTo>
                      <a:pt x="9" y="482"/>
                    </a:lnTo>
                    <a:lnTo>
                      <a:pt x="3" y="482"/>
                    </a:lnTo>
                    <a:close/>
                    <a:moveTo>
                      <a:pt x="2" y="540"/>
                    </a:moveTo>
                    <a:lnTo>
                      <a:pt x="1" y="546"/>
                    </a:lnTo>
                    <a:lnTo>
                      <a:pt x="7" y="546"/>
                    </a:lnTo>
                    <a:lnTo>
                      <a:pt x="7" y="541"/>
                    </a:lnTo>
                    <a:lnTo>
                      <a:pt x="2" y="540"/>
                    </a:lnTo>
                    <a:close/>
                    <a:moveTo>
                      <a:pt x="1" y="562"/>
                    </a:moveTo>
                    <a:lnTo>
                      <a:pt x="0" y="605"/>
                    </a:lnTo>
                    <a:lnTo>
                      <a:pt x="5" y="605"/>
                    </a:lnTo>
                    <a:lnTo>
                      <a:pt x="6" y="562"/>
                    </a:lnTo>
                    <a:lnTo>
                      <a:pt x="1" y="56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a:latin typeface="Arial" pitchFamily="34" charset="0"/>
                  <a:cs typeface="Arial" pitchFamily="34" charset="0"/>
                </a:endParaRPr>
              </a:p>
            </p:txBody>
          </p:sp>
          <p:sp>
            <p:nvSpPr>
              <p:cNvPr id="103" name="Freeform 102"/>
              <p:cNvSpPr>
                <a:spLocks noEditPoints="1"/>
              </p:cNvSpPr>
              <p:nvPr/>
            </p:nvSpPr>
            <p:spPr bwMode="auto">
              <a:xfrm>
                <a:off x="3827463" y="3413125"/>
                <a:ext cx="777875" cy="398463"/>
              </a:xfrm>
              <a:custGeom>
                <a:avLst/>
                <a:gdLst/>
                <a:ahLst/>
                <a:cxnLst>
                  <a:cxn ang="0">
                    <a:pos x="450" y="19"/>
                  </a:cxn>
                  <a:cxn ang="0">
                    <a:pos x="490" y="4"/>
                  </a:cxn>
                  <a:cxn ang="0">
                    <a:pos x="435" y="26"/>
                  </a:cxn>
                  <a:cxn ang="0">
                    <a:pos x="433" y="33"/>
                  </a:cxn>
                  <a:cxn ang="0">
                    <a:pos x="435" y="26"/>
                  </a:cxn>
                  <a:cxn ang="0">
                    <a:pos x="378" y="55"/>
                  </a:cxn>
                  <a:cxn ang="0">
                    <a:pos x="419" y="41"/>
                  </a:cxn>
                  <a:cxn ang="0">
                    <a:pos x="364" y="63"/>
                  </a:cxn>
                  <a:cxn ang="0">
                    <a:pos x="361" y="70"/>
                  </a:cxn>
                  <a:cxn ang="0">
                    <a:pos x="364" y="63"/>
                  </a:cxn>
                  <a:cxn ang="0">
                    <a:pos x="306" y="92"/>
                  </a:cxn>
                  <a:cxn ang="0">
                    <a:pos x="347" y="77"/>
                  </a:cxn>
                  <a:cxn ang="0">
                    <a:pos x="292" y="99"/>
                  </a:cxn>
                  <a:cxn ang="0">
                    <a:pos x="290" y="106"/>
                  </a:cxn>
                  <a:cxn ang="0">
                    <a:pos x="292" y="99"/>
                  </a:cxn>
                  <a:cxn ang="0">
                    <a:pos x="235" y="128"/>
                  </a:cxn>
                  <a:cxn ang="0">
                    <a:pos x="275" y="113"/>
                  </a:cxn>
                  <a:cxn ang="0">
                    <a:pos x="220" y="135"/>
                  </a:cxn>
                  <a:cxn ang="0">
                    <a:pos x="218" y="142"/>
                  </a:cxn>
                  <a:cxn ang="0">
                    <a:pos x="220" y="135"/>
                  </a:cxn>
                  <a:cxn ang="0">
                    <a:pos x="163" y="164"/>
                  </a:cxn>
                  <a:cxn ang="0">
                    <a:pos x="204" y="150"/>
                  </a:cxn>
                  <a:cxn ang="0">
                    <a:pos x="149" y="172"/>
                  </a:cxn>
                  <a:cxn ang="0">
                    <a:pos x="146" y="179"/>
                  </a:cxn>
                  <a:cxn ang="0">
                    <a:pos x="149" y="172"/>
                  </a:cxn>
                  <a:cxn ang="0">
                    <a:pos x="91" y="201"/>
                  </a:cxn>
                  <a:cxn ang="0">
                    <a:pos x="132" y="186"/>
                  </a:cxn>
                  <a:cxn ang="0">
                    <a:pos x="77" y="208"/>
                  </a:cxn>
                  <a:cxn ang="0">
                    <a:pos x="74" y="215"/>
                  </a:cxn>
                  <a:cxn ang="0">
                    <a:pos x="77" y="208"/>
                  </a:cxn>
                  <a:cxn ang="0">
                    <a:pos x="19" y="237"/>
                  </a:cxn>
                  <a:cxn ang="0">
                    <a:pos x="60" y="222"/>
                  </a:cxn>
                  <a:cxn ang="0">
                    <a:pos x="5" y="244"/>
                  </a:cxn>
                  <a:cxn ang="0">
                    <a:pos x="3" y="251"/>
                  </a:cxn>
                  <a:cxn ang="0">
                    <a:pos x="5" y="244"/>
                  </a:cxn>
                </a:cxnLst>
                <a:rect l="0" t="0" r="r" b="b"/>
                <a:pathLst>
                  <a:path w="490" h="251">
                    <a:moveTo>
                      <a:pt x="488" y="0"/>
                    </a:moveTo>
                    <a:lnTo>
                      <a:pt x="450" y="19"/>
                    </a:lnTo>
                    <a:lnTo>
                      <a:pt x="452" y="24"/>
                    </a:lnTo>
                    <a:lnTo>
                      <a:pt x="490" y="4"/>
                    </a:lnTo>
                    <a:lnTo>
                      <a:pt x="488" y="0"/>
                    </a:lnTo>
                    <a:close/>
                    <a:moveTo>
                      <a:pt x="435" y="26"/>
                    </a:moveTo>
                    <a:lnTo>
                      <a:pt x="431" y="29"/>
                    </a:lnTo>
                    <a:lnTo>
                      <a:pt x="433" y="33"/>
                    </a:lnTo>
                    <a:lnTo>
                      <a:pt x="438" y="31"/>
                    </a:lnTo>
                    <a:lnTo>
                      <a:pt x="435" y="26"/>
                    </a:lnTo>
                    <a:close/>
                    <a:moveTo>
                      <a:pt x="416" y="36"/>
                    </a:moveTo>
                    <a:lnTo>
                      <a:pt x="378" y="55"/>
                    </a:lnTo>
                    <a:lnTo>
                      <a:pt x="380" y="60"/>
                    </a:lnTo>
                    <a:lnTo>
                      <a:pt x="419" y="41"/>
                    </a:lnTo>
                    <a:lnTo>
                      <a:pt x="416" y="36"/>
                    </a:lnTo>
                    <a:close/>
                    <a:moveTo>
                      <a:pt x="364" y="63"/>
                    </a:moveTo>
                    <a:lnTo>
                      <a:pt x="359" y="65"/>
                    </a:lnTo>
                    <a:lnTo>
                      <a:pt x="361" y="70"/>
                    </a:lnTo>
                    <a:lnTo>
                      <a:pt x="366" y="67"/>
                    </a:lnTo>
                    <a:lnTo>
                      <a:pt x="364" y="63"/>
                    </a:lnTo>
                    <a:close/>
                    <a:moveTo>
                      <a:pt x="345" y="72"/>
                    </a:moveTo>
                    <a:lnTo>
                      <a:pt x="306" y="92"/>
                    </a:lnTo>
                    <a:lnTo>
                      <a:pt x="309" y="96"/>
                    </a:lnTo>
                    <a:lnTo>
                      <a:pt x="347" y="77"/>
                    </a:lnTo>
                    <a:lnTo>
                      <a:pt x="345" y="72"/>
                    </a:lnTo>
                    <a:close/>
                    <a:moveTo>
                      <a:pt x="292" y="99"/>
                    </a:moveTo>
                    <a:lnTo>
                      <a:pt x="287" y="101"/>
                    </a:lnTo>
                    <a:lnTo>
                      <a:pt x="290" y="106"/>
                    </a:lnTo>
                    <a:lnTo>
                      <a:pt x="294" y="104"/>
                    </a:lnTo>
                    <a:lnTo>
                      <a:pt x="292" y="99"/>
                    </a:lnTo>
                    <a:close/>
                    <a:moveTo>
                      <a:pt x="273" y="109"/>
                    </a:moveTo>
                    <a:lnTo>
                      <a:pt x="235" y="128"/>
                    </a:lnTo>
                    <a:lnTo>
                      <a:pt x="237" y="133"/>
                    </a:lnTo>
                    <a:lnTo>
                      <a:pt x="275" y="113"/>
                    </a:lnTo>
                    <a:lnTo>
                      <a:pt x="273" y="109"/>
                    </a:lnTo>
                    <a:close/>
                    <a:moveTo>
                      <a:pt x="220" y="135"/>
                    </a:moveTo>
                    <a:lnTo>
                      <a:pt x="215" y="138"/>
                    </a:lnTo>
                    <a:lnTo>
                      <a:pt x="218" y="142"/>
                    </a:lnTo>
                    <a:lnTo>
                      <a:pt x="223" y="140"/>
                    </a:lnTo>
                    <a:lnTo>
                      <a:pt x="220" y="135"/>
                    </a:lnTo>
                    <a:close/>
                    <a:moveTo>
                      <a:pt x="201" y="145"/>
                    </a:moveTo>
                    <a:lnTo>
                      <a:pt x="163" y="164"/>
                    </a:lnTo>
                    <a:lnTo>
                      <a:pt x="165" y="169"/>
                    </a:lnTo>
                    <a:lnTo>
                      <a:pt x="204" y="150"/>
                    </a:lnTo>
                    <a:lnTo>
                      <a:pt x="201" y="145"/>
                    </a:lnTo>
                    <a:close/>
                    <a:moveTo>
                      <a:pt x="149" y="172"/>
                    </a:moveTo>
                    <a:lnTo>
                      <a:pt x="144" y="174"/>
                    </a:lnTo>
                    <a:lnTo>
                      <a:pt x="146" y="179"/>
                    </a:lnTo>
                    <a:lnTo>
                      <a:pt x="151" y="176"/>
                    </a:lnTo>
                    <a:lnTo>
                      <a:pt x="149" y="172"/>
                    </a:lnTo>
                    <a:close/>
                    <a:moveTo>
                      <a:pt x="129" y="181"/>
                    </a:moveTo>
                    <a:lnTo>
                      <a:pt x="91" y="201"/>
                    </a:lnTo>
                    <a:lnTo>
                      <a:pt x="94" y="205"/>
                    </a:lnTo>
                    <a:lnTo>
                      <a:pt x="132" y="186"/>
                    </a:lnTo>
                    <a:lnTo>
                      <a:pt x="129" y="181"/>
                    </a:lnTo>
                    <a:close/>
                    <a:moveTo>
                      <a:pt x="77" y="208"/>
                    </a:moveTo>
                    <a:lnTo>
                      <a:pt x="72" y="210"/>
                    </a:lnTo>
                    <a:lnTo>
                      <a:pt x="74" y="215"/>
                    </a:lnTo>
                    <a:lnTo>
                      <a:pt x="79" y="213"/>
                    </a:lnTo>
                    <a:lnTo>
                      <a:pt x="77" y="208"/>
                    </a:lnTo>
                    <a:close/>
                    <a:moveTo>
                      <a:pt x="58" y="218"/>
                    </a:moveTo>
                    <a:lnTo>
                      <a:pt x="19" y="237"/>
                    </a:lnTo>
                    <a:lnTo>
                      <a:pt x="22" y="242"/>
                    </a:lnTo>
                    <a:lnTo>
                      <a:pt x="60" y="222"/>
                    </a:lnTo>
                    <a:lnTo>
                      <a:pt x="58" y="218"/>
                    </a:lnTo>
                    <a:close/>
                    <a:moveTo>
                      <a:pt x="5" y="244"/>
                    </a:moveTo>
                    <a:lnTo>
                      <a:pt x="0" y="247"/>
                    </a:lnTo>
                    <a:lnTo>
                      <a:pt x="3" y="251"/>
                    </a:lnTo>
                    <a:lnTo>
                      <a:pt x="8" y="249"/>
                    </a:lnTo>
                    <a:lnTo>
                      <a:pt x="5" y="244"/>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a:latin typeface="Arial" pitchFamily="34" charset="0"/>
                  <a:cs typeface="Arial" pitchFamily="34" charset="0"/>
                </a:endParaRPr>
              </a:p>
            </p:txBody>
          </p:sp>
          <p:sp>
            <p:nvSpPr>
              <p:cNvPr id="104" name="Rectangle 103"/>
              <p:cNvSpPr>
                <a:spLocks noChangeArrowheads="1"/>
              </p:cNvSpPr>
              <p:nvPr/>
            </p:nvSpPr>
            <p:spPr bwMode="auto">
              <a:xfrm>
                <a:off x="4975225" y="2005013"/>
                <a:ext cx="689291"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70C0"/>
                    </a:solidFill>
                    <a:effectLst/>
                    <a:latin typeface="Arial" pitchFamily="34" charset="0"/>
                    <a:cs typeface="Arial" pitchFamily="34" charset="0"/>
                  </a:rPr>
                  <a:t>Shock tube</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 name="Freeform 104"/>
              <p:cNvSpPr>
                <a:spLocks noEditPoints="1"/>
              </p:cNvSpPr>
              <p:nvPr/>
            </p:nvSpPr>
            <p:spPr bwMode="auto">
              <a:xfrm>
                <a:off x="4848225" y="2157413"/>
                <a:ext cx="225425" cy="123825"/>
              </a:xfrm>
              <a:custGeom>
                <a:avLst/>
                <a:gdLst/>
                <a:ahLst/>
                <a:cxnLst>
                  <a:cxn ang="0">
                    <a:pos x="140" y="0"/>
                  </a:cxn>
                  <a:cxn ang="0">
                    <a:pos x="31" y="58"/>
                  </a:cxn>
                  <a:cxn ang="0">
                    <a:pos x="34" y="62"/>
                  </a:cxn>
                  <a:cxn ang="0">
                    <a:pos x="142" y="5"/>
                  </a:cxn>
                  <a:cxn ang="0">
                    <a:pos x="140" y="0"/>
                  </a:cxn>
                  <a:cxn ang="0">
                    <a:pos x="29" y="37"/>
                  </a:cxn>
                  <a:cxn ang="0">
                    <a:pos x="0" y="78"/>
                  </a:cxn>
                  <a:cxn ang="0">
                    <a:pos x="50" y="76"/>
                  </a:cxn>
                  <a:cxn ang="0">
                    <a:pos x="29" y="37"/>
                  </a:cxn>
                </a:cxnLst>
                <a:rect l="0" t="0" r="r" b="b"/>
                <a:pathLst>
                  <a:path w="142" h="78">
                    <a:moveTo>
                      <a:pt x="140" y="0"/>
                    </a:moveTo>
                    <a:lnTo>
                      <a:pt x="31" y="58"/>
                    </a:lnTo>
                    <a:lnTo>
                      <a:pt x="34" y="62"/>
                    </a:lnTo>
                    <a:lnTo>
                      <a:pt x="142" y="5"/>
                    </a:lnTo>
                    <a:lnTo>
                      <a:pt x="140" y="0"/>
                    </a:lnTo>
                    <a:close/>
                    <a:moveTo>
                      <a:pt x="29" y="37"/>
                    </a:moveTo>
                    <a:lnTo>
                      <a:pt x="0" y="78"/>
                    </a:lnTo>
                    <a:lnTo>
                      <a:pt x="50" y="76"/>
                    </a:lnTo>
                    <a:lnTo>
                      <a:pt x="29" y="37"/>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a:latin typeface="Arial" pitchFamily="34" charset="0"/>
                  <a:cs typeface="Arial" pitchFamily="34" charset="0"/>
                </a:endParaRPr>
              </a:p>
            </p:txBody>
          </p:sp>
          <p:sp>
            <p:nvSpPr>
              <p:cNvPr id="106" name="Rectangle 105"/>
              <p:cNvSpPr>
                <a:spLocks noChangeArrowheads="1"/>
              </p:cNvSpPr>
              <p:nvPr/>
            </p:nvSpPr>
            <p:spPr bwMode="auto">
              <a:xfrm>
                <a:off x="4519613" y="4411663"/>
                <a:ext cx="153988" cy="2921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a:latin typeface="Arial" pitchFamily="34" charset="0"/>
                  <a:cs typeface="Arial" pitchFamily="34" charset="0"/>
                </a:endParaRPr>
              </a:p>
            </p:txBody>
          </p:sp>
          <p:sp>
            <p:nvSpPr>
              <p:cNvPr id="107" name="Freeform 106"/>
              <p:cNvSpPr>
                <a:spLocks/>
              </p:cNvSpPr>
              <p:nvPr/>
            </p:nvSpPr>
            <p:spPr bwMode="auto">
              <a:xfrm>
                <a:off x="4502147" y="4360863"/>
                <a:ext cx="204788" cy="50800"/>
              </a:xfrm>
              <a:custGeom>
                <a:avLst/>
                <a:gdLst/>
                <a:ahLst/>
                <a:cxnLst>
                  <a:cxn ang="0">
                    <a:pos x="32" y="32"/>
                  </a:cxn>
                  <a:cxn ang="0">
                    <a:pos x="0" y="0"/>
                  </a:cxn>
                  <a:cxn ang="0">
                    <a:pos x="97" y="0"/>
                  </a:cxn>
                  <a:cxn ang="0">
                    <a:pos x="129" y="32"/>
                  </a:cxn>
                  <a:cxn ang="0">
                    <a:pos x="32" y="32"/>
                  </a:cxn>
                </a:cxnLst>
                <a:rect l="0" t="0" r="r" b="b"/>
                <a:pathLst>
                  <a:path w="129" h="32">
                    <a:moveTo>
                      <a:pt x="32" y="32"/>
                    </a:moveTo>
                    <a:lnTo>
                      <a:pt x="0" y="0"/>
                    </a:lnTo>
                    <a:lnTo>
                      <a:pt x="97" y="0"/>
                    </a:lnTo>
                    <a:lnTo>
                      <a:pt x="129" y="32"/>
                    </a:lnTo>
                    <a:lnTo>
                      <a:pt x="32" y="32"/>
                    </a:lnTo>
                    <a:close/>
                  </a:path>
                </a:pathLst>
              </a:custGeom>
              <a:solidFill>
                <a:srgbClr val="CDCDCD"/>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a:latin typeface="Arial" pitchFamily="34" charset="0"/>
                  <a:cs typeface="Arial" pitchFamily="34" charset="0"/>
                </a:endParaRPr>
              </a:p>
            </p:txBody>
          </p:sp>
          <p:sp>
            <p:nvSpPr>
              <p:cNvPr id="108" name="Freeform 107"/>
              <p:cNvSpPr>
                <a:spLocks noEditPoints="1"/>
              </p:cNvSpPr>
              <p:nvPr/>
            </p:nvSpPr>
            <p:spPr bwMode="auto">
              <a:xfrm>
                <a:off x="4498975" y="4351338"/>
                <a:ext cx="212725" cy="352425"/>
              </a:xfrm>
              <a:custGeom>
                <a:avLst/>
                <a:gdLst/>
                <a:ahLst/>
                <a:cxnLst>
                  <a:cxn ang="0">
                    <a:pos x="33" y="222"/>
                  </a:cxn>
                  <a:cxn ang="0">
                    <a:pos x="0" y="188"/>
                  </a:cxn>
                  <a:cxn ang="0">
                    <a:pos x="0" y="0"/>
                  </a:cxn>
                  <a:cxn ang="0">
                    <a:pos x="100" y="0"/>
                  </a:cxn>
                  <a:cxn ang="0">
                    <a:pos x="134" y="34"/>
                  </a:cxn>
                  <a:cxn ang="0">
                    <a:pos x="134" y="222"/>
                  </a:cxn>
                  <a:cxn ang="0">
                    <a:pos x="33" y="222"/>
                  </a:cxn>
                  <a:cxn ang="0">
                    <a:pos x="131" y="216"/>
                  </a:cxn>
                  <a:cxn ang="0">
                    <a:pos x="128" y="219"/>
                  </a:cxn>
                  <a:cxn ang="0">
                    <a:pos x="128" y="35"/>
                  </a:cxn>
                  <a:cxn ang="0">
                    <a:pos x="129" y="37"/>
                  </a:cxn>
                  <a:cxn ang="0">
                    <a:pos x="97" y="5"/>
                  </a:cxn>
                  <a:cxn ang="0">
                    <a:pos x="99" y="6"/>
                  </a:cxn>
                  <a:cxn ang="0">
                    <a:pos x="2" y="6"/>
                  </a:cxn>
                  <a:cxn ang="0">
                    <a:pos x="5" y="3"/>
                  </a:cxn>
                  <a:cxn ang="0">
                    <a:pos x="5" y="187"/>
                  </a:cxn>
                  <a:cxn ang="0">
                    <a:pos x="4" y="185"/>
                  </a:cxn>
                  <a:cxn ang="0">
                    <a:pos x="36" y="217"/>
                  </a:cxn>
                  <a:cxn ang="0">
                    <a:pos x="34" y="216"/>
                  </a:cxn>
                  <a:cxn ang="0">
                    <a:pos x="131" y="216"/>
                  </a:cxn>
                  <a:cxn ang="0">
                    <a:pos x="32" y="219"/>
                  </a:cxn>
                  <a:cxn ang="0">
                    <a:pos x="32" y="35"/>
                  </a:cxn>
                  <a:cxn ang="0">
                    <a:pos x="33" y="37"/>
                  </a:cxn>
                  <a:cxn ang="0">
                    <a:pos x="0" y="5"/>
                  </a:cxn>
                  <a:cxn ang="0">
                    <a:pos x="4" y="1"/>
                  </a:cxn>
                  <a:cxn ang="0">
                    <a:pos x="37" y="34"/>
                  </a:cxn>
                  <a:cxn ang="0">
                    <a:pos x="37" y="219"/>
                  </a:cxn>
                  <a:cxn ang="0">
                    <a:pos x="32" y="219"/>
                  </a:cxn>
                  <a:cxn ang="0">
                    <a:pos x="34" y="33"/>
                  </a:cxn>
                  <a:cxn ang="0">
                    <a:pos x="131" y="33"/>
                  </a:cxn>
                  <a:cxn ang="0">
                    <a:pos x="131" y="38"/>
                  </a:cxn>
                  <a:cxn ang="0">
                    <a:pos x="34" y="38"/>
                  </a:cxn>
                  <a:cxn ang="0">
                    <a:pos x="34" y="33"/>
                  </a:cxn>
                </a:cxnLst>
                <a:rect l="0" t="0" r="r" b="b"/>
                <a:pathLst>
                  <a:path w="134" h="222">
                    <a:moveTo>
                      <a:pt x="33" y="222"/>
                    </a:moveTo>
                    <a:lnTo>
                      <a:pt x="0" y="188"/>
                    </a:lnTo>
                    <a:lnTo>
                      <a:pt x="0" y="0"/>
                    </a:lnTo>
                    <a:lnTo>
                      <a:pt x="100" y="0"/>
                    </a:lnTo>
                    <a:lnTo>
                      <a:pt x="134" y="34"/>
                    </a:lnTo>
                    <a:lnTo>
                      <a:pt x="134" y="222"/>
                    </a:lnTo>
                    <a:lnTo>
                      <a:pt x="33" y="222"/>
                    </a:lnTo>
                    <a:close/>
                    <a:moveTo>
                      <a:pt x="131" y="216"/>
                    </a:moveTo>
                    <a:lnTo>
                      <a:pt x="128" y="219"/>
                    </a:lnTo>
                    <a:lnTo>
                      <a:pt x="128" y="35"/>
                    </a:lnTo>
                    <a:lnTo>
                      <a:pt x="129" y="37"/>
                    </a:lnTo>
                    <a:lnTo>
                      <a:pt x="97" y="5"/>
                    </a:lnTo>
                    <a:lnTo>
                      <a:pt x="99" y="6"/>
                    </a:lnTo>
                    <a:lnTo>
                      <a:pt x="2" y="6"/>
                    </a:lnTo>
                    <a:lnTo>
                      <a:pt x="5" y="3"/>
                    </a:lnTo>
                    <a:lnTo>
                      <a:pt x="5" y="187"/>
                    </a:lnTo>
                    <a:lnTo>
                      <a:pt x="4" y="185"/>
                    </a:lnTo>
                    <a:lnTo>
                      <a:pt x="36" y="217"/>
                    </a:lnTo>
                    <a:lnTo>
                      <a:pt x="34" y="216"/>
                    </a:lnTo>
                    <a:lnTo>
                      <a:pt x="131" y="216"/>
                    </a:lnTo>
                    <a:close/>
                    <a:moveTo>
                      <a:pt x="32" y="219"/>
                    </a:moveTo>
                    <a:lnTo>
                      <a:pt x="32" y="35"/>
                    </a:lnTo>
                    <a:lnTo>
                      <a:pt x="33" y="37"/>
                    </a:lnTo>
                    <a:lnTo>
                      <a:pt x="0" y="5"/>
                    </a:lnTo>
                    <a:lnTo>
                      <a:pt x="4" y="1"/>
                    </a:lnTo>
                    <a:lnTo>
                      <a:pt x="37" y="34"/>
                    </a:lnTo>
                    <a:lnTo>
                      <a:pt x="37" y="219"/>
                    </a:lnTo>
                    <a:lnTo>
                      <a:pt x="32" y="219"/>
                    </a:lnTo>
                    <a:close/>
                    <a:moveTo>
                      <a:pt x="34" y="33"/>
                    </a:moveTo>
                    <a:lnTo>
                      <a:pt x="131" y="33"/>
                    </a:lnTo>
                    <a:lnTo>
                      <a:pt x="131" y="38"/>
                    </a:lnTo>
                    <a:lnTo>
                      <a:pt x="34" y="38"/>
                    </a:lnTo>
                    <a:lnTo>
                      <a:pt x="34" y="33"/>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a:latin typeface="Arial" pitchFamily="34" charset="0"/>
                  <a:cs typeface="Arial" pitchFamily="34" charset="0"/>
                </a:endParaRPr>
              </a:p>
            </p:txBody>
          </p:sp>
          <p:sp>
            <p:nvSpPr>
              <p:cNvPr id="109" name="Freeform 108"/>
              <p:cNvSpPr>
                <a:spLocks/>
              </p:cNvSpPr>
              <p:nvPr/>
            </p:nvSpPr>
            <p:spPr bwMode="auto">
              <a:xfrm>
                <a:off x="4541838" y="4178300"/>
                <a:ext cx="127000" cy="214313"/>
              </a:xfrm>
              <a:custGeom>
                <a:avLst/>
                <a:gdLst/>
                <a:ahLst/>
                <a:cxnLst>
                  <a:cxn ang="0">
                    <a:pos x="0" y="0"/>
                  </a:cxn>
                  <a:cxn ang="0">
                    <a:pos x="712" y="226"/>
                  </a:cxn>
                  <a:cxn ang="0">
                    <a:pos x="1424" y="0"/>
                  </a:cxn>
                  <a:cxn ang="0">
                    <a:pos x="1424" y="2189"/>
                  </a:cxn>
                  <a:cxn ang="0">
                    <a:pos x="712" y="2414"/>
                  </a:cxn>
                  <a:cxn ang="0">
                    <a:pos x="0" y="2189"/>
                  </a:cxn>
                  <a:cxn ang="0">
                    <a:pos x="0" y="0"/>
                  </a:cxn>
                </a:cxnLst>
                <a:rect l="0" t="0" r="r" b="b"/>
                <a:pathLst>
                  <a:path w="1424" h="2414">
                    <a:moveTo>
                      <a:pt x="0" y="0"/>
                    </a:moveTo>
                    <a:cubicBezTo>
                      <a:pt x="0" y="125"/>
                      <a:pt x="319" y="226"/>
                      <a:pt x="712" y="226"/>
                    </a:cubicBezTo>
                    <a:cubicBezTo>
                      <a:pt x="1106" y="226"/>
                      <a:pt x="1424" y="125"/>
                      <a:pt x="1424" y="0"/>
                    </a:cubicBezTo>
                    <a:lnTo>
                      <a:pt x="1424" y="2189"/>
                    </a:lnTo>
                    <a:cubicBezTo>
                      <a:pt x="1424" y="2313"/>
                      <a:pt x="1106" y="2414"/>
                      <a:pt x="712" y="2414"/>
                    </a:cubicBezTo>
                    <a:cubicBezTo>
                      <a:pt x="319" y="2414"/>
                      <a:pt x="0" y="2313"/>
                      <a:pt x="0" y="2189"/>
                    </a:cubicBezTo>
                    <a:lnTo>
                      <a:pt x="0"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a:latin typeface="Arial" pitchFamily="34" charset="0"/>
                  <a:cs typeface="Arial" pitchFamily="34" charset="0"/>
                </a:endParaRPr>
              </a:p>
            </p:txBody>
          </p:sp>
          <p:sp>
            <p:nvSpPr>
              <p:cNvPr id="110" name="Oval 109"/>
              <p:cNvSpPr>
                <a:spLocks noChangeArrowheads="1"/>
              </p:cNvSpPr>
              <p:nvPr/>
            </p:nvSpPr>
            <p:spPr bwMode="auto">
              <a:xfrm>
                <a:off x="4541835" y="4159250"/>
                <a:ext cx="127000" cy="39688"/>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a:latin typeface="Arial" pitchFamily="34" charset="0"/>
                  <a:cs typeface="Arial" pitchFamily="34" charset="0"/>
                </a:endParaRPr>
              </a:p>
            </p:txBody>
          </p:sp>
          <p:sp>
            <p:nvSpPr>
              <p:cNvPr id="111" name="Freeform 110"/>
              <p:cNvSpPr>
                <a:spLocks noEditPoints="1"/>
              </p:cNvSpPr>
              <p:nvPr/>
            </p:nvSpPr>
            <p:spPr bwMode="auto">
              <a:xfrm>
                <a:off x="4537072" y="4154488"/>
                <a:ext cx="134938" cy="241300"/>
              </a:xfrm>
              <a:custGeom>
                <a:avLst/>
                <a:gdLst/>
                <a:ahLst/>
                <a:cxnLst>
                  <a:cxn ang="0">
                    <a:pos x="1516" y="306"/>
                  </a:cxn>
                  <a:cxn ang="0">
                    <a:pos x="1495" y="352"/>
                  </a:cxn>
                  <a:cxn ang="0">
                    <a:pos x="1448" y="399"/>
                  </a:cxn>
                  <a:cxn ang="0">
                    <a:pos x="1282" y="479"/>
                  </a:cxn>
                  <a:cxn ang="0">
                    <a:pos x="909" y="543"/>
                  </a:cxn>
                  <a:cxn ang="0">
                    <a:pos x="479" y="530"/>
                  </a:cxn>
                  <a:cxn ang="0">
                    <a:pos x="153" y="445"/>
                  </a:cxn>
                  <a:cxn ang="0">
                    <a:pos x="49" y="378"/>
                  </a:cxn>
                  <a:cxn ang="0">
                    <a:pos x="18" y="340"/>
                  </a:cxn>
                  <a:cxn ang="0">
                    <a:pos x="1" y="283"/>
                  </a:cxn>
                  <a:cxn ang="0">
                    <a:pos x="9" y="232"/>
                  </a:cxn>
                  <a:cxn ang="0">
                    <a:pos x="43" y="177"/>
                  </a:cxn>
                  <a:cxn ang="0">
                    <a:pos x="79" y="146"/>
                  </a:cxn>
                  <a:cxn ang="0">
                    <a:pos x="240" y="71"/>
                  </a:cxn>
                  <a:cxn ang="0">
                    <a:pos x="613" y="6"/>
                  </a:cxn>
                  <a:cxn ang="0">
                    <a:pos x="1042" y="19"/>
                  </a:cxn>
                  <a:cxn ang="0">
                    <a:pos x="1368" y="104"/>
                  </a:cxn>
                  <a:cxn ang="0">
                    <a:pos x="1448" y="150"/>
                  </a:cxn>
                  <a:cxn ang="0">
                    <a:pos x="1496" y="199"/>
                  </a:cxn>
                  <a:cxn ang="0">
                    <a:pos x="1516" y="243"/>
                  </a:cxn>
                  <a:cxn ang="0">
                    <a:pos x="1425" y="271"/>
                  </a:cxn>
                  <a:cxn ang="0">
                    <a:pos x="1403" y="238"/>
                  </a:cxn>
                  <a:cxn ang="0">
                    <a:pos x="1391" y="227"/>
                  </a:cxn>
                  <a:cxn ang="0">
                    <a:pos x="1252" y="162"/>
                  </a:cxn>
                  <a:cxn ang="0">
                    <a:pos x="903" y="101"/>
                  </a:cxn>
                  <a:cxn ang="0">
                    <a:pos x="492" y="114"/>
                  </a:cxn>
                  <a:cxn ang="0">
                    <a:pos x="193" y="191"/>
                  </a:cxn>
                  <a:cxn ang="0">
                    <a:pos x="136" y="223"/>
                  </a:cxn>
                  <a:cxn ang="0">
                    <a:pos x="100" y="260"/>
                  </a:cxn>
                  <a:cxn ang="0">
                    <a:pos x="100" y="260"/>
                  </a:cxn>
                  <a:cxn ang="0">
                    <a:pos x="100" y="289"/>
                  </a:cxn>
                  <a:cxn ang="0">
                    <a:pos x="99" y="289"/>
                  </a:cxn>
                  <a:cxn ang="0">
                    <a:pos x="131" y="323"/>
                  </a:cxn>
                  <a:cxn ang="0">
                    <a:pos x="269" y="388"/>
                  </a:cxn>
                  <a:cxn ang="0">
                    <a:pos x="619" y="447"/>
                  </a:cxn>
                  <a:cxn ang="0">
                    <a:pos x="1029" y="435"/>
                  </a:cxn>
                  <a:cxn ang="0">
                    <a:pos x="1330" y="358"/>
                  </a:cxn>
                  <a:cxn ang="0">
                    <a:pos x="1409" y="305"/>
                  </a:cxn>
                  <a:cxn ang="0">
                    <a:pos x="1414" y="301"/>
                  </a:cxn>
                  <a:cxn ang="0">
                    <a:pos x="1425" y="266"/>
                  </a:cxn>
                  <a:cxn ang="0">
                    <a:pos x="1520" y="274"/>
                  </a:cxn>
                  <a:cxn ang="0">
                    <a:pos x="1516" y="2495"/>
                  </a:cxn>
                  <a:cxn ang="0">
                    <a:pos x="1496" y="2539"/>
                  </a:cxn>
                  <a:cxn ang="0">
                    <a:pos x="1447" y="2587"/>
                  </a:cxn>
                  <a:cxn ang="0">
                    <a:pos x="1281" y="2667"/>
                  </a:cxn>
                  <a:cxn ang="0">
                    <a:pos x="909" y="2731"/>
                  </a:cxn>
                  <a:cxn ang="0">
                    <a:pos x="479" y="2718"/>
                  </a:cxn>
                  <a:cxn ang="0">
                    <a:pos x="153" y="2634"/>
                  </a:cxn>
                  <a:cxn ang="0">
                    <a:pos x="50" y="2567"/>
                  </a:cxn>
                  <a:cxn ang="0">
                    <a:pos x="19" y="2528"/>
                  </a:cxn>
                  <a:cxn ang="0">
                    <a:pos x="1" y="2472"/>
                  </a:cxn>
                  <a:cxn ang="0">
                    <a:pos x="96" y="274"/>
                  </a:cxn>
                  <a:cxn ang="0">
                    <a:pos x="100" y="2478"/>
                  </a:cxn>
                  <a:cxn ang="0">
                    <a:pos x="100" y="2478"/>
                  </a:cxn>
                  <a:cxn ang="0">
                    <a:pos x="131" y="2511"/>
                  </a:cxn>
                  <a:cxn ang="0">
                    <a:pos x="270" y="2576"/>
                  </a:cxn>
                  <a:cxn ang="0">
                    <a:pos x="619" y="2635"/>
                  </a:cxn>
                  <a:cxn ang="0">
                    <a:pos x="1029" y="2623"/>
                  </a:cxn>
                  <a:cxn ang="0">
                    <a:pos x="1329" y="2547"/>
                  </a:cxn>
                  <a:cxn ang="0">
                    <a:pos x="1410" y="2494"/>
                  </a:cxn>
                  <a:cxn ang="0">
                    <a:pos x="1415" y="2489"/>
                  </a:cxn>
                  <a:cxn ang="0">
                    <a:pos x="1425" y="2455"/>
                  </a:cxn>
                  <a:cxn ang="0">
                    <a:pos x="1520" y="274"/>
                  </a:cxn>
                </a:cxnLst>
                <a:rect l="0" t="0" r="r" b="b"/>
                <a:pathLst>
                  <a:path w="1521" h="2736">
                    <a:moveTo>
                      <a:pt x="1520" y="266"/>
                    </a:moveTo>
                    <a:cubicBezTo>
                      <a:pt x="1521" y="272"/>
                      <a:pt x="1521" y="277"/>
                      <a:pt x="1520" y="283"/>
                    </a:cubicBezTo>
                    <a:lnTo>
                      <a:pt x="1516" y="306"/>
                    </a:lnTo>
                    <a:cubicBezTo>
                      <a:pt x="1515" y="309"/>
                      <a:pt x="1514" y="313"/>
                      <a:pt x="1512" y="317"/>
                    </a:cubicBezTo>
                    <a:lnTo>
                      <a:pt x="1502" y="340"/>
                    </a:lnTo>
                    <a:cubicBezTo>
                      <a:pt x="1501" y="344"/>
                      <a:pt x="1498" y="348"/>
                      <a:pt x="1495" y="352"/>
                    </a:cubicBezTo>
                    <a:lnTo>
                      <a:pt x="1477" y="373"/>
                    </a:lnTo>
                    <a:cubicBezTo>
                      <a:pt x="1475" y="374"/>
                      <a:pt x="1474" y="376"/>
                      <a:pt x="1472" y="378"/>
                    </a:cubicBezTo>
                    <a:lnTo>
                      <a:pt x="1448" y="399"/>
                    </a:lnTo>
                    <a:lnTo>
                      <a:pt x="1413" y="422"/>
                    </a:lnTo>
                    <a:lnTo>
                      <a:pt x="1373" y="443"/>
                    </a:lnTo>
                    <a:lnTo>
                      <a:pt x="1282" y="479"/>
                    </a:lnTo>
                    <a:lnTo>
                      <a:pt x="1170" y="508"/>
                    </a:lnTo>
                    <a:lnTo>
                      <a:pt x="1046" y="530"/>
                    </a:lnTo>
                    <a:lnTo>
                      <a:pt x="909" y="543"/>
                    </a:lnTo>
                    <a:lnTo>
                      <a:pt x="762" y="548"/>
                    </a:lnTo>
                    <a:lnTo>
                      <a:pt x="616" y="543"/>
                    </a:lnTo>
                    <a:lnTo>
                      <a:pt x="479" y="530"/>
                    </a:lnTo>
                    <a:lnTo>
                      <a:pt x="354" y="509"/>
                    </a:lnTo>
                    <a:lnTo>
                      <a:pt x="246" y="481"/>
                    </a:lnTo>
                    <a:lnTo>
                      <a:pt x="153" y="445"/>
                    </a:lnTo>
                    <a:lnTo>
                      <a:pt x="113" y="425"/>
                    </a:lnTo>
                    <a:lnTo>
                      <a:pt x="78" y="402"/>
                    </a:lnTo>
                    <a:lnTo>
                      <a:pt x="49" y="378"/>
                    </a:lnTo>
                    <a:cubicBezTo>
                      <a:pt x="47" y="376"/>
                      <a:pt x="46" y="374"/>
                      <a:pt x="44" y="373"/>
                    </a:cubicBezTo>
                    <a:lnTo>
                      <a:pt x="26" y="352"/>
                    </a:lnTo>
                    <a:cubicBezTo>
                      <a:pt x="23" y="348"/>
                      <a:pt x="20" y="344"/>
                      <a:pt x="18" y="340"/>
                    </a:cubicBezTo>
                    <a:lnTo>
                      <a:pt x="8" y="317"/>
                    </a:lnTo>
                    <a:cubicBezTo>
                      <a:pt x="7" y="313"/>
                      <a:pt x="6" y="309"/>
                      <a:pt x="5" y="306"/>
                    </a:cubicBezTo>
                    <a:lnTo>
                      <a:pt x="1" y="283"/>
                    </a:lnTo>
                    <a:cubicBezTo>
                      <a:pt x="0" y="277"/>
                      <a:pt x="0" y="272"/>
                      <a:pt x="1" y="266"/>
                    </a:cubicBezTo>
                    <a:lnTo>
                      <a:pt x="5" y="243"/>
                    </a:lnTo>
                    <a:cubicBezTo>
                      <a:pt x="6" y="239"/>
                      <a:pt x="7" y="235"/>
                      <a:pt x="9" y="232"/>
                    </a:cubicBezTo>
                    <a:lnTo>
                      <a:pt x="19" y="210"/>
                    </a:lnTo>
                    <a:cubicBezTo>
                      <a:pt x="20" y="206"/>
                      <a:pt x="23" y="202"/>
                      <a:pt x="25" y="199"/>
                    </a:cubicBezTo>
                    <a:lnTo>
                      <a:pt x="43" y="177"/>
                    </a:lnTo>
                    <a:cubicBezTo>
                      <a:pt x="45" y="175"/>
                      <a:pt x="47" y="173"/>
                      <a:pt x="49" y="171"/>
                    </a:cubicBezTo>
                    <a:lnTo>
                      <a:pt x="73" y="150"/>
                    </a:lnTo>
                    <a:cubicBezTo>
                      <a:pt x="75" y="149"/>
                      <a:pt x="77" y="147"/>
                      <a:pt x="79" y="146"/>
                    </a:cubicBezTo>
                    <a:lnTo>
                      <a:pt x="109" y="127"/>
                    </a:lnTo>
                    <a:lnTo>
                      <a:pt x="148" y="106"/>
                    </a:lnTo>
                    <a:lnTo>
                      <a:pt x="240" y="71"/>
                    </a:lnTo>
                    <a:lnTo>
                      <a:pt x="350" y="41"/>
                    </a:lnTo>
                    <a:lnTo>
                      <a:pt x="475" y="19"/>
                    </a:lnTo>
                    <a:lnTo>
                      <a:pt x="613" y="6"/>
                    </a:lnTo>
                    <a:lnTo>
                      <a:pt x="759" y="0"/>
                    </a:lnTo>
                    <a:lnTo>
                      <a:pt x="906" y="5"/>
                    </a:lnTo>
                    <a:lnTo>
                      <a:pt x="1042" y="19"/>
                    </a:lnTo>
                    <a:lnTo>
                      <a:pt x="1167" y="40"/>
                    </a:lnTo>
                    <a:lnTo>
                      <a:pt x="1277" y="69"/>
                    </a:lnTo>
                    <a:lnTo>
                      <a:pt x="1368" y="104"/>
                    </a:lnTo>
                    <a:lnTo>
                      <a:pt x="1409" y="125"/>
                    </a:lnTo>
                    <a:lnTo>
                      <a:pt x="1442" y="146"/>
                    </a:lnTo>
                    <a:cubicBezTo>
                      <a:pt x="1444" y="147"/>
                      <a:pt x="1446" y="149"/>
                      <a:pt x="1448" y="150"/>
                    </a:cubicBezTo>
                    <a:lnTo>
                      <a:pt x="1472" y="171"/>
                    </a:lnTo>
                    <a:cubicBezTo>
                      <a:pt x="1474" y="173"/>
                      <a:pt x="1476" y="175"/>
                      <a:pt x="1478" y="177"/>
                    </a:cubicBezTo>
                    <a:lnTo>
                      <a:pt x="1496" y="199"/>
                    </a:lnTo>
                    <a:cubicBezTo>
                      <a:pt x="1498" y="202"/>
                      <a:pt x="1500" y="206"/>
                      <a:pt x="1502" y="210"/>
                    </a:cubicBezTo>
                    <a:lnTo>
                      <a:pt x="1512" y="232"/>
                    </a:lnTo>
                    <a:cubicBezTo>
                      <a:pt x="1514" y="235"/>
                      <a:pt x="1515" y="239"/>
                      <a:pt x="1516" y="243"/>
                    </a:cubicBezTo>
                    <a:lnTo>
                      <a:pt x="1520" y="266"/>
                    </a:lnTo>
                    <a:close/>
                    <a:moveTo>
                      <a:pt x="1421" y="260"/>
                    </a:moveTo>
                    <a:lnTo>
                      <a:pt x="1425" y="271"/>
                    </a:lnTo>
                    <a:lnTo>
                      <a:pt x="1415" y="249"/>
                    </a:lnTo>
                    <a:lnTo>
                      <a:pt x="1421" y="260"/>
                    </a:lnTo>
                    <a:lnTo>
                      <a:pt x="1403" y="238"/>
                    </a:lnTo>
                    <a:lnTo>
                      <a:pt x="1409" y="244"/>
                    </a:lnTo>
                    <a:lnTo>
                      <a:pt x="1385" y="223"/>
                    </a:lnTo>
                    <a:lnTo>
                      <a:pt x="1391" y="227"/>
                    </a:lnTo>
                    <a:lnTo>
                      <a:pt x="1364" y="210"/>
                    </a:lnTo>
                    <a:lnTo>
                      <a:pt x="1334" y="193"/>
                    </a:lnTo>
                    <a:lnTo>
                      <a:pt x="1252" y="162"/>
                    </a:lnTo>
                    <a:lnTo>
                      <a:pt x="1150" y="135"/>
                    </a:lnTo>
                    <a:lnTo>
                      <a:pt x="1033" y="114"/>
                    </a:lnTo>
                    <a:lnTo>
                      <a:pt x="903" y="101"/>
                    </a:lnTo>
                    <a:lnTo>
                      <a:pt x="762" y="96"/>
                    </a:lnTo>
                    <a:lnTo>
                      <a:pt x="622" y="101"/>
                    </a:lnTo>
                    <a:lnTo>
                      <a:pt x="492" y="114"/>
                    </a:lnTo>
                    <a:lnTo>
                      <a:pt x="375" y="134"/>
                    </a:lnTo>
                    <a:lnTo>
                      <a:pt x="274" y="160"/>
                    </a:lnTo>
                    <a:lnTo>
                      <a:pt x="193" y="191"/>
                    </a:lnTo>
                    <a:lnTo>
                      <a:pt x="160" y="208"/>
                    </a:lnTo>
                    <a:lnTo>
                      <a:pt x="130" y="227"/>
                    </a:lnTo>
                    <a:lnTo>
                      <a:pt x="136" y="223"/>
                    </a:lnTo>
                    <a:lnTo>
                      <a:pt x="112" y="244"/>
                    </a:lnTo>
                    <a:lnTo>
                      <a:pt x="118" y="238"/>
                    </a:lnTo>
                    <a:lnTo>
                      <a:pt x="100" y="260"/>
                    </a:lnTo>
                    <a:lnTo>
                      <a:pt x="106" y="249"/>
                    </a:lnTo>
                    <a:lnTo>
                      <a:pt x="96" y="271"/>
                    </a:lnTo>
                    <a:lnTo>
                      <a:pt x="100" y="260"/>
                    </a:lnTo>
                    <a:lnTo>
                      <a:pt x="96" y="283"/>
                    </a:lnTo>
                    <a:lnTo>
                      <a:pt x="96" y="266"/>
                    </a:lnTo>
                    <a:lnTo>
                      <a:pt x="100" y="289"/>
                    </a:lnTo>
                    <a:lnTo>
                      <a:pt x="96" y="278"/>
                    </a:lnTo>
                    <a:lnTo>
                      <a:pt x="106" y="301"/>
                    </a:lnTo>
                    <a:lnTo>
                      <a:pt x="99" y="289"/>
                    </a:lnTo>
                    <a:lnTo>
                      <a:pt x="117" y="310"/>
                    </a:lnTo>
                    <a:lnTo>
                      <a:pt x="112" y="305"/>
                    </a:lnTo>
                    <a:lnTo>
                      <a:pt x="131" y="323"/>
                    </a:lnTo>
                    <a:lnTo>
                      <a:pt x="156" y="340"/>
                    </a:lnTo>
                    <a:lnTo>
                      <a:pt x="188" y="356"/>
                    </a:lnTo>
                    <a:lnTo>
                      <a:pt x="269" y="388"/>
                    </a:lnTo>
                    <a:lnTo>
                      <a:pt x="371" y="414"/>
                    </a:lnTo>
                    <a:lnTo>
                      <a:pt x="488" y="435"/>
                    </a:lnTo>
                    <a:lnTo>
                      <a:pt x="619" y="447"/>
                    </a:lnTo>
                    <a:lnTo>
                      <a:pt x="759" y="452"/>
                    </a:lnTo>
                    <a:lnTo>
                      <a:pt x="900" y="448"/>
                    </a:lnTo>
                    <a:lnTo>
                      <a:pt x="1029" y="435"/>
                    </a:lnTo>
                    <a:lnTo>
                      <a:pt x="1147" y="415"/>
                    </a:lnTo>
                    <a:lnTo>
                      <a:pt x="1247" y="390"/>
                    </a:lnTo>
                    <a:lnTo>
                      <a:pt x="1330" y="358"/>
                    </a:lnTo>
                    <a:lnTo>
                      <a:pt x="1360" y="343"/>
                    </a:lnTo>
                    <a:lnTo>
                      <a:pt x="1385" y="326"/>
                    </a:lnTo>
                    <a:lnTo>
                      <a:pt x="1409" y="305"/>
                    </a:lnTo>
                    <a:lnTo>
                      <a:pt x="1404" y="310"/>
                    </a:lnTo>
                    <a:lnTo>
                      <a:pt x="1422" y="289"/>
                    </a:lnTo>
                    <a:lnTo>
                      <a:pt x="1414" y="301"/>
                    </a:lnTo>
                    <a:lnTo>
                      <a:pt x="1424" y="278"/>
                    </a:lnTo>
                    <a:lnTo>
                      <a:pt x="1421" y="289"/>
                    </a:lnTo>
                    <a:lnTo>
                      <a:pt x="1425" y="266"/>
                    </a:lnTo>
                    <a:lnTo>
                      <a:pt x="1425" y="283"/>
                    </a:lnTo>
                    <a:lnTo>
                      <a:pt x="1421" y="260"/>
                    </a:lnTo>
                    <a:close/>
                    <a:moveTo>
                      <a:pt x="1520" y="274"/>
                    </a:moveTo>
                    <a:lnTo>
                      <a:pt x="1520" y="2463"/>
                    </a:lnTo>
                    <a:cubicBezTo>
                      <a:pt x="1520" y="2466"/>
                      <a:pt x="1520" y="2469"/>
                      <a:pt x="1520" y="2472"/>
                    </a:cubicBezTo>
                    <a:lnTo>
                      <a:pt x="1516" y="2495"/>
                    </a:lnTo>
                    <a:cubicBezTo>
                      <a:pt x="1515" y="2499"/>
                      <a:pt x="1514" y="2503"/>
                      <a:pt x="1512" y="2506"/>
                    </a:cubicBezTo>
                    <a:lnTo>
                      <a:pt x="1502" y="2528"/>
                    </a:lnTo>
                    <a:cubicBezTo>
                      <a:pt x="1500" y="2532"/>
                      <a:pt x="1498" y="2536"/>
                      <a:pt x="1496" y="2539"/>
                    </a:cubicBezTo>
                    <a:lnTo>
                      <a:pt x="1478" y="2561"/>
                    </a:lnTo>
                    <a:cubicBezTo>
                      <a:pt x="1476" y="2563"/>
                      <a:pt x="1474" y="2565"/>
                      <a:pt x="1471" y="2567"/>
                    </a:cubicBezTo>
                    <a:lnTo>
                      <a:pt x="1447" y="2587"/>
                    </a:lnTo>
                    <a:lnTo>
                      <a:pt x="1413" y="2610"/>
                    </a:lnTo>
                    <a:lnTo>
                      <a:pt x="1374" y="2632"/>
                    </a:lnTo>
                    <a:lnTo>
                      <a:pt x="1281" y="2667"/>
                    </a:lnTo>
                    <a:lnTo>
                      <a:pt x="1170" y="2696"/>
                    </a:lnTo>
                    <a:lnTo>
                      <a:pt x="1046" y="2718"/>
                    </a:lnTo>
                    <a:lnTo>
                      <a:pt x="909" y="2731"/>
                    </a:lnTo>
                    <a:lnTo>
                      <a:pt x="762" y="2736"/>
                    </a:lnTo>
                    <a:lnTo>
                      <a:pt x="616" y="2731"/>
                    </a:lnTo>
                    <a:lnTo>
                      <a:pt x="479" y="2718"/>
                    </a:lnTo>
                    <a:lnTo>
                      <a:pt x="355" y="2698"/>
                    </a:lnTo>
                    <a:lnTo>
                      <a:pt x="245" y="2669"/>
                    </a:lnTo>
                    <a:lnTo>
                      <a:pt x="153" y="2634"/>
                    </a:lnTo>
                    <a:lnTo>
                      <a:pt x="112" y="2613"/>
                    </a:lnTo>
                    <a:lnTo>
                      <a:pt x="78" y="2590"/>
                    </a:lnTo>
                    <a:lnTo>
                      <a:pt x="50" y="2567"/>
                    </a:lnTo>
                    <a:cubicBezTo>
                      <a:pt x="47" y="2565"/>
                      <a:pt x="45" y="2563"/>
                      <a:pt x="43" y="2561"/>
                    </a:cubicBezTo>
                    <a:lnTo>
                      <a:pt x="25" y="2539"/>
                    </a:lnTo>
                    <a:cubicBezTo>
                      <a:pt x="23" y="2536"/>
                      <a:pt x="20" y="2532"/>
                      <a:pt x="19" y="2528"/>
                    </a:cubicBezTo>
                    <a:lnTo>
                      <a:pt x="9" y="2506"/>
                    </a:lnTo>
                    <a:cubicBezTo>
                      <a:pt x="7" y="2503"/>
                      <a:pt x="6" y="2499"/>
                      <a:pt x="5" y="2495"/>
                    </a:cubicBezTo>
                    <a:lnTo>
                      <a:pt x="1" y="2472"/>
                    </a:lnTo>
                    <a:cubicBezTo>
                      <a:pt x="1" y="2469"/>
                      <a:pt x="0" y="2466"/>
                      <a:pt x="0" y="2463"/>
                    </a:cubicBezTo>
                    <a:lnTo>
                      <a:pt x="0" y="274"/>
                    </a:lnTo>
                    <a:lnTo>
                      <a:pt x="96" y="274"/>
                    </a:lnTo>
                    <a:lnTo>
                      <a:pt x="96" y="2463"/>
                    </a:lnTo>
                    <a:lnTo>
                      <a:pt x="96" y="2455"/>
                    </a:lnTo>
                    <a:lnTo>
                      <a:pt x="100" y="2478"/>
                    </a:lnTo>
                    <a:lnTo>
                      <a:pt x="96" y="2467"/>
                    </a:lnTo>
                    <a:lnTo>
                      <a:pt x="106" y="2489"/>
                    </a:lnTo>
                    <a:lnTo>
                      <a:pt x="100" y="2478"/>
                    </a:lnTo>
                    <a:lnTo>
                      <a:pt x="118" y="2500"/>
                    </a:lnTo>
                    <a:lnTo>
                      <a:pt x="111" y="2494"/>
                    </a:lnTo>
                    <a:lnTo>
                      <a:pt x="131" y="2511"/>
                    </a:lnTo>
                    <a:lnTo>
                      <a:pt x="157" y="2528"/>
                    </a:lnTo>
                    <a:lnTo>
                      <a:pt x="187" y="2545"/>
                    </a:lnTo>
                    <a:lnTo>
                      <a:pt x="270" y="2576"/>
                    </a:lnTo>
                    <a:lnTo>
                      <a:pt x="370" y="2603"/>
                    </a:lnTo>
                    <a:lnTo>
                      <a:pt x="488" y="2623"/>
                    </a:lnTo>
                    <a:lnTo>
                      <a:pt x="619" y="2635"/>
                    </a:lnTo>
                    <a:lnTo>
                      <a:pt x="759" y="2640"/>
                    </a:lnTo>
                    <a:lnTo>
                      <a:pt x="900" y="2636"/>
                    </a:lnTo>
                    <a:lnTo>
                      <a:pt x="1029" y="2623"/>
                    </a:lnTo>
                    <a:lnTo>
                      <a:pt x="1147" y="2603"/>
                    </a:lnTo>
                    <a:lnTo>
                      <a:pt x="1247" y="2578"/>
                    </a:lnTo>
                    <a:lnTo>
                      <a:pt x="1329" y="2547"/>
                    </a:lnTo>
                    <a:lnTo>
                      <a:pt x="1360" y="2531"/>
                    </a:lnTo>
                    <a:lnTo>
                      <a:pt x="1386" y="2514"/>
                    </a:lnTo>
                    <a:lnTo>
                      <a:pt x="1410" y="2494"/>
                    </a:lnTo>
                    <a:lnTo>
                      <a:pt x="1403" y="2500"/>
                    </a:lnTo>
                    <a:lnTo>
                      <a:pt x="1421" y="2478"/>
                    </a:lnTo>
                    <a:lnTo>
                      <a:pt x="1415" y="2489"/>
                    </a:lnTo>
                    <a:lnTo>
                      <a:pt x="1425" y="2467"/>
                    </a:lnTo>
                    <a:lnTo>
                      <a:pt x="1421" y="2478"/>
                    </a:lnTo>
                    <a:lnTo>
                      <a:pt x="1425" y="2455"/>
                    </a:lnTo>
                    <a:lnTo>
                      <a:pt x="1424" y="2463"/>
                    </a:lnTo>
                    <a:lnTo>
                      <a:pt x="1424" y="274"/>
                    </a:lnTo>
                    <a:lnTo>
                      <a:pt x="1520" y="274"/>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a:latin typeface="Arial" pitchFamily="34" charset="0"/>
                  <a:cs typeface="Arial" pitchFamily="34" charset="0"/>
                </a:endParaRPr>
              </a:p>
            </p:txBody>
          </p:sp>
          <p:sp>
            <p:nvSpPr>
              <p:cNvPr id="112" name="Freeform 111"/>
              <p:cNvSpPr>
                <a:spLocks noEditPoints="1"/>
              </p:cNvSpPr>
              <p:nvPr/>
            </p:nvSpPr>
            <p:spPr bwMode="auto">
              <a:xfrm>
                <a:off x="4781550" y="2540000"/>
                <a:ext cx="225425" cy="123825"/>
              </a:xfrm>
              <a:custGeom>
                <a:avLst/>
                <a:gdLst/>
                <a:ahLst/>
                <a:cxnLst>
                  <a:cxn ang="0">
                    <a:pos x="140" y="0"/>
                  </a:cxn>
                  <a:cxn ang="0">
                    <a:pos x="31" y="58"/>
                  </a:cxn>
                  <a:cxn ang="0">
                    <a:pos x="34" y="63"/>
                  </a:cxn>
                  <a:cxn ang="0">
                    <a:pos x="142" y="5"/>
                  </a:cxn>
                  <a:cxn ang="0">
                    <a:pos x="140" y="0"/>
                  </a:cxn>
                  <a:cxn ang="0">
                    <a:pos x="29" y="37"/>
                  </a:cxn>
                  <a:cxn ang="0">
                    <a:pos x="0" y="78"/>
                  </a:cxn>
                  <a:cxn ang="0">
                    <a:pos x="50" y="76"/>
                  </a:cxn>
                  <a:cxn ang="0">
                    <a:pos x="29" y="37"/>
                  </a:cxn>
                </a:cxnLst>
                <a:rect l="0" t="0" r="r" b="b"/>
                <a:pathLst>
                  <a:path w="142" h="78">
                    <a:moveTo>
                      <a:pt x="140" y="0"/>
                    </a:moveTo>
                    <a:lnTo>
                      <a:pt x="31" y="58"/>
                    </a:lnTo>
                    <a:lnTo>
                      <a:pt x="34" y="63"/>
                    </a:lnTo>
                    <a:lnTo>
                      <a:pt x="142" y="5"/>
                    </a:lnTo>
                    <a:lnTo>
                      <a:pt x="140" y="0"/>
                    </a:lnTo>
                    <a:close/>
                    <a:moveTo>
                      <a:pt x="29" y="37"/>
                    </a:moveTo>
                    <a:lnTo>
                      <a:pt x="0" y="78"/>
                    </a:lnTo>
                    <a:lnTo>
                      <a:pt x="50" y="76"/>
                    </a:lnTo>
                    <a:lnTo>
                      <a:pt x="29" y="37"/>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a:latin typeface="Arial" pitchFamily="34" charset="0"/>
                  <a:cs typeface="Arial" pitchFamily="34" charset="0"/>
                </a:endParaRPr>
              </a:p>
            </p:txBody>
          </p:sp>
          <p:sp>
            <p:nvSpPr>
              <p:cNvPr id="113" name="Freeform 112"/>
              <p:cNvSpPr>
                <a:spLocks/>
              </p:cNvSpPr>
              <p:nvPr/>
            </p:nvSpPr>
            <p:spPr bwMode="auto">
              <a:xfrm>
                <a:off x="4371975" y="2000250"/>
                <a:ext cx="476250" cy="1404938"/>
              </a:xfrm>
              <a:custGeom>
                <a:avLst/>
                <a:gdLst/>
                <a:ahLst/>
                <a:cxnLst>
                  <a:cxn ang="0">
                    <a:pos x="5376" y="15869"/>
                  </a:cxn>
                  <a:cxn ang="0">
                    <a:pos x="2688" y="13609"/>
                  </a:cxn>
                  <a:cxn ang="0">
                    <a:pos x="0" y="15869"/>
                  </a:cxn>
                  <a:cxn ang="0">
                    <a:pos x="0" y="2260"/>
                  </a:cxn>
                  <a:cxn ang="0">
                    <a:pos x="2688" y="0"/>
                  </a:cxn>
                  <a:cxn ang="0">
                    <a:pos x="5376" y="2260"/>
                  </a:cxn>
                  <a:cxn ang="0">
                    <a:pos x="5376" y="15869"/>
                  </a:cxn>
                </a:cxnLst>
                <a:rect l="0" t="0" r="r" b="b"/>
                <a:pathLst>
                  <a:path w="5376" h="15869">
                    <a:moveTo>
                      <a:pt x="5376" y="15869"/>
                    </a:moveTo>
                    <a:cubicBezTo>
                      <a:pt x="5376" y="14621"/>
                      <a:pt x="4173" y="13609"/>
                      <a:pt x="2688" y="13609"/>
                    </a:cubicBezTo>
                    <a:cubicBezTo>
                      <a:pt x="1204" y="13609"/>
                      <a:pt x="0" y="14621"/>
                      <a:pt x="0" y="15869"/>
                    </a:cubicBezTo>
                    <a:lnTo>
                      <a:pt x="0" y="2260"/>
                    </a:lnTo>
                    <a:cubicBezTo>
                      <a:pt x="0" y="1012"/>
                      <a:pt x="1204" y="0"/>
                      <a:pt x="2688" y="0"/>
                    </a:cubicBezTo>
                    <a:cubicBezTo>
                      <a:pt x="4173" y="0"/>
                      <a:pt x="5376" y="1012"/>
                      <a:pt x="5376" y="2260"/>
                    </a:cubicBezTo>
                    <a:lnTo>
                      <a:pt x="5376" y="15869"/>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a:latin typeface="Arial" pitchFamily="34" charset="0"/>
                  <a:cs typeface="Arial" pitchFamily="34" charset="0"/>
                </a:endParaRPr>
              </a:p>
            </p:txBody>
          </p:sp>
          <p:sp>
            <p:nvSpPr>
              <p:cNvPr id="114" name="Oval 113"/>
              <p:cNvSpPr>
                <a:spLocks noChangeArrowheads="1"/>
              </p:cNvSpPr>
              <p:nvPr/>
            </p:nvSpPr>
            <p:spPr bwMode="auto">
              <a:xfrm>
                <a:off x="4371975" y="3205163"/>
                <a:ext cx="476250" cy="400050"/>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a:latin typeface="Arial" pitchFamily="34" charset="0"/>
                  <a:cs typeface="Arial" pitchFamily="34" charset="0"/>
                </a:endParaRPr>
              </a:p>
            </p:txBody>
          </p:sp>
          <p:sp>
            <p:nvSpPr>
              <p:cNvPr id="115" name="Freeform 114"/>
              <p:cNvSpPr>
                <a:spLocks noEditPoints="1"/>
              </p:cNvSpPr>
              <p:nvPr/>
            </p:nvSpPr>
            <p:spPr bwMode="auto">
              <a:xfrm>
                <a:off x="4367213" y="1995488"/>
                <a:ext cx="485775" cy="1612900"/>
              </a:xfrm>
              <a:custGeom>
                <a:avLst/>
                <a:gdLst/>
                <a:ahLst/>
                <a:cxnLst>
                  <a:cxn ang="0">
                    <a:pos x="2" y="868"/>
                  </a:cxn>
                  <a:cxn ang="0">
                    <a:pos x="9" y="843"/>
                  </a:cxn>
                  <a:cxn ang="0">
                    <a:pos x="35" y="806"/>
                  </a:cxn>
                  <a:cxn ang="0">
                    <a:pos x="80" y="775"/>
                  </a:cxn>
                  <a:cxn ang="0">
                    <a:pos x="137" y="760"/>
                  </a:cxn>
                  <a:cxn ang="0">
                    <a:pos x="198" y="765"/>
                  </a:cxn>
                  <a:cxn ang="0">
                    <a:pos x="250" y="788"/>
                  </a:cxn>
                  <a:cxn ang="0">
                    <a:pos x="287" y="826"/>
                  </a:cxn>
                  <a:cxn ang="0">
                    <a:pos x="301" y="855"/>
                  </a:cxn>
                  <a:cxn ang="0">
                    <a:pos x="305" y="881"/>
                  </a:cxn>
                  <a:cxn ang="0">
                    <a:pos x="304" y="907"/>
                  </a:cxn>
                  <a:cxn ang="0">
                    <a:pos x="296" y="932"/>
                  </a:cxn>
                  <a:cxn ang="0">
                    <a:pos x="271" y="970"/>
                  </a:cxn>
                  <a:cxn ang="0">
                    <a:pos x="225" y="1001"/>
                  </a:cxn>
                  <a:cxn ang="0">
                    <a:pos x="168" y="1016"/>
                  </a:cxn>
                  <a:cxn ang="0">
                    <a:pos x="108" y="1011"/>
                  </a:cxn>
                  <a:cxn ang="0">
                    <a:pos x="56" y="987"/>
                  </a:cxn>
                  <a:cxn ang="0">
                    <a:pos x="19" y="949"/>
                  </a:cxn>
                  <a:cxn ang="0">
                    <a:pos x="5" y="920"/>
                  </a:cxn>
                  <a:cxn ang="0">
                    <a:pos x="0" y="894"/>
                  </a:cxn>
                  <a:cxn ang="0">
                    <a:pos x="7" y="906"/>
                  </a:cxn>
                  <a:cxn ang="0">
                    <a:pos x="14" y="930"/>
                  </a:cxn>
                  <a:cxn ang="0">
                    <a:pos x="39" y="966"/>
                  </a:cxn>
                  <a:cxn ang="0">
                    <a:pos x="82" y="996"/>
                  </a:cxn>
                  <a:cxn ang="0">
                    <a:pos x="138" y="1010"/>
                  </a:cxn>
                  <a:cxn ang="0">
                    <a:pos x="197" y="1005"/>
                  </a:cxn>
                  <a:cxn ang="0">
                    <a:pos x="247" y="983"/>
                  </a:cxn>
                  <a:cxn ang="0">
                    <a:pos x="282" y="946"/>
                  </a:cxn>
                  <a:cxn ang="0">
                    <a:pos x="296" y="919"/>
                  </a:cxn>
                  <a:cxn ang="0">
                    <a:pos x="300" y="894"/>
                  </a:cxn>
                  <a:cxn ang="0">
                    <a:pos x="299" y="869"/>
                  </a:cxn>
                  <a:cxn ang="0">
                    <a:pos x="291" y="846"/>
                  </a:cxn>
                  <a:cxn ang="0">
                    <a:pos x="267" y="809"/>
                  </a:cxn>
                  <a:cxn ang="0">
                    <a:pos x="223" y="779"/>
                  </a:cxn>
                  <a:cxn ang="0">
                    <a:pos x="168" y="765"/>
                  </a:cxn>
                  <a:cxn ang="0">
                    <a:pos x="109" y="770"/>
                  </a:cxn>
                  <a:cxn ang="0">
                    <a:pos x="59" y="793"/>
                  </a:cxn>
                  <a:cxn ang="0">
                    <a:pos x="23" y="829"/>
                  </a:cxn>
                  <a:cxn ang="0">
                    <a:pos x="10" y="857"/>
                  </a:cxn>
                  <a:cxn ang="0">
                    <a:pos x="5" y="881"/>
                  </a:cxn>
                  <a:cxn ang="0">
                    <a:pos x="0" y="129"/>
                  </a:cxn>
                  <a:cxn ang="0">
                    <a:pos x="3" y="103"/>
                  </a:cxn>
                  <a:cxn ang="0">
                    <a:pos x="12" y="79"/>
                  </a:cxn>
                  <a:cxn ang="0">
                    <a:pos x="45" y="38"/>
                  </a:cxn>
                  <a:cxn ang="0">
                    <a:pos x="93" y="10"/>
                  </a:cxn>
                  <a:cxn ang="0">
                    <a:pos x="153" y="0"/>
                  </a:cxn>
                  <a:cxn ang="0">
                    <a:pos x="212" y="10"/>
                  </a:cxn>
                  <a:cxn ang="0">
                    <a:pos x="261" y="38"/>
                  </a:cxn>
                  <a:cxn ang="0">
                    <a:pos x="293" y="78"/>
                  </a:cxn>
                  <a:cxn ang="0">
                    <a:pos x="302" y="103"/>
                  </a:cxn>
                  <a:cxn ang="0">
                    <a:pos x="306" y="129"/>
                  </a:cxn>
                  <a:cxn ang="0">
                    <a:pos x="300" y="123"/>
                  </a:cxn>
                  <a:cxn ang="0">
                    <a:pos x="296" y="98"/>
                  </a:cxn>
                  <a:cxn ang="0">
                    <a:pos x="283" y="70"/>
                  </a:cxn>
                  <a:cxn ang="0">
                    <a:pos x="247" y="34"/>
                  </a:cxn>
                  <a:cxn ang="0">
                    <a:pos x="197" y="11"/>
                  </a:cxn>
                  <a:cxn ang="0">
                    <a:pos x="138" y="6"/>
                  </a:cxn>
                  <a:cxn ang="0">
                    <a:pos x="82" y="20"/>
                  </a:cxn>
                  <a:cxn ang="0">
                    <a:pos x="39" y="50"/>
                  </a:cxn>
                  <a:cxn ang="0">
                    <a:pos x="14" y="86"/>
                  </a:cxn>
                  <a:cxn ang="0">
                    <a:pos x="7" y="110"/>
                  </a:cxn>
                  <a:cxn ang="0">
                    <a:pos x="5" y="888"/>
                  </a:cxn>
                </a:cxnLst>
                <a:rect l="0" t="0" r="r" b="b"/>
                <a:pathLst>
                  <a:path w="306" h="1016">
                    <a:moveTo>
                      <a:pt x="0" y="888"/>
                    </a:moveTo>
                    <a:lnTo>
                      <a:pt x="0" y="881"/>
                    </a:lnTo>
                    <a:lnTo>
                      <a:pt x="1" y="875"/>
                    </a:lnTo>
                    <a:lnTo>
                      <a:pt x="2" y="868"/>
                    </a:lnTo>
                    <a:lnTo>
                      <a:pt x="3" y="862"/>
                    </a:lnTo>
                    <a:lnTo>
                      <a:pt x="5" y="855"/>
                    </a:lnTo>
                    <a:lnTo>
                      <a:pt x="7" y="849"/>
                    </a:lnTo>
                    <a:lnTo>
                      <a:pt x="9" y="843"/>
                    </a:lnTo>
                    <a:lnTo>
                      <a:pt x="12" y="837"/>
                    </a:lnTo>
                    <a:lnTo>
                      <a:pt x="18" y="826"/>
                    </a:lnTo>
                    <a:lnTo>
                      <a:pt x="26" y="816"/>
                    </a:lnTo>
                    <a:lnTo>
                      <a:pt x="35" y="806"/>
                    </a:lnTo>
                    <a:lnTo>
                      <a:pt x="45" y="797"/>
                    </a:lnTo>
                    <a:lnTo>
                      <a:pt x="56" y="788"/>
                    </a:lnTo>
                    <a:lnTo>
                      <a:pt x="67" y="781"/>
                    </a:lnTo>
                    <a:lnTo>
                      <a:pt x="80" y="775"/>
                    </a:lnTo>
                    <a:lnTo>
                      <a:pt x="93" y="769"/>
                    </a:lnTo>
                    <a:lnTo>
                      <a:pt x="107" y="765"/>
                    </a:lnTo>
                    <a:lnTo>
                      <a:pt x="122" y="762"/>
                    </a:lnTo>
                    <a:lnTo>
                      <a:pt x="137" y="760"/>
                    </a:lnTo>
                    <a:lnTo>
                      <a:pt x="153" y="759"/>
                    </a:lnTo>
                    <a:lnTo>
                      <a:pt x="168" y="760"/>
                    </a:lnTo>
                    <a:lnTo>
                      <a:pt x="183" y="762"/>
                    </a:lnTo>
                    <a:lnTo>
                      <a:pt x="198" y="765"/>
                    </a:lnTo>
                    <a:lnTo>
                      <a:pt x="212" y="769"/>
                    </a:lnTo>
                    <a:lnTo>
                      <a:pt x="225" y="774"/>
                    </a:lnTo>
                    <a:lnTo>
                      <a:pt x="238" y="781"/>
                    </a:lnTo>
                    <a:lnTo>
                      <a:pt x="250" y="788"/>
                    </a:lnTo>
                    <a:lnTo>
                      <a:pt x="261" y="796"/>
                    </a:lnTo>
                    <a:lnTo>
                      <a:pt x="270" y="806"/>
                    </a:lnTo>
                    <a:lnTo>
                      <a:pt x="279" y="815"/>
                    </a:lnTo>
                    <a:lnTo>
                      <a:pt x="287" y="826"/>
                    </a:lnTo>
                    <a:lnTo>
                      <a:pt x="293" y="837"/>
                    </a:lnTo>
                    <a:lnTo>
                      <a:pt x="296" y="843"/>
                    </a:lnTo>
                    <a:lnTo>
                      <a:pt x="299" y="849"/>
                    </a:lnTo>
                    <a:lnTo>
                      <a:pt x="301" y="855"/>
                    </a:lnTo>
                    <a:lnTo>
                      <a:pt x="302" y="862"/>
                    </a:lnTo>
                    <a:lnTo>
                      <a:pt x="304" y="868"/>
                    </a:lnTo>
                    <a:lnTo>
                      <a:pt x="305" y="874"/>
                    </a:lnTo>
                    <a:lnTo>
                      <a:pt x="305" y="881"/>
                    </a:lnTo>
                    <a:lnTo>
                      <a:pt x="306" y="888"/>
                    </a:lnTo>
                    <a:lnTo>
                      <a:pt x="305" y="894"/>
                    </a:lnTo>
                    <a:lnTo>
                      <a:pt x="305" y="901"/>
                    </a:lnTo>
                    <a:lnTo>
                      <a:pt x="304" y="907"/>
                    </a:lnTo>
                    <a:lnTo>
                      <a:pt x="302" y="914"/>
                    </a:lnTo>
                    <a:lnTo>
                      <a:pt x="301" y="920"/>
                    </a:lnTo>
                    <a:lnTo>
                      <a:pt x="299" y="926"/>
                    </a:lnTo>
                    <a:lnTo>
                      <a:pt x="296" y="932"/>
                    </a:lnTo>
                    <a:lnTo>
                      <a:pt x="294" y="938"/>
                    </a:lnTo>
                    <a:lnTo>
                      <a:pt x="287" y="949"/>
                    </a:lnTo>
                    <a:lnTo>
                      <a:pt x="279" y="960"/>
                    </a:lnTo>
                    <a:lnTo>
                      <a:pt x="271" y="970"/>
                    </a:lnTo>
                    <a:lnTo>
                      <a:pt x="261" y="979"/>
                    </a:lnTo>
                    <a:lnTo>
                      <a:pt x="250" y="987"/>
                    </a:lnTo>
                    <a:lnTo>
                      <a:pt x="238" y="994"/>
                    </a:lnTo>
                    <a:lnTo>
                      <a:pt x="225" y="1001"/>
                    </a:lnTo>
                    <a:lnTo>
                      <a:pt x="212" y="1006"/>
                    </a:lnTo>
                    <a:lnTo>
                      <a:pt x="198" y="1011"/>
                    </a:lnTo>
                    <a:lnTo>
                      <a:pt x="184" y="1014"/>
                    </a:lnTo>
                    <a:lnTo>
                      <a:pt x="168" y="1016"/>
                    </a:lnTo>
                    <a:lnTo>
                      <a:pt x="153" y="1016"/>
                    </a:lnTo>
                    <a:lnTo>
                      <a:pt x="137" y="1016"/>
                    </a:lnTo>
                    <a:lnTo>
                      <a:pt x="122" y="1014"/>
                    </a:lnTo>
                    <a:lnTo>
                      <a:pt x="108" y="1011"/>
                    </a:lnTo>
                    <a:lnTo>
                      <a:pt x="94" y="1006"/>
                    </a:lnTo>
                    <a:lnTo>
                      <a:pt x="80" y="1001"/>
                    </a:lnTo>
                    <a:lnTo>
                      <a:pt x="68" y="995"/>
                    </a:lnTo>
                    <a:lnTo>
                      <a:pt x="56" y="987"/>
                    </a:lnTo>
                    <a:lnTo>
                      <a:pt x="45" y="979"/>
                    </a:lnTo>
                    <a:lnTo>
                      <a:pt x="35" y="970"/>
                    </a:lnTo>
                    <a:lnTo>
                      <a:pt x="26" y="960"/>
                    </a:lnTo>
                    <a:lnTo>
                      <a:pt x="19" y="949"/>
                    </a:lnTo>
                    <a:lnTo>
                      <a:pt x="12" y="938"/>
                    </a:lnTo>
                    <a:lnTo>
                      <a:pt x="9" y="932"/>
                    </a:lnTo>
                    <a:lnTo>
                      <a:pt x="7" y="926"/>
                    </a:lnTo>
                    <a:lnTo>
                      <a:pt x="5" y="920"/>
                    </a:lnTo>
                    <a:lnTo>
                      <a:pt x="3" y="914"/>
                    </a:lnTo>
                    <a:lnTo>
                      <a:pt x="2" y="907"/>
                    </a:lnTo>
                    <a:lnTo>
                      <a:pt x="1" y="901"/>
                    </a:lnTo>
                    <a:lnTo>
                      <a:pt x="0" y="894"/>
                    </a:lnTo>
                    <a:lnTo>
                      <a:pt x="0" y="888"/>
                    </a:lnTo>
                    <a:close/>
                    <a:moveTo>
                      <a:pt x="5" y="894"/>
                    </a:moveTo>
                    <a:lnTo>
                      <a:pt x="6" y="900"/>
                    </a:lnTo>
                    <a:lnTo>
                      <a:pt x="7" y="906"/>
                    </a:lnTo>
                    <a:lnTo>
                      <a:pt x="8" y="912"/>
                    </a:lnTo>
                    <a:lnTo>
                      <a:pt x="10" y="918"/>
                    </a:lnTo>
                    <a:lnTo>
                      <a:pt x="12" y="924"/>
                    </a:lnTo>
                    <a:lnTo>
                      <a:pt x="14" y="930"/>
                    </a:lnTo>
                    <a:lnTo>
                      <a:pt x="17" y="935"/>
                    </a:lnTo>
                    <a:lnTo>
                      <a:pt x="23" y="946"/>
                    </a:lnTo>
                    <a:lnTo>
                      <a:pt x="30" y="956"/>
                    </a:lnTo>
                    <a:lnTo>
                      <a:pt x="39" y="966"/>
                    </a:lnTo>
                    <a:lnTo>
                      <a:pt x="48" y="975"/>
                    </a:lnTo>
                    <a:lnTo>
                      <a:pt x="59" y="983"/>
                    </a:lnTo>
                    <a:lnTo>
                      <a:pt x="70" y="990"/>
                    </a:lnTo>
                    <a:lnTo>
                      <a:pt x="82" y="996"/>
                    </a:lnTo>
                    <a:lnTo>
                      <a:pt x="95" y="1001"/>
                    </a:lnTo>
                    <a:lnTo>
                      <a:pt x="109" y="1005"/>
                    </a:lnTo>
                    <a:lnTo>
                      <a:pt x="123" y="1008"/>
                    </a:lnTo>
                    <a:lnTo>
                      <a:pt x="138" y="1010"/>
                    </a:lnTo>
                    <a:lnTo>
                      <a:pt x="153" y="1011"/>
                    </a:lnTo>
                    <a:lnTo>
                      <a:pt x="168" y="1010"/>
                    </a:lnTo>
                    <a:lnTo>
                      <a:pt x="182" y="1009"/>
                    </a:lnTo>
                    <a:lnTo>
                      <a:pt x="197" y="1005"/>
                    </a:lnTo>
                    <a:lnTo>
                      <a:pt x="210" y="1001"/>
                    </a:lnTo>
                    <a:lnTo>
                      <a:pt x="223" y="996"/>
                    </a:lnTo>
                    <a:lnTo>
                      <a:pt x="235" y="990"/>
                    </a:lnTo>
                    <a:lnTo>
                      <a:pt x="247" y="983"/>
                    </a:lnTo>
                    <a:lnTo>
                      <a:pt x="257" y="975"/>
                    </a:lnTo>
                    <a:lnTo>
                      <a:pt x="267" y="966"/>
                    </a:lnTo>
                    <a:lnTo>
                      <a:pt x="275" y="957"/>
                    </a:lnTo>
                    <a:lnTo>
                      <a:pt x="282" y="946"/>
                    </a:lnTo>
                    <a:lnTo>
                      <a:pt x="289" y="936"/>
                    </a:lnTo>
                    <a:lnTo>
                      <a:pt x="291" y="930"/>
                    </a:lnTo>
                    <a:lnTo>
                      <a:pt x="294" y="924"/>
                    </a:lnTo>
                    <a:lnTo>
                      <a:pt x="296" y="919"/>
                    </a:lnTo>
                    <a:lnTo>
                      <a:pt x="297" y="912"/>
                    </a:lnTo>
                    <a:lnTo>
                      <a:pt x="299" y="906"/>
                    </a:lnTo>
                    <a:lnTo>
                      <a:pt x="299" y="900"/>
                    </a:lnTo>
                    <a:lnTo>
                      <a:pt x="300" y="894"/>
                    </a:lnTo>
                    <a:lnTo>
                      <a:pt x="300" y="888"/>
                    </a:lnTo>
                    <a:lnTo>
                      <a:pt x="300" y="881"/>
                    </a:lnTo>
                    <a:lnTo>
                      <a:pt x="299" y="875"/>
                    </a:lnTo>
                    <a:lnTo>
                      <a:pt x="299" y="869"/>
                    </a:lnTo>
                    <a:lnTo>
                      <a:pt x="297" y="863"/>
                    </a:lnTo>
                    <a:lnTo>
                      <a:pt x="296" y="857"/>
                    </a:lnTo>
                    <a:lnTo>
                      <a:pt x="294" y="851"/>
                    </a:lnTo>
                    <a:lnTo>
                      <a:pt x="291" y="846"/>
                    </a:lnTo>
                    <a:lnTo>
                      <a:pt x="289" y="840"/>
                    </a:lnTo>
                    <a:lnTo>
                      <a:pt x="283" y="829"/>
                    </a:lnTo>
                    <a:lnTo>
                      <a:pt x="275" y="819"/>
                    </a:lnTo>
                    <a:lnTo>
                      <a:pt x="267" y="809"/>
                    </a:lnTo>
                    <a:lnTo>
                      <a:pt x="257" y="801"/>
                    </a:lnTo>
                    <a:lnTo>
                      <a:pt x="247" y="793"/>
                    </a:lnTo>
                    <a:lnTo>
                      <a:pt x="235" y="786"/>
                    </a:lnTo>
                    <a:lnTo>
                      <a:pt x="223" y="779"/>
                    </a:lnTo>
                    <a:lnTo>
                      <a:pt x="210" y="774"/>
                    </a:lnTo>
                    <a:lnTo>
                      <a:pt x="197" y="770"/>
                    </a:lnTo>
                    <a:lnTo>
                      <a:pt x="183" y="767"/>
                    </a:lnTo>
                    <a:lnTo>
                      <a:pt x="168" y="765"/>
                    </a:lnTo>
                    <a:lnTo>
                      <a:pt x="153" y="764"/>
                    </a:lnTo>
                    <a:lnTo>
                      <a:pt x="138" y="765"/>
                    </a:lnTo>
                    <a:lnTo>
                      <a:pt x="123" y="767"/>
                    </a:lnTo>
                    <a:lnTo>
                      <a:pt x="109" y="770"/>
                    </a:lnTo>
                    <a:lnTo>
                      <a:pt x="95" y="774"/>
                    </a:lnTo>
                    <a:lnTo>
                      <a:pt x="82" y="779"/>
                    </a:lnTo>
                    <a:lnTo>
                      <a:pt x="70" y="785"/>
                    </a:lnTo>
                    <a:lnTo>
                      <a:pt x="59" y="793"/>
                    </a:lnTo>
                    <a:lnTo>
                      <a:pt x="48" y="801"/>
                    </a:lnTo>
                    <a:lnTo>
                      <a:pt x="39" y="809"/>
                    </a:lnTo>
                    <a:lnTo>
                      <a:pt x="30" y="819"/>
                    </a:lnTo>
                    <a:lnTo>
                      <a:pt x="23" y="829"/>
                    </a:lnTo>
                    <a:lnTo>
                      <a:pt x="17" y="840"/>
                    </a:lnTo>
                    <a:lnTo>
                      <a:pt x="14" y="845"/>
                    </a:lnTo>
                    <a:lnTo>
                      <a:pt x="12" y="851"/>
                    </a:lnTo>
                    <a:lnTo>
                      <a:pt x="10" y="857"/>
                    </a:lnTo>
                    <a:lnTo>
                      <a:pt x="8" y="863"/>
                    </a:lnTo>
                    <a:lnTo>
                      <a:pt x="7" y="869"/>
                    </a:lnTo>
                    <a:lnTo>
                      <a:pt x="6" y="875"/>
                    </a:lnTo>
                    <a:lnTo>
                      <a:pt x="5" y="881"/>
                    </a:lnTo>
                    <a:lnTo>
                      <a:pt x="5" y="888"/>
                    </a:lnTo>
                    <a:lnTo>
                      <a:pt x="5" y="894"/>
                    </a:lnTo>
                    <a:close/>
                    <a:moveTo>
                      <a:pt x="0" y="888"/>
                    </a:moveTo>
                    <a:lnTo>
                      <a:pt x="0" y="129"/>
                    </a:lnTo>
                    <a:lnTo>
                      <a:pt x="0" y="122"/>
                    </a:lnTo>
                    <a:lnTo>
                      <a:pt x="1" y="116"/>
                    </a:lnTo>
                    <a:lnTo>
                      <a:pt x="2" y="109"/>
                    </a:lnTo>
                    <a:lnTo>
                      <a:pt x="3" y="103"/>
                    </a:lnTo>
                    <a:lnTo>
                      <a:pt x="5" y="97"/>
                    </a:lnTo>
                    <a:lnTo>
                      <a:pt x="7" y="90"/>
                    </a:lnTo>
                    <a:lnTo>
                      <a:pt x="9" y="85"/>
                    </a:lnTo>
                    <a:lnTo>
                      <a:pt x="12" y="79"/>
                    </a:lnTo>
                    <a:lnTo>
                      <a:pt x="18" y="67"/>
                    </a:lnTo>
                    <a:lnTo>
                      <a:pt x="26" y="57"/>
                    </a:lnTo>
                    <a:lnTo>
                      <a:pt x="35" y="47"/>
                    </a:lnTo>
                    <a:lnTo>
                      <a:pt x="45" y="38"/>
                    </a:lnTo>
                    <a:lnTo>
                      <a:pt x="56" y="29"/>
                    </a:lnTo>
                    <a:lnTo>
                      <a:pt x="67" y="22"/>
                    </a:lnTo>
                    <a:lnTo>
                      <a:pt x="80" y="16"/>
                    </a:lnTo>
                    <a:lnTo>
                      <a:pt x="93" y="10"/>
                    </a:lnTo>
                    <a:lnTo>
                      <a:pt x="107" y="6"/>
                    </a:lnTo>
                    <a:lnTo>
                      <a:pt x="122" y="3"/>
                    </a:lnTo>
                    <a:lnTo>
                      <a:pt x="137" y="1"/>
                    </a:lnTo>
                    <a:lnTo>
                      <a:pt x="153" y="0"/>
                    </a:lnTo>
                    <a:lnTo>
                      <a:pt x="168" y="1"/>
                    </a:lnTo>
                    <a:lnTo>
                      <a:pt x="183" y="3"/>
                    </a:lnTo>
                    <a:lnTo>
                      <a:pt x="198" y="6"/>
                    </a:lnTo>
                    <a:lnTo>
                      <a:pt x="212" y="10"/>
                    </a:lnTo>
                    <a:lnTo>
                      <a:pt x="225" y="16"/>
                    </a:lnTo>
                    <a:lnTo>
                      <a:pt x="238" y="22"/>
                    </a:lnTo>
                    <a:lnTo>
                      <a:pt x="250" y="29"/>
                    </a:lnTo>
                    <a:lnTo>
                      <a:pt x="261" y="38"/>
                    </a:lnTo>
                    <a:lnTo>
                      <a:pt x="270" y="47"/>
                    </a:lnTo>
                    <a:lnTo>
                      <a:pt x="279" y="57"/>
                    </a:lnTo>
                    <a:lnTo>
                      <a:pt x="287" y="67"/>
                    </a:lnTo>
                    <a:lnTo>
                      <a:pt x="293" y="78"/>
                    </a:lnTo>
                    <a:lnTo>
                      <a:pt x="296" y="84"/>
                    </a:lnTo>
                    <a:lnTo>
                      <a:pt x="299" y="90"/>
                    </a:lnTo>
                    <a:lnTo>
                      <a:pt x="301" y="96"/>
                    </a:lnTo>
                    <a:lnTo>
                      <a:pt x="302" y="103"/>
                    </a:lnTo>
                    <a:lnTo>
                      <a:pt x="304" y="109"/>
                    </a:lnTo>
                    <a:lnTo>
                      <a:pt x="305" y="116"/>
                    </a:lnTo>
                    <a:lnTo>
                      <a:pt x="305" y="122"/>
                    </a:lnTo>
                    <a:lnTo>
                      <a:pt x="306" y="129"/>
                    </a:lnTo>
                    <a:lnTo>
                      <a:pt x="306" y="888"/>
                    </a:lnTo>
                    <a:lnTo>
                      <a:pt x="300" y="888"/>
                    </a:lnTo>
                    <a:lnTo>
                      <a:pt x="300" y="129"/>
                    </a:lnTo>
                    <a:lnTo>
                      <a:pt x="300" y="123"/>
                    </a:lnTo>
                    <a:lnTo>
                      <a:pt x="299" y="116"/>
                    </a:lnTo>
                    <a:lnTo>
                      <a:pt x="299" y="110"/>
                    </a:lnTo>
                    <a:lnTo>
                      <a:pt x="297" y="104"/>
                    </a:lnTo>
                    <a:lnTo>
                      <a:pt x="296" y="98"/>
                    </a:lnTo>
                    <a:lnTo>
                      <a:pt x="294" y="92"/>
                    </a:lnTo>
                    <a:lnTo>
                      <a:pt x="291" y="87"/>
                    </a:lnTo>
                    <a:lnTo>
                      <a:pt x="289" y="81"/>
                    </a:lnTo>
                    <a:lnTo>
                      <a:pt x="283" y="70"/>
                    </a:lnTo>
                    <a:lnTo>
                      <a:pt x="275" y="60"/>
                    </a:lnTo>
                    <a:lnTo>
                      <a:pt x="267" y="51"/>
                    </a:lnTo>
                    <a:lnTo>
                      <a:pt x="257" y="42"/>
                    </a:lnTo>
                    <a:lnTo>
                      <a:pt x="247" y="34"/>
                    </a:lnTo>
                    <a:lnTo>
                      <a:pt x="235" y="27"/>
                    </a:lnTo>
                    <a:lnTo>
                      <a:pt x="223" y="20"/>
                    </a:lnTo>
                    <a:lnTo>
                      <a:pt x="210" y="15"/>
                    </a:lnTo>
                    <a:lnTo>
                      <a:pt x="197" y="11"/>
                    </a:lnTo>
                    <a:lnTo>
                      <a:pt x="183" y="8"/>
                    </a:lnTo>
                    <a:lnTo>
                      <a:pt x="168" y="6"/>
                    </a:lnTo>
                    <a:lnTo>
                      <a:pt x="153" y="5"/>
                    </a:lnTo>
                    <a:lnTo>
                      <a:pt x="138" y="6"/>
                    </a:lnTo>
                    <a:lnTo>
                      <a:pt x="123" y="8"/>
                    </a:lnTo>
                    <a:lnTo>
                      <a:pt x="109" y="11"/>
                    </a:lnTo>
                    <a:lnTo>
                      <a:pt x="95" y="15"/>
                    </a:lnTo>
                    <a:lnTo>
                      <a:pt x="82" y="20"/>
                    </a:lnTo>
                    <a:lnTo>
                      <a:pt x="70" y="27"/>
                    </a:lnTo>
                    <a:lnTo>
                      <a:pt x="59" y="34"/>
                    </a:lnTo>
                    <a:lnTo>
                      <a:pt x="48" y="42"/>
                    </a:lnTo>
                    <a:lnTo>
                      <a:pt x="39" y="50"/>
                    </a:lnTo>
                    <a:lnTo>
                      <a:pt x="30" y="60"/>
                    </a:lnTo>
                    <a:lnTo>
                      <a:pt x="23" y="70"/>
                    </a:lnTo>
                    <a:lnTo>
                      <a:pt x="17" y="81"/>
                    </a:lnTo>
                    <a:lnTo>
                      <a:pt x="14" y="86"/>
                    </a:lnTo>
                    <a:lnTo>
                      <a:pt x="12" y="92"/>
                    </a:lnTo>
                    <a:lnTo>
                      <a:pt x="10" y="98"/>
                    </a:lnTo>
                    <a:lnTo>
                      <a:pt x="8" y="104"/>
                    </a:lnTo>
                    <a:lnTo>
                      <a:pt x="7" y="110"/>
                    </a:lnTo>
                    <a:lnTo>
                      <a:pt x="6" y="116"/>
                    </a:lnTo>
                    <a:lnTo>
                      <a:pt x="5" y="122"/>
                    </a:lnTo>
                    <a:lnTo>
                      <a:pt x="5" y="129"/>
                    </a:lnTo>
                    <a:lnTo>
                      <a:pt x="5" y="888"/>
                    </a:lnTo>
                    <a:lnTo>
                      <a:pt x="0" y="88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a:latin typeface="Arial" pitchFamily="34" charset="0"/>
                  <a:cs typeface="Arial" pitchFamily="34" charset="0"/>
                </a:endParaRPr>
              </a:p>
            </p:txBody>
          </p:sp>
          <p:sp>
            <p:nvSpPr>
              <p:cNvPr id="116" name="Oval 115"/>
              <p:cNvSpPr>
                <a:spLocks noChangeArrowheads="1"/>
              </p:cNvSpPr>
              <p:nvPr/>
            </p:nvSpPr>
            <p:spPr bwMode="auto">
              <a:xfrm>
                <a:off x="4371975" y="2501900"/>
                <a:ext cx="476250" cy="401638"/>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a:latin typeface="Arial" pitchFamily="34" charset="0"/>
                  <a:cs typeface="Arial" pitchFamily="34" charset="0"/>
                </a:endParaRPr>
              </a:p>
            </p:txBody>
          </p:sp>
          <p:sp>
            <p:nvSpPr>
              <p:cNvPr id="117" name="Freeform 116"/>
              <p:cNvSpPr>
                <a:spLocks noEditPoints="1"/>
              </p:cNvSpPr>
              <p:nvPr/>
            </p:nvSpPr>
            <p:spPr bwMode="auto">
              <a:xfrm>
                <a:off x="4367213" y="2497138"/>
                <a:ext cx="485775" cy="411163"/>
              </a:xfrm>
              <a:custGeom>
                <a:avLst/>
                <a:gdLst/>
                <a:ahLst/>
                <a:cxnLst>
                  <a:cxn ang="0">
                    <a:pos x="1" y="116"/>
                  </a:cxn>
                  <a:cxn ang="0">
                    <a:pos x="5" y="97"/>
                  </a:cxn>
                  <a:cxn ang="0">
                    <a:pos x="12" y="79"/>
                  </a:cxn>
                  <a:cxn ang="0">
                    <a:pos x="35" y="47"/>
                  </a:cxn>
                  <a:cxn ang="0">
                    <a:pos x="67" y="22"/>
                  </a:cxn>
                  <a:cxn ang="0">
                    <a:pos x="107" y="6"/>
                  </a:cxn>
                  <a:cxn ang="0">
                    <a:pos x="153" y="0"/>
                  </a:cxn>
                  <a:cxn ang="0">
                    <a:pos x="198" y="6"/>
                  </a:cxn>
                  <a:cxn ang="0">
                    <a:pos x="238" y="22"/>
                  </a:cxn>
                  <a:cxn ang="0">
                    <a:pos x="270" y="47"/>
                  </a:cxn>
                  <a:cxn ang="0">
                    <a:pos x="293" y="79"/>
                  </a:cxn>
                  <a:cxn ang="0">
                    <a:pos x="301" y="97"/>
                  </a:cxn>
                  <a:cxn ang="0">
                    <a:pos x="305" y="116"/>
                  </a:cxn>
                  <a:cxn ang="0">
                    <a:pos x="305" y="136"/>
                  </a:cxn>
                  <a:cxn ang="0">
                    <a:pos x="302" y="155"/>
                  </a:cxn>
                  <a:cxn ang="0">
                    <a:pos x="296" y="174"/>
                  </a:cxn>
                  <a:cxn ang="0">
                    <a:pos x="279" y="202"/>
                  </a:cxn>
                  <a:cxn ang="0">
                    <a:pos x="250" y="229"/>
                  </a:cxn>
                  <a:cxn ang="0">
                    <a:pos x="212" y="249"/>
                  </a:cxn>
                  <a:cxn ang="0">
                    <a:pos x="168" y="258"/>
                  </a:cxn>
                  <a:cxn ang="0">
                    <a:pos x="122" y="256"/>
                  </a:cxn>
                  <a:cxn ang="0">
                    <a:pos x="80" y="243"/>
                  </a:cxn>
                  <a:cxn ang="0">
                    <a:pos x="45" y="221"/>
                  </a:cxn>
                  <a:cxn ang="0">
                    <a:pos x="19" y="191"/>
                  </a:cxn>
                  <a:cxn ang="0">
                    <a:pos x="7" y="168"/>
                  </a:cxn>
                  <a:cxn ang="0">
                    <a:pos x="2" y="149"/>
                  </a:cxn>
                  <a:cxn ang="0">
                    <a:pos x="0" y="129"/>
                  </a:cxn>
                  <a:cxn ang="0">
                    <a:pos x="7" y="148"/>
                  </a:cxn>
                  <a:cxn ang="0">
                    <a:pos x="12" y="166"/>
                  </a:cxn>
                  <a:cxn ang="0">
                    <a:pos x="23" y="188"/>
                  </a:cxn>
                  <a:cxn ang="0">
                    <a:pos x="48" y="217"/>
                  </a:cxn>
                  <a:cxn ang="0">
                    <a:pos x="82" y="238"/>
                  </a:cxn>
                  <a:cxn ang="0">
                    <a:pos x="123" y="251"/>
                  </a:cxn>
                  <a:cxn ang="0">
                    <a:pos x="168" y="253"/>
                  </a:cxn>
                  <a:cxn ang="0">
                    <a:pos x="210" y="244"/>
                  </a:cxn>
                  <a:cxn ang="0">
                    <a:pos x="247" y="225"/>
                  </a:cxn>
                  <a:cxn ang="0">
                    <a:pos x="275" y="199"/>
                  </a:cxn>
                  <a:cxn ang="0">
                    <a:pos x="291" y="172"/>
                  </a:cxn>
                  <a:cxn ang="0">
                    <a:pos x="297" y="154"/>
                  </a:cxn>
                  <a:cxn ang="0">
                    <a:pos x="300" y="136"/>
                  </a:cxn>
                  <a:cxn ang="0">
                    <a:pos x="299" y="117"/>
                  </a:cxn>
                  <a:cxn ang="0">
                    <a:pos x="296" y="99"/>
                  </a:cxn>
                  <a:cxn ang="0">
                    <a:pos x="289" y="81"/>
                  </a:cxn>
                  <a:cxn ang="0">
                    <a:pos x="267" y="51"/>
                  </a:cxn>
                  <a:cxn ang="0">
                    <a:pos x="235" y="27"/>
                  </a:cxn>
                  <a:cxn ang="0">
                    <a:pos x="197" y="11"/>
                  </a:cxn>
                  <a:cxn ang="0">
                    <a:pos x="153" y="5"/>
                  </a:cxn>
                  <a:cxn ang="0">
                    <a:pos x="109" y="11"/>
                  </a:cxn>
                  <a:cxn ang="0">
                    <a:pos x="70" y="27"/>
                  </a:cxn>
                  <a:cxn ang="0">
                    <a:pos x="39" y="51"/>
                  </a:cxn>
                  <a:cxn ang="0">
                    <a:pos x="17" y="81"/>
                  </a:cxn>
                  <a:cxn ang="0">
                    <a:pos x="10" y="98"/>
                  </a:cxn>
                  <a:cxn ang="0">
                    <a:pos x="6" y="117"/>
                  </a:cxn>
                  <a:cxn ang="0">
                    <a:pos x="5" y="136"/>
                  </a:cxn>
                </a:cxnLst>
                <a:rect l="0" t="0" r="r" b="b"/>
                <a:pathLst>
                  <a:path w="306" h="259">
                    <a:moveTo>
                      <a:pt x="0" y="129"/>
                    </a:moveTo>
                    <a:lnTo>
                      <a:pt x="0" y="123"/>
                    </a:lnTo>
                    <a:lnTo>
                      <a:pt x="1" y="116"/>
                    </a:lnTo>
                    <a:lnTo>
                      <a:pt x="2" y="110"/>
                    </a:lnTo>
                    <a:lnTo>
                      <a:pt x="3" y="103"/>
                    </a:lnTo>
                    <a:lnTo>
                      <a:pt x="5" y="97"/>
                    </a:lnTo>
                    <a:lnTo>
                      <a:pt x="7" y="91"/>
                    </a:lnTo>
                    <a:lnTo>
                      <a:pt x="9" y="85"/>
                    </a:lnTo>
                    <a:lnTo>
                      <a:pt x="12" y="79"/>
                    </a:lnTo>
                    <a:lnTo>
                      <a:pt x="18" y="68"/>
                    </a:lnTo>
                    <a:lnTo>
                      <a:pt x="26" y="57"/>
                    </a:lnTo>
                    <a:lnTo>
                      <a:pt x="35" y="47"/>
                    </a:lnTo>
                    <a:lnTo>
                      <a:pt x="45" y="38"/>
                    </a:lnTo>
                    <a:lnTo>
                      <a:pt x="56" y="29"/>
                    </a:lnTo>
                    <a:lnTo>
                      <a:pt x="67" y="22"/>
                    </a:lnTo>
                    <a:lnTo>
                      <a:pt x="80" y="16"/>
                    </a:lnTo>
                    <a:lnTo>
                      <a:pt x="93" y="10"/>
                    </a:lnTo>
                    <a:lnTo>
                      <a:pt x="107" y="6"/>
                    </a:lnTo>
                    <a:lnTo>
                      <a:pt x="122" y="3"/>
                    </a:lnTo>
                    <a:lnTo>
                      <a:pt x="137" y="1"/>
                    </a:lnTo>
                    <a:lnTo>
                      <a:pt x="153" y="0"/>
                    </a:lnTo>
                    <a:lnTo>
                      <a:pt x="168" y="1"/>
                    </a:lnTo>
                    <a:lnTo>
                      <a:pt x="183" y="3"/>
                    </a:lnTo>
                    <a:lnTo>
                      <a:pt x="198" y="6"/>
                    </a:lnTo>
                    <a:lnTo>
                      <a:pt x="212" y="10"/>
                    </a:lnTo>
                    <a:lnTo>
                      <a:pt x="225" y="15"/>
                    </a:lnTo>
                    <a:lnTo>
                      <a:pt x="238" y="22"/>
                    </a:lnTo>
                    <a:lnTo>
                      <a:pt x="250" y="29"/>
                    </a:lnTo>
                    <a:lnTo>
                      <a:pt x="261" y="38"/>
                    </a:lnTo>
                    <a:lnTo>
                      <a:pt x="270" y="47"/>
                    </a:lnTo>
                    <a:lnTo>
                      <a:pt x="279" y="57"/>
                    </a:lnTo>
                    <a:lnTo>
                      <a:pt x="287" y="67"/>
                    </a:lnTo>
                    <a:lnTo>
                      <a:pt x="293" y="79"/>
                    </a:lnTo>
                    <a:lnTo>
                      <a:pt x="296" y="85"/>
                    </a:lnTo>
                    <a:lnTo>
                      <a:pt x="299" y="91"/>
                    </a:lnTo>
                    <a:lnTo>
                      <a:pt x="301" y="97"/>
                    </a:lnTo>
                    <a:lnTo>
                      <a:pt x="302" y="103"/>
                    </a:lnTo>
                    <a:lnTo>
                      <a:pt x="304" y="109"/>
                    </a:lnTo>
                    <a:lnTo>
                      <a:pt x="305" y="116"/>
                    </a:lnTo>
                    <a:lnTo>
                      <a:pt x="305" y="123"/>
                    </a:lnTo>
                    <a:lnTo>
                      <a:pt x="306" y="129"/>
                    </a:lnTo>
                    <a:lnTo>
                      <a:pt x="305" y="136"/>
                    </a:lnTo>
                    <a:lnTo>
                      <a:pt x="305" y="143"/>
                    </a:lnTo>
                    <a:lnTo>
                      <a:pt x="304" y="149"/>
                    </a:lnTo>
                    <a:lnTo>
                      <a:pt x="302" y="155"/>
                    </a:lnTo>
                    <a:lnTo>
                      <a:pt x="301" y="162"/>
                    </a:lnTo>
                    <a:lnTo>
                      <a:pt x="299" y="168"/>
                    </a:lnTo>
                    <a:lnTo>
                      <a:pt x="296" y="174"/>
                    </a:lnTo>
                    <a:lnTo>
                      <a:pt x="294" y="180"/>
                    </a:lnTo>
                    <a:lnTo>
                      <a:pt x="287" y="191"/>
                    </a:lnTo>
                    <a:lnTo>
                      <a:pt x="279" y="202"/>
                    </a:lnTo>
                    <a:lnTo>
                      <a:pt x="271" y="212"/>
                    </a:lnTo>
                    <a:lnTo>
                      <a:pt x="261" y="221"/>
                    </a:lnTo>
                    <a:lnTo>
                      <a:pt x="250" y="229"/>
                    </a:lnTo>
                    <a:lnTo>
                      <a:pt x="238" y="237"/>
                    </a:lnTo>
                    <a:lnTo>
                      <a:pt x="225" y="243"/>
                    </a:lnTo>
                    <a:lnTo>
                      <a:pt x="212" y="249"/>
                    </a:lnTo>
                    <a:lnTo>
                      <a:pt x="198" y="253"/>
                    </a:lnTo>
                    <a:lnTo>
                      <a:pt x="184" y="256"/>
                    </a:lnTo>
                    <a:lnTo>
                      <a:pt x="168" y="258"/>
                    </a:lnTo>
                    <a:lnTo>
                      <a:pt x="153" y="259"/>
                    </a:lnTo>
                    <a:lnTo>
                      <a:pt x="137" y="258"/>
                    </a:lnTo>
                    <a:lnTo>
                      <a:pt x="122" y="256"/>
                    </a:lnTo>
                    <a:lnTo>
                      <a:pt x="108" y="253"/>
                    </a:lnTo>
                    <a:lnTo>
                      <a:pt x="93" y="249"/>
                    </a:lnTo>
                    <a:lnTo>
                      <a:pt x="80" y="243"/>
                    </a:lnTo>
                    <a:lnTo>
                      <a:pt x="68" y="237"/>
                    </a:lnTo>
                    <a:lnTo>
                      <a:pt x="56" y="229"/>
                    </a:lnTo>
                    <a:lnTo>
                      <a:pt x="45" y="221"/>
                    </a:lnTo>
                    <a:lnTo>
                      <a:pt x="35" y="212"/>
                    </a:lnTo>
                    <a:lnTo>
                      <a:pt x="26" y="202"/>
                    </a:lnTo>
                    <a:lnTo>
                      <a:pt x="19" y="191"/>
                    </a:lnTo>
                    <a:lnTo>
                      <a:pt x="12" y="180"/>
                    </a:lnTo>
                    <a:lnTo>
                      <a:pt x="9" y="174"/>
                    </a:lnTo>
                    <a:lnTo>
                      <a:pt x="7" y="168"/>
                    </a:lnTo>
                    <a:lnTo>
                      <a:pt x="5" y="162"/>
                    </a:lnTo>
                    <a:lnTo>
                      <a:pt x="3" y="156"/>
                    </a:lnTo>
                    <a:lnTo>
                      <a:pt x="2" y="149"/>
                    </a:lnTo>
                    <a:lnTo>
                      <a:pt x="1" y="143"/>
                    </a:lnTo>
                    <a:lnTo>
                      <a:pt x="0" y="136"/>
                    </a:lnTo>
                    <a:lnTo>
                      <a:pt x="0" y="129"/>
                    </a:lnTo>
                    <a:close/>
                    <a:moveTo>
                      <a:pt x="5" y="136"/>
                    </a:moveTo>
                    <a:lnTo>
                      <a:pt x="6" y="142"/>
                    </a:lnTo>
                    <a:lnTo>
                      <a:pt x="7" y="148"/>
                    </a:lnTo>
                    <a:lnTo>
                      <a:pt x="8" y="154"/>
                    </a:lnTo>
                    <a:lnTo>
                      <a:pt x="10" y="160"/>
                    </a:lnTo>
                    <a:lnTo>
                      <a:pt x="12" y="166"/>
                    </a:lnTo>
                    <a:lnTo>
                      <a:pt x="14" y="172"/>
                    </a:lnTo>
                    <a:lnTo>
                      <a:pt x="17" y="177"/>
                    </a:lnTo>
                    <a:lnTo>
                      <a:pt x="23" y="188"/>
                    </a:lnTo>
                    <a:lnTo>
                      <a:pt x="30" y="198"/>
                    </a:lnTo>
                    <a:lnTo>
                      <a:pt x="39" y="208"/>
                    </a:lnTo>
                    <a:lnTo>
                      <a:pt x="48" y="217"/>
                    </a:lnTo>
                    <a:lnTo>
                      <a:pt x="59" y="225"/>
                    </a:lnTo>
                    <a:lnTo>
                      <a:pt x="70" y="232"/>
                    </a:lnTo>
                    <a:lnTo>
                      <a:pt x="82" y="238"/>
                    </a:lnTo>
                    <a:lnTo>
                      <a:pt x="95" y="244"/>
                    </a:lnTo>
                    <a:lnTo>
                      <a:pt x="109" y="248"/>
                    </a:lnTo>
                    <a:lnTo>
                      <a:pt x="123" y="251"/>
                    </a:lnTo>
                    <a:lnTo>
                      <a:pt x="138" y="253"/>
                    </a:lnTo>
                    <a:lnTo>
                      <a:pt x="153" y="253"/>
                    </a:lnTo>
                    <a:lnTo>
                      <a:pt x="168" y="253"/>
                    </a:lnTo>
                    <a:lnTo>
                      <a:pt x="182" y="251"/>
                    </a:lnTo>
                    <a:lnTo>
                      <a:pt x="197" y="248"/>
                    </a:lnTo>
                    <a:lnTo>
                      <a:pt x="210" y="244"/>
                    </a:lnTo>
                    <a:lnTo>
                      <a:pt x="223" y="238"/>
                    </a:lnTo>
                    <a:lnTo>
                      <a:pt x="235" y="232"/>
                    </a:lnTo>
                    <a:lnTo>
                      <a:pt x="247" y="225"/>
                    </a:lnTo>
                    <a:lnTo>
                      <a:pt x="257" y="217"/>
                    </a:lnTo>
                    <a:lnTo>
                      <a:pt x="267" y="208"/>
                    </a:lnTo>
                    <a:lnTo>
                      <a:pt x="275" y="199"/>
                    </a:lnTo>
                    <a:lnTo>
                      <a:pt x="282" y="188"/>
                    </a:lnTo>
                    <a:lnTo>
                      <a:pt x="289" y="177"/>
                    </a:lnTo>
                    <a:lnTo>
                      <a:pt x="291" y="172"/>
                    </a:lnTo>
                    <a:lnTo>
                      <a:pt x="294" y="166"/>
                    </a:lnTo>
                    <a:lnTo>
                      <a:pt x="296" y="160"/>
                    </a:lnTo>
                    <a:lnTo>
                      <a:pt x="297" y="154"/>
                    </a:lnTo>
                    <a:lnTo>
                      <a:pt x="299" y="148"/>
                    </a:lnTo>
                    <a:lnTo>
                      <a:pt x="299" y="142"/>
                    </a:lnTo>
                    <a:lnTo>
                      <a:pt x="300" y="136"/>
                    </a:lnTo>
                    <a:lnTo>
                      <a:pt x="300" y="129"/>
                    </a:lnTo>
                    <a:lnTo>
                      <a:pt x="300" y="123"/>
                    </a:lnTo>
                    <a:lnTo>
                      <a:pt x="299" y="117"/>
                    </a:lnTo>
                    <a:lnTo>
                      <a:pt x="299" y="111"/>
                    </a:lnTo>
                    <a:lnTo>
                      <a:pt x="297" y="104"/>
                    </a:lnTo>
                    <a:lnTo>
                      <a:pt x="296" y="99"/>
                    </a:lnTo>
                    <a:lnTo>
                      <a:pt x="294" y="93"/>
                    </a:lnTo>
                    <a:lnTo>
                      <a:pt x="291" y="87"/>
                    </a:lnTo>
                    <a:lnTo>
                      <a:pt x="289" y="81"/>
                    </a:lnTo>
                    <a:lnTo>
                      <a:pt x="283" y="71"/>
                    </a:lnTo>
                    <a:lnTo>
                      <a:pt x="275" y="60"/>
                    </a:lnTo>
                    <a:lnTo>
                      <a:pt x="267" y="51"/>
                    </a:lnTo>
                    <a:lnTo>
                      <a:pt x="257" y="42"/>
                    </a:lnTo>
                    <a:lnTo>
                      <a:pt x="247" y="34"/>
                    </a:lnTo>
                    <a:lnTo>
                      <a:pt x="235" y="27"/>
                    </a:lnTo>
                    <a:lnTo>
                      <a:pt x="223" y="20"/>
                    </a:lnTo>
                    <a:lnTo>
                      <a:pt x="210" y="15"/>
                    </a:lnTo>
                    <a:lnTo>
                      <a:pt x="197" y="11"/>
                    </a:lnTo>
                    <a:lnTo>
                      <a:pt x="183" y="8"/>
                    </a:lnTo>
                    <a:lnTo>
                      <a:pt x="168" y="6"/>
                    </a:lnTo>
                    <a:lnTo>
                      <a:pt x="153" y="5"/>
                    </a:lnTo>
                    <a:lnTo>
                      <a:pt x="138" y="6"/>
                    </a:lnTo>
                    <a:lnTo>
                      <a:pt x="123" y="8"/>
                    </a:lnTo>
                    <a:lnTo>
                      <a:pt x="109" y="11"/>
                    </a:lnTo>
                    <a:lnTo>
                      <a:pt x="95" y="15"/>
                    </a:lnTo>
                    <a:lnTo>
                      <a:pt x="82" y="20"/>
                    </a:lnTo>
                    <a:lnTo>
                      <a:pt x="70" y="27"/>
                    </a:lnTo>
                    <a:lnTo>
                      <a:pt x="59" y="34"/>
                    </a:lnTo>
                    <a:lnTo>
                      <a:pt x="48" y="42"/>
                    </a:lnTo>
                    <a:lnTo>
                      <a:pt x="39" y="51"/>
                    </a:lnTo>
                    <a:lnTo>
                      <a:pt x="30" y="60"/>
                    </a:lnTo>
                    <a:lnTo>
                      <a:pt x="23" y="70"/>
                    </a:lnTo>
                    <a:lnTo>
                      <a:pt x="17" y="81"/>
                    </a:lnTo>
                    <a:lnTo>
                      <a:pt x="14" y="87"/>
                    </a:lnTo>
                    <a:lnTo>
                      <a:pt x="12" y="93"/>
                    </a:lnTo>
                    <a:lnTo>
                      <a:pt x="10" y="98"/>
                    </a:lnTo>
                    <a:lnTo>
                      <a:pt x="8" y="104"/>
                    </a:lnTo>
                    <a:lnTo>
                      <a:pt x="7" y="110"/>
                    </a:lnTo>
                    <a:lnTo>
                      <a:pt x="6" y="117"/>
                    </a:lnTo>
                    <a:lnTo>
                      <a:pt x="5" y="123"/>
                    </a:lnTo>
                    <a:lnTo>
                      <a:pt x="5" y="129"/>
                    </a:lnTo>
                    <a:lnTo>
                      <a:pt x="5" y="13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a:latin typeface="Arial" pitchFamily="34" charset="0"/>
                  <a:cs typeface="Arial" pitchFamily="34" charset="0"/>
                </a:endParaRPr>
              </a:p>
            </p:txBody>
          </p:sp>
          <p:sp>
            <p:nvSpPr>
              <p:cNvPr id="118" name="Freeform 117"/>
              <p:cNvSpPr>
                <a:spLocks/>
              </p:cNvSpPr>
              <p:nvPr/>
            </p:nvSpPr>
            <p:spPr bwMode="auto">
              <a:xfrm>
                <a:off x="4576763" y="2701925"/>
                <a:ext cx="61913" cy="317500"/>
              </a:xfrm>
              <a:custGeom>
                <a:avLst/>
                <a:gdLst/>
                <a:ahLst/>
                <a:cxnLst>
                  <a:cxn ang="0">
                    <a:pos x="0" y="150"/>
                  </a:cxn>
                  <a:cxn ang="0">
                    <a:pos x="10" y="150"/>
                  </a:cxn>
                  <a:cxn ang="0">
                    <a:pos x="10" y="0"/>
                  </a:cxn>
                  <a:cxn ang="0">
                    <a:pos x="29" y="0"/>
                  </a:cxn>
                  <a:cxn ang="0">
                    <a:pos x="29" y="150"/>
                  </a:cxn>
                  <a:cxn ang="0">
                    <a:pos x="39" y="150"/>
                  </a:cxn>
                  <a:cxn ang="0">
                    <a:pos x="19" y="200"/>
                  </a:cxn>
                  <a:cxn ang="0">
                    <a:pos x="0" y="150"/>
                  </a:cxn>
                </a:cxnLst>
                <a:rect l="0" t="0" r="r" b="b"/>
                <a:pathLst>
                  <a:path w="39" h="200">
                    <a:moveTo>
                      <a:pt x="0" y="150"/>
                    </a:moveTo>
                    <a:lnTo>
                      <a:pt x="10" y="150"/>
                    </a:lnTo>
                    <a:lnTo>
                      <a:pt x="10" y="0"/>
                    </a:lnTo>
                    <a:lnTo>
                      <a:pt x="29" y="0"/>
                    </a:lnTo>
                    <a:lnTo>
                      <a:pt x="29" y="150"/>
                    </a:lnTo>
                    <a:lnTo>
                      <a:pt x="39" y="150"/>
                    </a:lnTo>
                    <a:lnTo>
                      <a:pt x="19" y="200"/>
                    </a:lnTo>
                    <a:lnTo>
                      <a:pt x="0" y="15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a:latin typeface="Arial" pitchFamily="34" charset="0"/>
                  <a:cs typeface="Arial" pitchFamily="34" charset="0"/>
                </a:endParaRPr>
              </a:p>
            </p:txBody>
          </p:sp>
          <p:sp>
            <p:nvSpPr>
              <p:cNvPr id="119" name="Freeform 118"/>
              <p:cNvSpPr>
                <a:spLocks noEditPoints="1"/>
              </p:cNvSpPr>
              <p:nvPr/>
            </p:nvSpPr>
            <p:spPr bwMode="auto">
              <a:xfrm>
                <a:off x="4570413" y="2698750"/>
                <a:ext cx="73025" cy="333375"/>
              </a:xfrm>
              <a:custGeom>
                <a:avLst/>
                <a:gdLst/>
                <a:ahLst/>
                <a:cxnLst>
                  <a:cxn ang="0">
                    <a:pos x="0" y="149"/>
                  </a:cxn>
                  <a:cxn ang="0">
                    <a:pos x="14" y="149"/>
                  </a:cxn>
                  <a:cxn ang="0">
                    <a:pos x="11" y="152"/>
                  </a:cxn>
                  <a:cxn ang="0">
                    <a:pos x="11" y="0"/>
                  </a:cxn>
                  <a:cxn ang="0">
                    <a:pos x="36" y="0"/>
                  </a:cxn>
                  <a:cxn ang="0">
                    <a:pos x="36" y="152"/>
                  </a:cxn>
                  <a:cxn ang="0">
                    <a:pos x="33" y="149"/>
                  </a:cxn>
                  <a:cxn ang="0">
                    <a:pos x="46" y="149"/>
                  </a:cxn>
                  <a:cxn ang="0">
                    <a:pos x="23" y="210"/>
                  </a:cxn>
                  <a:cxn ang="0">
                    <a:pos x="0" y="149"/>
                  </a:cxn>
                  <a:cxn ang="0">
                    <a:pos x="26" y="201"/>
                  </a:cxn>
                  <a:cxn ang="0">
                    <a:pos x="21" y="201"/>
                  </a:cxn>
                  <a:cxn ang="0">
                    <a:pos x="40" y="151"/>
                  </a:cxn>
                  <a:cxn ang="0">
                    <a:pos x="43" y="155"/>
                  </a:cxn>
                  <a:cxn ang="0">
                    <a:pos x="30" y="155"/>
                  </a:cxn>
                  <a:cxn ang="0">
                    <a:pos x="30" y="2"/>
                  </a:cxn>
                  <a:cxn ang="0">
                    <a:pos x="33" y="5"/>
                  </a:cxn>
                  <a:cxn ang="0">
                    <a:pos x="14" y="5"/>
                  </a:cxn>
                  <a:cxn ang="0">
                    <a:pos x="16" y="2"/>
                  </a:cxn>
                  <a:cxn ang="0">
                    <a:pos x="16" y="155"/>
                  </a:cxn>
                  <a:cxn ang="0">
                    <a:pos x="4" y="155"/>
                  </a:cxn>
                  <a:cxn ang="0">
                    <a:pos x="7" y="151"/>
                  </a:cxn>
                  <a:cxn ang="0">
                    <a:pos x="26" y="201"/>
                  </a:cxn>
                </a:cxnLst>
                <a:rect l="0" t="0" r="r" b="b"/>
                <a:pathLst>
                  <a:path w="46" h="210">
                    <a:moveTo>
                      <a:pt x="0" y="149"/>
                    </a:moveTo>
                    <a:lnTo>
                      <a:pt x="14" y="149"/>
                    </a:lnTo>
                    <a:lnTo>
                      <a:pt x="11" y="152"/>
                    </a:lnTo>
                    <a:lnTo>
                      <a:pt x="11" y="0"/>
                    </a:lnTo>
                    <a:lnTo>
                      <a:pt x="36" y="0"/>
                    </a:lnTo>
                    <a:lnTo>
                      <a:pt x="36" y="152"/>
                    </a:lnTo>
                    <a:lnTo>
                      <a:pt x="33" y="149"/>
                    </a:lnTo>
                    <a:lnTo>
                      <a:pt x="46" y="149"/>
                    </a:lnTo>
                    <a:lnTo>
                      <a:pt x="23" y="210"/>
                    </a:lnTo>
                    <a:lnTo>
                      <a:pt x="0" y="149"/>
                    </a:lnTo>
                    <a:close/>
                    <a:moveTo>
                      <a:pt x="26" y="201"/>
                    </a:moveTo>
                    <a:lnTo>
                      <a:pt x="21" y="201"/>
                    </a:lnTo>
                    <a:lnTo>
                      <a:pt x="40" y="151"/>
                    </a:lnTo>
                    <a:lnTo>
                      <a:pt x="43" y="155"/>
                    </a:lnTo>
                    <a:lnTo>
                      <a:pt x="30" y="155"/>
                    </a:lnTo>
                    <a:lnTo>
                      <a:pt x="30" y="2"/>
                    </a:lnTo>
                    <a:lnTo>
                      <a:pt x="33" y="5"/>
                    </a:lnTo>
                    <a:lnTo>
                      <a:pt x="14" y="5"/>
                    </a:lnTo>
                    <a:lnTo>
                      <a:pt x="16" y="2"/>
                    </a:lnTo>
                    <a:lnTo>
                      <a:pt x="16" y="155"/>
                    </a:lnTo>
                    <a:lnTo>
                      <a:pt x="4" y="155"/>
                    </a:lnTo>
                    <a:lnTo>
                      <a:pt x="7" y="151"/>
                    </a:lnTo>
                    <a:lnTo>
                      <a:pt x="26" y="201"/>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a:latin typeface="Arial" pitchFamily="34" charset="0"/>
                  <a:cs typeface="Arial" pitchFamily="34" charset="0"/>
                </a:endParaRPr>
              </a:p>
            </p:txBody>
          </p:sp>
          <p:sp>
            <p:nvSpPr>
              <p:cNvPr id="120" name="Rectangle 119"/>
              <p:cNvSpPr>
                <a:spLocks noChangeArrowheads="1"/>
              </p:cNvSpPr>
              <p:nvPr/>
            </p:nvSpPr>
            <p:spPr bwMode="auto">
              <a:xfrm>
                <a:off x="4673600" y="2900363"/>
                <a:ext cx="121828"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0000"/>
                    </a:solidFill>
                    <a:effectLst/>
                    <a:latin typeface="Arial" pitchFamily="34" charset="0"/>
                    <a:cs typeface="Arial" pitchFamily="34" charset="0"/>
                  </a:rPr>
                  <a:t>W</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 name="Rectangle 120"/>
              <p:cNvSpPr>
                <a:spLocks noChangeArrowheads="1"/>
              </p:cNvSpPr>
              <p:nvPr/>
            </p:nvSpPr>
            <p:spPr bwMode="auto">
              <a:xfrm>
                <a:off x="4673600" y="3082925"/>
                <a:ext cx="7053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0000"/>
                    </a:solidFill>
                    <a:effectLst/>
                    <a:latin typeface="Arial" pitchFamily="34" charset="0"/>
                    <a:cs typeface="Arial" pitchFamily="34" charset="0"/>
                  </a:rPr>
                  <a:t>s</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122" name="Oval 121"/>
              <p:cNvSpPr>
                <a:spLocks noChangeArrowheads="1"/>
              </p:cNvSpPr>
              <p:nvPr/>
            </p:nvSpPr>
            <p:spPr bwMode="auto">
              <a:xfrm>
                <a:off x="4371975" y="3201988"/>
                <a:ext cx="476250" cy="4032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a:latin typeface="Arial" pitchFamily="34" charset="0"/>
                  <a:cs typeface="Arial" pitchFamily="34" charset="0"/>
                </a:endParaRPr>
              </a:p>
            </p:txBody>
          </p:sp>
          <p:sp>
            <p:nvSpPr>
              <p:cNvPr id="123" name="Freeform 122"/>
              <p:cNvSpPr>
                <a:spLocks noEditPoints="1"/>
              </p:cNvSpPr>
              <p:nvPr/>
            </p:nvSpPr>
            <p:spPr bwMode="auto">
              <a:xfrm>
                <a:off x="4367213" y="3198813"/>
                <a:ext cx="485775" cy="409575"/>
              </a:xfrm>
              <a:custGeom>
                <a:avLst/>
                <a:gdLst/>
                <a:ahLst/>
                <a:cxnLst>
                  <a:cxn ang="0">
                    <a:pos x="1" y="116"/>
                  </a:cxn>
                  <a:cxn ang="0">
                    <a:pos x="5" y="97"/>
                  </a:cxn>
                  <a:cxn ang="0">
                    <a:pos x="12" y="79"/>
                  </a:cxn>
                  <a:cxn ang="0">
                    <a:pos x="35" y="47"/>
                  </a:cxn>
                  <a:cxn ang="0">
                    <a:pos x="67" y="22"/>
                  </a:cxn>
                  <a:cxn ang="0">
                    <a:pos x="107" y="5"/>
                  </a:cxn>
                  <a:cxn ang="0">
                    <a:pos x="153" y="0"/>
                  </a:cxn>
                  <a:cxn ang="0">
                    <a:pos x="198" y="5"/>
                  </a:cxn>
                  <a:cxn ang="0">
                    <a:pos x="238" y="22"/>
                  </a:cxn>
                  <a:cxn ang="0">
                    <a:pos x="270" y="46"/>
                  </a:cxn>
                  <a:cxn ang="0">
                    <a:pos x="293" y="78"/>
                  </a:cxn>
                  <a:cxn ang="0">
                    <a:pos x="301" y="96"/>
                  </a:cxn>
                  <a:cxn ang="0">
                    <a:pos x="305" y="116"/>
                  </a:cxn>
                  <a:cxn ang="0">
                    <a:pos x="305" y="136"/>
                  </a:cxn>
                  <a:cxn ang="0">
                    <a:pos x="302" y="155"/>
                  </a:cxn>
                  <a:cxn ang="0">
                    <a:pos x="296" y="173"/>
                  </a:cxn>
                  <a:cxn ang="0">
                    <a:pos x="279" y="201"/>
                  </a:cxn>
                  <a:cxn ang="0">
                    <a:pos x="250" y="229"/>
                  </a:cxn>
                  <a:cxn ang="0">
                    <a:pos x="212" y="248"/>
                  </a:cxn>
                  <a:cxn ang="0">
                    <a:pos x="168" y="258"/>
                  </a:cxn>
                  <a:cxn ang="0">
                    <a:pos x="122" y="256"/>
                  </a:cxn>
                  <a:cxn ang="0">
                    <a:pos x="80" y="243"/>
                  </a:cxn>
                  <a:cxn ang="0">
                    <a:pos x="45" y="221"/>
                  </a:cxn>
                  <a:cxn ang="0">
                    <a:pos x="19" y="191"/>
                  </a:cxn>
                  <a:cxn ang="0">
                    <a:pos x="7" y="168"/>
                  </a:cxn>
                  <a:cxn ang="0">
                    <a:pos x="2" y="149"/>
                  </a:cxn>
                  <a:cxn ang="0">
                    <a:pos x="0" y="129"/>
                  </a:cxn>
                  <a:cxn ang="0">
                    <a:pos x="7" y="148"/>
                  </a:cxn>
                  <a:cxn ang="0">
                    <a:pos x="12" y="166"/>
                  </a:cxn>
                  <a:cxn ang="0">
                    <a:pos x="23" y="188"/>
                  </a:cxn>
                  <a:cxn ang="0">
                    <a:pos x="48" y="216"/>
                  </a:cxn>
                  <a:cxn ang="0">
                    <a:pos x="82" y="238"/>
                  </a:cxn>
                  <a:cxn ang="0">
                    <a:pos x="123" y="250"/>
                  </a:cxn>
                  <a:cxn ang="0">
                    <a:pos x="168" y="252"/>
                  </a:cxn>
                  <a:cxn ang="0">
                    <a:pos x="210" y="243"/>
                  </a:cxn>
                  <a:cxn ang="0">
                    <a:pos x="247" y="225"/>
                  </a:cxn>
                  <a:cxn ang="0">
                    <a:pos x="275" y="198"/>
                  </a:cxn>
                  <a:cxn ang="0">
                    <a:pos x="291" y="172"/>
                  </a:cxn>
                  <a:cxn ang="0">
                    <a:pos x="297" y="154"/>
                  </a:cxn>
                  <a:cxn ang="0">
                    <a:pos x="300" y="135"/>
                  </a:cxn>
                  <a:cxn ang="0">
                    <a:pos x="299" y="116"/>
                  </a:cxn>
                  <a:cxn ang="0">
                    <a:pos x="296" y="98"/>
                  </a:cxn>
                  <a:cxn ang="0">
                    <a:pos x="289" y="81"/>
                  </a:cxn>
                  <a:cxn ang="0">
                    <a:pos x="267" y="50"/>
                  </a:cxn>
                  <a:cxn ang="0">
                    <a:pos x="235" y="26"/>
                  </a:cxn>
                  <a:cxn ang="0">
                    <a:pos x="197" y="11"/>
                  </a:cxn>
                  <a:cxn ang="0">
                    <a:pos x="153" y="5"/>
                  </a:cxn>
                  <a:cxn ang="0">
                    <a:pos x="109" y="11"/>
                  </a:cxn>
                  <a:cxn ang="0">
                    <a:pos x="70" y="26"/>
                  </a:cxn>
                  <a:cxn ang="0">
                    <a:pos x="39" y="50"/>
                  </a:cxn>
                  <a:cxn ang="0">
                    <a:pos x="17" y="81"/>
                  </a:cxn>
                  <a:cxn ang="0">
                    <a:pos x="10" y="98"/>
                  </a:cxn>
                  <a:cxn ang="0">
                    <a:pos x="6" y="116"/>
                  </a:cxn>
                  <a:cxn ang="0">
                    <a:pos x="5" y="135"/>
                  </a:cxn>
                </a:cxnLst>
                <a:rect l="0" t="0" r="r" b="b"/>
                <a:pathLst>
                  <a:path w="306" h="258">
                    <a:moveTo>
                      <a:pt x="0" y="129"/>
                    </a:moveTo>
                    <a:lnTo>
                      <a:pt x="0" y="122"/>
                    </a:lnTo>
                    <a:lnTo>
                      <a:pt x="1" y="116"/>
                    </a:lnTo>
                    <a:lnTo>
                      <a:pt x="2" y="109"/>
                    </a:lnTo>
                    <a:lnTo>
                      <a:pt x="3" y="103"/>
                    </a:lnTo>
                    <a:lnTo>
                      <a:pt x="5" y="97"/>
                    </a:lnTo>
                    <a:lnTo>
                      <a:pt x="7" y="90"/>
                    </a:lnTo>
                    <a:lnTo>
                      <a:pt x="9" y="84"/>
                    </a:lnTo>
                    <a:lnTo>
                      <a:pt x="12" y="79"/>
                    </a:lnTo>
                    <a:lnTo>
                      <a:pt x="18" y="67"/>
                    </a:lnTo>
                    <a:lnTo>
                      <a:pt x="26" y="57"/>
                    </a:lnTo>
                    <a:lnTo>
                      <a:pt x="35" y="47"/>
                    </a:lnTo>
                    <a:lnTo>
                      <a:pt x="45" y="37"/>
                    </a:lnTo>
                    <a:lnTo>
                      <a:pt x="56" y="29"/>
                    </a:lnTo>
                    <a:lnTo>
                      <a:pt x="67" y="22"/>
                    </a:lnTo>
                    <a:lnTo>
                      <a:pt x="80" y="15"/>
                    </a:lnTo>
                    <a:lnTo>
                      <a:pt x="93" y="10"/>
                    </a:lnTo>
                    <a:lnTo>
                      <a:pt x="107" y="5"/>
                    </a:lnTo>
                    <a:lnTo>
                      <a:pt x="122" y="2"/>
                    </a:lnTo>
                    <a:lnTo>
                      <a:pt x="137" y="0"/>
                    </a:lnTo>
                    <a:lnTo>
                      <a:pt x="153" y="0"/>
                    </a:lnTo>
                    <a:lnTo>
                      <a:pt x="168" y="0"/>
                    </a:lnTo>
                    <a:lnTo>
                      <a:pt x="183" y="2"/>
                    </a:lnTo>
                    <a:lnTo>
                      <a:pt x="198" y="5"/>
                    </a:lnTo>
                    <a:lnTo>
                      <a:pt x="212" y="10"/>
                    </a:lnTo>
                    <a:lnTo>
                      <a:pt x="225" y="15"/>
                    </a:lnTo>
                    <a:lnTo>
                      <a:pt x="238" y="22"/>
                    </a:lnTo>
                    <a:lnTo>
                      <a:pt x="250" y="29"/>
                    </a:lnTo>
                    <a:lnTo>
                      <a:pt x="261" y="37"/>
                    </a:lnTo>
                    <a:lnTo>
                      <a:pt x="270" y="46"/>
                    </a:lnTo>
                    <a:lnTo>
                      <a:pt x="279" y="56"/>
                    </a:lnTo>
                    <a:lnTo>
                      <a:pt x="287" y="67"/>
                    </a:lnTo>
                    <a:lnTo>
                      <a:pt x="293" y="78"/>
                    </a:lnTo>
                    <a:lnTo>
                      <a:pt x="296" y="84"/>
                    </a:lnTo>
                    <a:lnTo>
                      <a:pt x="299" y="90"/>
                    </a:lnTo>
                    <a:lnTo>
                      <a:pt x="301" y="96"/>
                    </a:lnTo>
                    <a:lnTo>
                      <a:pt x="302" y="103"/>
                    </a:lnTo>
                    <a:lnTo>
                      <a:pt x="304" y="109"/>
                    </a:lnTo>
                    <a:lnTo>
                      <a:pt x="305" y="116"/>
                    </a:lnTo>
                    <a:lnTo>
                      <a:pt x="305" y="122"/>
                    </a:lnTo>
                    <a:lnTo>
                      <a:pt x="306" y="129"/>
                    </a:lnTo>
                    <a:lnTo>
                      <a:pt x="305" y="136"/>
                    </a:lnTo>
                    <a:lnTo>
                      <a:pt x="305" y="142"/>
                    </a:lnTo>
                    <a:lnTo>
                      <a:pt x="304" y="149"/>
                    </a:lnTo>
                    <a:lnTo>
                      <a:pt x="302" y="155"/>
                    </a:lnTo>
                    <a:lnTo>
                      <a:pt x="301" y="161"/>
                    </a:lnTo>
                    <a:lnTo>
                      <a:pt x="299" y="168"/>
                    </a:lnTo>
                    <a:lnTo>
                      <a:pt x="296" y="173"/>
                    </a:lnTo>
                    <a:lnTo>
                      <a:pt x="294" y="179"/>
                    </a:lnTo>
                    <a:lnTo>
                      <a:pt x="287" y="191"/>
                    </a:lnTo>
                    <a:lnTo>
                      <a:pt x="279" y="201"/>
                    </a:lnTo>
                    <a:lnTo>
                      <a:pt x="271" y="211"/>
                    </a:lnTo>
                    <a:lnTo>
                      <a:pt x="261" y="221"/>
                    </a:lnTo>
                    <a:lnTo>
                      <a:pt x="250" y="229"/>
                    </a:lnTo>
                    <a:lnTo>
                      <a:pt x="238" y="236"/>
                    </a:lnTo>
                    <a:lnTo>
                      <a:pt x="225" y="243"/>
                    </a:lnTo>
                    <a:lnTo>
                      <a:pt x="212" y="248"/>
                    </a:lnTo>
                    <a:lnTo>
                      <a:pt x="198" y="253"/>
                    </a:lnTo>
                    <a:lnTo>
                      <a:pt x="184" y="256"/>
                    </a:lnTo>
                    <a:lnTo>
                      <a:pt x="168" y="258"/>
                    </a:lnTo>
                    <a:lnTo>
                      <a:pt x="153" y="258"/>
                    </a:lnTo>
                    <a:lnTo>
                      <a:pt x="137" y="258"/>
                    </a:lnTo>
                    <a:lnTo>
                      <a:pt x="122" y="256"/>
                    </a:lnTo>
                    <a:lnTo>
                      <a:pt x="108" y="253"/>
                    </a:lnTo>
                    <a:lnTo>
                      <a:pt x="93" y="248"/>
                    </a:lnTo>
                    <a:lnTo>
                      <a:pt x="80" y="243"/>
                    </a:lnTo>
                    <a:lnTo>
                      <a:pt x="68" y="236"/>
                    </a:lnTo>
                    <a:lnTo>
                      <a:pt x="56" y="229"/>
                    </a:lnTo>
                    <a:lnTo>
                      <a:pt x="45" y="221"/>
                    </a:lnTo>
                    <a:lnTo>
                      <a:pt x="35" y="212"/>
                    </a:lnTo>
                    <a:lnTo>
                      <a:pt x="26" y="202"/>
                    </a:lnTo>
                    <a:lnTo>
                      <a:pt x="19" y="191"/>
                    </a:lnTo>
                    <a:lnTo>
                      <a:pt x="12" y="180"/>
                    </a:lnTo>
                    <a:lnTo>
                      <a:pt x="9" y="174"/>
                    </a:lnTo>
                    <a:lnTo>
                      <a:pt x="7" y="168"/>
                    </a:lnTo>
                    <a:lnTo>
                      <a:pt x="5" y="162"/>
                    </a:lnTo>
                    <a:lnTo>
                      <a:pt x="3" y="155"/>
                    </a:lnTo>
                    <a:lnTo>
                      <a:pt x="2" y="149"/>
                    </a:lnTo>
                    <a:lnTo>
                      <a:pt x="1" y="142"/>
                    </a:lnTo>
                    <a:lnTo>
                      <a:pt x="0" y="136"/>
                    </a:lnTo>
                    <a:lnTo>
                      <a:pt x="0" y="129"/>
                    </a:lnTo>
                    <a:close/>
                    <a:moveTo>
                      <a:pt x="5" y="135"/>
                    </a:moveTo>
                    <a:lnTo>
                      <a:pt x="6" y="141"/>
                    </a:lnTo>
                    <a:lnTo>
                      <a:pt x="7" y="148"/>
                    </a:lnTo>
                    <a:lnTo>
                      <a:pt x="8" y="154"/>
                    </a:lnTo>
                    <a:lnTo>
                      <a:pt x="10" y="160"/>
                    </a:lnTo>
                    <a:lnTo>
                      <a:pt x="12" y="166"/>
                    </a:lnTo>
                    <a:lnTo>
                      <a:pt x="14" y="171"/>
                    </a:lnTo>
                    <a:lnTo>
                      <a:pt x="17" y="177"/>
                    </a:lnTo>
                    <a:lnTo>
                      <a:pt x="23" y="188"/>
                    </a:lnTo>
                    <a:lnTo>
                      <a:pt x="30" y="198"/>
                    </a:lnTo>
                    <a:lnTo>
                      <a:pt x="39" y="208"/>
                    </a:lnTo>
                    <a:lnTo>
                      <a:pt x="48" y="216"/>
                    </a:lnTo>
                    <a:lnTo>
                      <a:pt x="59" y="224"/>
                    </a:lnTo>
                    <a:lnTo>
                      <a:pt x="70" y="232"/>
                    </a:lnTo>
                    <a:lnTo>
                      <a:pt x="82" y="238"/>
                    </a:lnTo>
                    <a:lnTo>
                      <a:pt x="95" y="243"/>
                    </a:lnTo>
                    <a:lnTo>
                      <a:pt x="109" y="247"/>
                    </a:lnTo>
                    <a:lnTo>
                      <a:pt x="123" y="250"/>
                    </a:lnTo>
                    <a:lnTo>
                      <a:pt x="138" y="252"/>
                    </a:lnTo>
                    <a:lnTo>
                      <a:pt x="153" y="253"/>
                    </a:lnTo>
                    <a:lnTo>
                      <a:pt x="168" y="252"/>
                    </a:lnTo>
                    <a:lnTo>
                      <a:pt x="182" y="251"/>
                    </a:lnTo>
                    <a:lnTo>
                      <a:pt x="197" y="247"/>
                    </a:lnTo>
                    <a:lnTo>
                      <a:pt x="210" y="243"/>
                    </a:lnTo>
                    <a:lnTo>
                      <a:pt x="223" y="238"/>
                    </a:lnTo>
                    <a:lnTo>
                      <a:pt x="235" y="232"/>
                    </a:lnTo>
                    <a:lnTo>
                      <a:pt x="247" y="225"/>
                    </a:lnTo>
                    <a:lnTo>
                      <a:pt x="257" y="217"/>
                    </a:lnTo>
                    <a:lnTo>
                      <a:pt x="267" y="208"/>
                    </a:lnTo>
                    <a:lnTo>
                      <a:pt x="275" y="198"/>
                    </a:lnTo>
                    <a:lnTo>
                      <a:pt x="282" y="188"/>
                    </a:lnTo>
                    <a:lnTo>
                      <a:pt x="289" y="177"/>
                    </a:lnTo>
                    <a:lnTo>
                      <a:pt x="291" y="172"/>
                    </a:lnTo>
                    <a:lnTo>
                      <a:pt x="294" y="166"/>
                    </a:lnTo>
                    <a:lnTo>
                      <a:pt x="296" y="160"/>
                    </a:lnTo>
                    <a:lnTo>
                      <a:pt x="297" y="154"/>
                    </a:lnTo>
                    <a:lnTo>
                      <a:pt x="299" y="148"/>
                    </a:lnTo>
                    <a:lnTo>
                      <a:pt x="299" y="142"/>
                    </a:lnTo>
                    <a:lnTo>
                      <a:pt x="300" y="135"/>
                    </a:lnTo>
                    <a:lnTo>
                      <a:pt x="300" y="129"/>
                    </a:lnTo>
                    <a:lnTo>
                      <a:pt x="300" y="123"/>
                    </a:lnTo>
                    <a:lnTo>
                      <a:pt x="299" y="116"/>
                    </a:lnTo>
                    <a:lnTo>
                      <a:pt x="299" y="110"/>
                    </a:lnTo>
                    <a:lnTo>
                      <a:pt x="297" y="104"/>
                    </a:lnTo>
                    <a:lnTo>
                      <a:pt x="296" y="98"/>
                    </a:lnTo>
                    <a:lnTo>
                      <a:pt x="294" y="92"/>
                    </a:lnTo>
                    <a:lnTo>
                      <a:pt x="291" y="87"/>
                    </a:lnTo>
                    <a:lnTo>
                      <a:pt x="289" y="81"/>
                    </a:lnTo>
                    <a:lnTo>
                      <a:pt x="283" y="70"/>
                    </a:lnTo>
                    <a:lnTo>
                      <a:pt x="275" y="60"/>
                    </a:lnTo>
                    <a:lnTo>
                      <a:pt x="267" y="50"/>
                    </a:lnTo>
                    <a:lnTo>
                      <a:pt x="257" y="42"/>
                    </a:lnTo>
                    <a:lnTo>
                      <a:pt x="247" y="33"/>
                    </a:lnTo>
                    <a:lnTo>
                      <a:pt x="235" y="26"/>
                    </a:lnTo>
                    <a:lnTo>
                      <a:pt x="223" y="20"/>
                    </a:lnTo>
                    <a:lnTo>
                      <a:pt x="210" y="15"/>
                    </a:lnTo>
                    <a:lnTo>
                      <a:pt x="197" y="11"/>
                    </a:lnTo>
                    <a:lnTo>
                      <a:pt x="183" y="7"/>
                    </a:lnTo>
                    <a:lnTo>
                      <a:pt x="168" y="6"/>
                    </a:lnTo>
                    <a:lnTo>
                      <a:pt x="153" y="5"/>
                    </a:lnTo>
                    <a:lnTo>
                      <a:pt x="138" y="6"/>
                    </a:lnTo>
                    <a:lnTo>
                      <a:pt x="123" y="7"/>
                    </a:lnTo>
                    <a:lnTo>
                      <a:pt x="109" y="11"/>
                    </a:lnTo>
                    <a:lnTo>
                      <a:pt x="95" y="15"/>
                    </a:lnTo>
                    <a:lnTo>
                      <a:pt x="82" y="20"/>
                    </a:lnTo>
                    <a:lnTo>
                      <a:pt x="70" y="26"/>
                    </a:lnTo>
                    <a:lnTo>
                      <a:pt x="59" y="33"/>
                    </a:lnTo>
                    <a:lnTo>
                      <a:pt x="48" y="41"/>
                    </a:lnTo>
                    <a:lnTo>
                      <a:pt x="39" y="50"/>
                    </a:lnTo>
                    <a:lnTo>
                      <a:pt x="30" y="60"/>
                    </a:lnTo>
                    <a:lnTo>
                      <a:pt x="23" y="70"/>
                    </a:lnTo>
                    <a:lnTo>
                      <a:pt x="17" y="81"/>
                    </a:lnTo>
                    <a:lnTo>
                      <a:pt x="14" y="86"/>
                    </a:lnTo>
                    <a:lnTo>
                      <a:pt x="12" y="92"/>
                    </a:lnTo>
                    <a:lnTo>
                      <a:pt x="10" y="98"/>
                    </a:lnTo>
                    <a:lnTo>
                      <a:pt x="8" y="104"/>
                    </a:lnTo>
                    <a:lnTo>
                      <a:pt x="7" y="110"/>
                    </a:lnTo>
                    <a:lnTo>
                      <a:pt x="6" y="116"/>
                    </a:lnTo>
                    <a:lnTo>
                      <a:pt x="5" y="123"/>
                    </a:lnTo>
                    <a:lnTo>
                      <a:pt x="5" y="129"/>
                    </a:lnTo>
                    <a:lnTo>
                      <a:pt x="5" y="135"/>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a:latin typeface="Arial" pitchFamily="34" charset="0"/>
                  <a:cs typeface="Arial" pitchFamily="34" charset="0"/>
                </a:endParaRPr>
              </a:p>
            </p:txBody>
          </p:sp>
          <p:sp>
            <p:nvSpPr>
              <p:cNvPr id="124" name="Freeform 123"/>
              <p:cNvSpPr>
                <a:spLocks noEditPoints="1"/>
              </p:cNvSpPr>
              <p:nvPr/>
            </p:nvSpPr>
            <p:spPr bwMode="auto">
              <a:xfrm>
                <a:off x="4635500" y="3413125"/>
                <a:ext cx="715963" cy="409575"/>
              </a:xfrm>
              <a:custGeom>
                <a:avLst/>
                <a:gdLst/>
                <a:ahLst/>
                <a:cxnLst>
                  <a:cxn ang="0">
                    <a:pos x="40" y="21"/>
                  </a:cxn>
                  <a:cxn ang="0">
                    <a:pos x="0" y="4"/>
                  </a:cxn>
                  <a:cxn ang="0">
                    <a:pos x="54" y="29"/>
                  </a:cxn>
                  <a:cxn ang="0">
                    <a:pos x="56" y="36"/>
                  </a:cxn>
                  <a:cxn ang="0">
                    <a:pos x="54" y="29"/>
                  </a:cxn>
                  <a:cxn ang="0">
                    <a:pos x="110" y="60"/>
                  </a:cxn>
                  <a:cxn ang="0">
                    <a:pos x="70" y="44"/>
                  </a:cxn>
                  <a:cxn ang="0">
                    <a:pos x="124" y="68"/>
                  </a:cxn>
                  <a:cxn ang="0">
                    <a:pos x="126" y="76"/>
                  </a:cxn>
                  <a:cxn ang="0">
                    <a:pos x="124" y="68"/>
                  </a:cxn>
                  <a:cxn ang="0">
                    <a:pos x="180" y="100"/>
                  </a:cxn>
                  <a:cxn ang="0">
                    <a:pos x="140" y="84"/>
                  </a:cxn>
                  <a:cxn ang="0">
                    <a:pos x="194" y="108"/>
                  </a:cxn>
                  <a:cxn ang="0">
                    <a:pos x="196" y="115"/>
                  </a:cxn>
                  <a:cxn ang="0">
                    <a:pos x="194" y="108"/>
                  </a:cxn>
                  <a:cxn ang="0">
                    <a:pos x="250" y="140"/>
                  </a:cxn>
                  <a:cxn ang="0">
                    <a:pos x="210" y="123"/>
                  </a:cxn>
                  <a:cxn ang="0">
                    <a:pos x="264" y="148"/>
                  </a:cxn>
                  <a:cxn ang="0">
                    <a:pos x="266" y="155"/>
                  </a:cxn>
                  <a:cxn ang="0">
                    <a:pos x="264" y="148"/>
                  </a:cxn>
                  <a:cxn ang="0">
                    <a:pos x="320" y="180"/>
                  </a:cxn>
                  <a:cxn ang="0">
                    <a:pos x="280" y="163"/>
                  </a:cxn>
                  <a:cxn ang="0">
                    <a:pos x="334" y="187"/>
                  </a:cxn>
                  <a:cxn ang="0">
                    <a:pos x="336" y="195"/>
                  </a:cxn>
                  <a:cxn ang="0">
                    <a:pos x="334" y="187"/>
                  </a:cxn>
                  <a:cxn ang="0">
                    <a:pos x="390" y="219"/>
                  </a:cxn>
                  <a:cxn ang="0">
                    <a:pos x="350" y="203"/>
                  </a:cxn>
                  <a:cxn ang="0">
                    <a:pos x="404" y="227"/>
                  </a:cxn>
                  <a:cxn ang="0">
                    <a:pos x="406" y="234"/>
                  </a:cxn>
                  <a:cxn ang="0">
                    <a:pos x="404" y="227"/>
                  </a:cxn>
                  <a:cxn ang="0">
                    <a:pos x="451" y="254"/>
                  </a:cxn>
                  <a:cxn ang="0">
                    <a:pos x="420" y="242"/>
                  </a:cxn>
                </a:cxnLst>
                <a:rect l="0" t="0" r="r" b="b"/>
                <a:pathLst>
                  <a:path w="451" h="258">
                    <a:moveTo>
                      <a:pt x="3" y="0"/>
                    </a:moveTo>
                    <a:lnTo>
                      <a:pt x="40" y="21"/>
                    </a:lnTo>
                    <a:lnTo>
                      <a:pt x="38" y="26"/>
                    </a:lnTo>
                    <a:lnTo>
                      <a:pt x="0" y="4"/>
                    </a:lnTo>
                    <a:lnTo>
                      <a:pt x="3" y="0"/>
                    </a:lnTo>
                    <a:close/>
                    <a:moveTo>
                      <a:pt x="54" y="29"/>
                    </a:moveTo>
                    <a:lnTo>
                      <a:pt x="59" y="31"/>
                    </a:lnTo>
                    <a:lnTo>
                      <a:pt x="56" y="36"/>
                    </a:lnTo>
                    <a:lnTo>
                      <a:pt x="52" y="33"/>
                    </a:lnTo>
                    <a:lnTo>
                      <a:pt x="54" y="29"/>
                    </a:lnTo>
                    <a:close/>
                    <a:moveTo>
                      <a:pt x="73" y="39"/>
                    </a:moveTo>
                    <a:lnTo>
                      <a:pt x="110" y="60"/>
                    </a:lnTo>
                    <a:lnTo>
                      <a:pt x="108" y="65"/>
                    </a:lnTo>
                    <a:lnTo>
                      <a:pt x="70" y="44"/>
                    </a:lnTo>
                    <a:lnTo>
                      <a:pt x="73" y="39"/>
                    </a:lnTo>
                    <a:close/>
                    <a:moveTo>
                      <a:pt x="124" y="68"/>
                    </a:moveTo>
                    <a:lnTo>
                      <a:pt x="129" y="71"/>
                    </a:lnTo>
                    <a:lnTo>
                      <a:pt x="126" y="76"/>
                    </a:lnTo>
                    <a:lnTo>
                      <a:pt x="122" y="73"/>
                    </a:lnTo>
                    <a:lnTo>
                      <a:pt x="124" y="68"/>
                    </a:lnTo>
                    <a:close/>
                    <a:moveTo>
                      <a:pt x="143" y="79"/>
                    </a:moveTo>
                    <a:lnTo>
                      <a:pt x="180" y="100"/>
                    </a:lnTo>
                    <a:lnTo>
                      <a:pt x="177" y="105"/>
                    </a:lnTo>
                    <a:lnTo>
                      <a:pt x="140" y="84"/>
                    </a:lnTo>
                    <a:lnTo>
                      <a:pt x="143" y="79"/>
                    </a:lnTo>
                    <a:close/>
                    <a:moveTo>
                      <a:pt x="194" y="108"/>
                    </a:moveTo>
                    <a:lnTo>
                      <a:pt x="199" y="111"/>
                    </a:lnTo>
                    <a:lnTo>
                      <a:pt x="196" y="115"/>
                    </a:lnTo>
                    <a:lnTo>
                      <a:pt x="191" y="113"/>
                    </a:lnTo>
                    <a:lnTo>
                      <a:pt x="194" y="108"/>
                    </a:lnTo>
                    <a:close/>
                    <a:moveTo>
                      <a:pt x="213" y="119"/>
                    </a:moveTo>
                    <a:lnTo>
                      <a:pt x="250" y="140"/>
                    </a:lnTo>
                    <a:lnTo>
                      <a:pt x="247" y="145"/>
                    </a:lnTo>
                    <a:lnTo>
                      <a:pt x="210" y="123"/>
                    </a:lnTo>
                    <a:lnTo>
                      <a:pt x="213" y="119"/>
                    </a:lnTo>
                    <a:close/>
                    <a:moveTo>
                      <a:pt x="264" y="148"/>
                    </a:moveTo>
                    <a:lnTo>
                      <a:pt x="269" y="150"/>
                    </a:lnTo>
                    <a:lnTo>
                      <a:pt x="266" y="155"/>
                    </a:lnTo>
                    <a:lnTo>
                      <a:pt x="261" y="152"/>
                    </a:lnTo>
                    <a:lnTo>
                      <a:pt x="264" y="148"/>
                    </a:lnTo>
                    <a:close/>
                    <a:moveTo>
                      <a:pt x="283" y="158"/>
                    </a:moveTo>
                    <a:lnTo>
                      <a:pt x="320" y="180"/>
                    </a:lnTo>
                    <a:lnTo>
                      <a:pt x="317" y="184"/>
                    </a:lnTo>
                    <a:lnTo>
                      <a:pt x="280" y="163"/>
                    </a:lnTo>
                    <a:lnTo>
                      <a:pt x="283" y="158"/>
                    </a:lnTo>
                    <a:close/>
                    <a:moveTo>
                      <a:pt x="334" y="187"/>
                    </a:moveTo>
                    <a:lnTo>
                      <a:pt x="339" y="190"/>
                    </a:lnTo>
                    <a:lnTo>
                      <a:pt x="336" y="195"/>
                    </a:lnTo>
                    <a:lnTo>
                      <a:pt x="331" y="192"/>
                    </a:lnTo>
                    <a:lnTo>
                      <a:pt x="334" y="187"/>
                    </a:lnTo>
                    <a:close/>
                    <a:moveTo>
                      <a:pt x="353" y="198"/>
                    </a:moveTo>
                    <a:lnTo>
                      <a:pt x="390" y="219"/>
                    </a:lnTo>
                    <a:lnTo>
                      <a:pt x="387" y="224"/>
                    </a:lnTo>
                    <a:lnTo>
                      <a:pt x="350" y="203"/>
                    </a:lnTo>
                    <a:lnTo>
                      <a:pt x="353" y="198"/>
                    </a:lnTo>
                    <a:close/>
                    <a:moveTo>
                      <a:pt x="404" y="227"/>
                    </a:moveTo>
                    <a:lnTo>
                      <a:pt x="409" y="230"/>
                    </a:lnTo>
                    <a:lnTo>
                      <a:pt x="406" y="234"/>
                    </a:lnTo>
                    <a:lnTo>
                      <a:pt x="401" y="232"/>
                    </a:lnTo>
                    <a:lnTo>
                      <a:pt x="404" y="227"/>
                    </a:lnTo>
                    <a:close/>
                    <a:moveTo>
                      <a:pt x="423" y="238"/>
                    </a:moveTo>
                    <a:lnTo>
                      <a:pt x="451" y="254"/>
                    </a:lnTo>
                    <a:lnTo>
                      <a:pt x="448" y="258"/>
                    </a:lnTo>
                    <a:lnTo>
                      <a:pt x="420" y="242"/>
                    </a:lnTo>
                    <a:lnTo>
                      <a:pt x="423" y="23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a:latin typeface="Arial" pitchFamily="34" charset="0"/>
                  <a:cs typeface="Arial" pitchFamily="34" charset="0"/>
                </a:endParaRPr>
              </a:p>
            </p:txBody>
          </p:sp>
          <p:sp>
            <p:nvSpPr>
              <p:cNvPr id="125" name="Freeform 124"/>
              <p:cNvSpPr>
                <a:spLocks/>
              </p:cNvSpPr>
              <p:nvPr/>
            </p:nvSpPr>
            <p:spPr bwMode="auto">
              <a:xfrm>
                <a:off x="5213350" y="3638550"/>
                <a:ext cx="312738" cy="336550"/>
              </a:xfrm>
              <a:custGeom>
                <a:avLst/>
                <a:gdLst/>
                <a:ahLst/>
                <a:cxnLst>
                  <a:cxn ang="0">
                    <a:pos x="18" y="212"/>
                  </a:cxn>
                  <a:cxn ang="0">
                    <a:pos x="197" y="17"/>
                  </a:cxn>
                  <a:cxn ang="0">
                    <a:pos x="180" y="0"/>
                  </a:cxn>
                  <a:cxn ang="0">
                    <a:pos x="0" y="195"/>
                  </a:cxn>
                  <a:cxn ang="0">
                    <a:pos x="18" y="212"/>
                  </a:cxn>
                </a:cxnLst>
                <a:rect l="0" t="0" r="r" b="b"/>
                <a:pathLst>
                  <a:path w="197" h="212">
                    <a:moveTo>
                      <a:pt x="18" y="212"/>
                    </a:moveTo>
                    <a:lnTo>
                      <a:pt x="197" y="17"/>
                    </a:lnTo>
                    <a:lnTo>
                      <a:pt x="180" y="0"/>
                    </a:lnTo>
                    <a:lnTo>
                      <a:pt x="0" y="195"/>
                    </a:lnTo>
                    <a:lnTo>
                      <a:pt x="18" y="212"/>
                    </a:ln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a:latin typeface="Arial" pitchFamily="34" charset="0"/>
                  <a:cs typeface="Arial" pitchFamily="34" charset="0"/>
                </a:endParaRPr>
              </a:p>
            </p:txBody>
          </p:sp>
          <p:sp>
            <p:nvSpPr>
              <p:cNvPr id="126" name="Freeform 125"/>
              <p:cNvSpPr>
                <a:spLocks/>
              </p:cNvSpPr>
              <p:nvPr/>
            </p:nvSpPr>
            <p:spPr bwMode="auto">
              <a:xfrm>
                <a:off x="3654425" y="3641725"/>
                <a:ext cx="273050" cy="379413"/>
              </a:xfrm>
              <a:custGeom>
                <a:avLst/>
                <a:gdLst/>
                <a:ahLst/>
                <a:cxnLst>
                  <a:cxn ang="0">
                    <a:pos x="152" y="239"/>
                  </a:cxn>
                  <a:cxn ang="0">
                    <a:pos x="0" y="13"/>
                  </a:cxn>
                  <a:cxn ang="0">
                    <a:pos x="20" y="0"/>
                  </a:cxn>
                  <a:cxn ang="0">
                    <a:pos x="172" y="225"/>
                  </a:cxn>
                  <a:cxn ang="0">
                    <a:pos x="152" y="239"/>
                  </a:cxn>
                </a:cxnLst>
                <a:rect l="0" t="0" r="r" b="b"/>
                <a:pathLst>
                  <a:path w="172" h="239">
                    <a:moveTo>
                      <a:pt x="152" y="239"/>
                    </a:moveTo>
                    <a:lnTo>
                      <a:pt x="0" y="13"/>
                    </a:lnTo>
                    <a:lnTo>
                      <a:pt x="20" y="0"/>
                    </a:lnTo>
                    <a:lnTo>
                      <a:pt x="172" y="225"/>
                    </a:lnTo>
                    <a:lnTo>
                      <a:pt x="152" y="239"/>
                    </a:ln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a:latin typeface="Arial" pitchFamily="34" charset="0"/>
                  <a:cs typeface="Arial" pitchFamily="34" charset="0"/>
                </a:endParaRPr>
              </a:p>
            </p:txBody>
          </p:sp>
          <p:sp>
            <p:nvSpPr>
              <p:cNvPr id="127" name="Freeform 126"/>
              <p:cNvSpPr>
                <a:spLocks/>
              </p:cNvSpPr>
              <p:nvPr/>
            </p:nvSpPr>
            <p:spPr bwMode="auto">
              <a:xfrm>
                <a:off x="4606132" y="3854450"/>
                <a:ext cx="284163" cy="130175"/>
              </a:xfrm>
              <a:custGeom>
                <a:avLst/>
                <a:gdLst/>
                <a:ahLst/>
                <a:cxnLst>
                  <a:cxn ang="0">
                    <a:pos x="7" y="82"/>
                  </a:cxn>
                  <a:cxn ang="0">
                    <a:pos x="179" y="23"/>
                  </a:cxn>
                  <a:cxn ang="0">
                    <a:pos x="171" y="0"/>
                  </a:cxn>
                  <a:cxn ang="0">
                    <a:pos x="0" y="59"/>
                  </a:cxn>
                  <a:cxn ang="0">
                    <a:pos x="7" y="82"/>
                  </a:cxn>
                </a:cxnLst>
                <a:rect l="0" t="0" r="r" b="b"/>
                <a:pathLst>
                  <a:path w="179" h="82">
                    <a:moveTo>
                      <a:pt x="7" y="82"/>
                    </a:moveTo>
                    <a:lnTo>
                      <a:pt x="179" y="23"/>
                    </a:lnTo>
                    <a:lnTo>
                      <a:pt x="171" y="0"/>
                    </a:lnTo>
                    <a:lnTo>
                      <a:pt x="0" y="59"/>
                    </a:lnTo>
                    <a:lnTo>
                      <a:pt x="7" y="82"/>
                    </a:ln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a:latin typeface="Arial" pitchFamily="34" charset="0"/>
                  <a:cs typeface="Arial" pitchFamily="34" charset="0"/>
                </a:endParaRPr>
              </a:p>
            </p:txBody>
          </p:sp>
          <p:sp>
            <p:nvSpPr>
              <p:cNvPr id="128" name="Rectangle 127"/>
              <p:cNvSpPr>
                <a:spLocks noChangeArrowheads="1"/>
              </p:cNvSpPr>
              <p:nvPr/>
            </p:nvSpPr>
            <p:spPr bwMode="auto">
              <a:xfrm>
                <a:off x="5529263" y="3744913"/>
                <a:ext cx="509755"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2060"/>
                    </a:solidFill>
                    <a:effectLst/>
                    <a:latin typeface="Arial" pitchFamily="34" charset="0"/>
                    <a:cs typeface="Arial" pitchFamily="34" charset="0"/>
                  </a:rPr>
                  <a:t>Primary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29" name="Rectangle 128"/>
              <p:cNvSpPr>
                <a:spLocks noChangeArrowheads="1"/>
              </p:cNvSpPr>
              <p:nvPr/>
            </p:nvSpPr>
            <p:spPr bwMode="auto">
              <a:xfrm>
                <a:off x="5529263" y="3914775"/>
                <a:ext cx="498534"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2060"/>
                    </a:solidFill>
                    <a:effectLst/>
                    <a:latin typeface="Arial" pitchFamily="34" charset="0"/>
                    <a:cs typeface="Arial" pitchFamily="34" charset="0"/>
                  </a:rPr>
                  <a:t>Mirror B</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130" name="Rectangle 129"/>
              <p:cNvSpPr>
                <a:spLocks noChangeArrowheads="1"/>
              </p:cNvSpPr>
              <p:nvPr/>
            </p:nvSpPr>
            <p:spPr bwMode="auto">
              <a:xfrm>
                <a:off x="3133725" y="3717925"/>
                <a:ext cx="509755"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2060"/>
                    </a:solidFill>
                    <a:effectLst/>
                    <a:latin typeface="Arial" pitchFamily="34" charset="0"/>
                    <a:cs typeface="Arial" pitchFamily="34" charset="0"/>
                  </a:rPr>
                  <a:t>Primary </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131" name="Rectangle 130"/>
              <p:cNvSpPr>
                <a:spLocks noChangeArrowheads="1"/>
              </p:cNvSpPr>
              <p:nvPr/>
            </p:nvSpPr>
            <p:spPr bwMode="auto">
              <a:xfrm>
                <a:off x="3133725" y="3889375"/>
                <a:ext cx="498534"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2060"/>
                    </a:solidFill>
                    <a:effectLst/>
                    <a:latin typeface="Arial" pitchFamily="34" charset="0"/>
                    <a:cs typeface="Arial" pitchFamily="34" charset="0"/>
                  </a:rPr>
                  <a:t>Mirror A</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32" name="Rectangle 131"/>
              <p:cNvSpPr>
                <a:spLocks noChangeArrowheads="1"/>
              </p:cNvSpPr>
              <p:nvPr/>
            </p:nvSpPr>
            <p:spPr bwMode="auto">
              <a:xfrm>
                <a:off x="4706938" y="3975100"/>
                <a:ext cx="652423"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2060"/>
                    </a:solidFill>
                    <a:effectLst/>
                    <a:latin typeface="Arial" pitchFamily="34" charset="0"/>
                    <a:cs typeface="Arial" pitchFamily="34" charset="0"/>
                  </a:rPr>
                  <a:t>Secondary</a:t>
                </a:r>
              </a:p>
              <a:p>
                <a:pPr fontAlgn="base">
                  <a:spcBef>
                    <a:spcPct val="0"/>
                  </a:spcBef>
                  <a:spcAft>
                    <a:spcPct val="0"/>
                  </a:spcAft>
                </a:pPr>
                <a:r>
                  <a:rPr kumimoji="0" lang="en-US" sz="1000" b="1" i="0" u="none" strike="noStrike" cap="none" normalizeH="0" baseline="0" dirty="0" smtClean="0">
                    <a:ln>
                      <a:noFill/>
                    </a:ln>
                    <a:solidFill>
                      <a:srgbClr val="002060"/>
                    </a:solidFill>
                    <a:effectLst/>
                    <a:latin typeface="Arial" pitchFamily="34" charset="0"/>
                    <a:cs typeface="Arial" pitchFamily="34" charset="0"/>
                  </a:rPr>
                  <a:t>mirror B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 name="Rectangle 132"/>
              <p:cNvSpPr>
                <a:spLocks noChangeArrowheads="1"/>
              </p:cNvSpPr>
              <p:nvPr/>
            </p:nvSpPr>
            <p:spPr bwMode="auto">
              <a:xfrm>
                <a:off x="3952875" y="3975100"/>
                <a:ext cx="652423"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2060"/>
                    </a:solidFill>
                    <a:effectLst/>
                    <a:latin typeface="Arial" pitchFamily="34" charset="0"/>
                    <a:cs typeface="Arial" pitchFamily="34" charset="0"/>
                  </a:rPr>
                  <a:t>Secondary</a:t>
                </a:r>
              </a:p>
              <a:p>
                <a:pPr fontAlgn="base">
                  <a:spcBef>
                    <a:spcPct val="0"/>
                  </a:spcBef>
                  <a:spcAft>
                    <a:spcPct val="0"/>
                  </a:spcAft>
                </a:pPr>
                <a:r>
                  <a:rPr kumimoji="0" lang="en-US" sz="1000" b="1" i="0" u="none" strike="noStrike" cap="none" normalizeH="0" baseline="0" dirty="0" smtClean="0">
                    <a:ln>
                      <a:noFill/>
                    </a:ln>
                    <a:solidFill>
                      <a:srgbClr val="002060"/>
                    </a:solidFill>
                    <a:effectLst/>
                    <a:latin typeface="Arial" pitchFamily="34" charset="0"/>
                    <a:cs typeface="Arial" pitchFamily="34" charset="0"/>
                  </a:rPr>
                  <a:t>mirror A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34" name="Freeform 133"/>
              <p:cNvSpPr>
                <a:spLocks/>
              </p:cNvSpPr>
              <p:nvPr/>
            </p:nvSpPr>
            <p:spPr bwMode="auto">
              <a:xfrm flipH="1">
                <a:off x="4333875" y="3857625"/>
                <a:ext cx="284163" cy="130175"/>
              </a:xfrm>
              <a:custGeom>
                <a:avLst/>
                <a:gdLst/>
                <a:ahLst/>
                <a:cxnLst>
                  <a:cxn ang="0">
                    <a:pos x="7" y="82"/>
                  </a:cxn>
                  <a:cxn ang="0">
                    <a:pos x="179" y="23"/>
                  </a:cxn>
                  <a:cxn ang="0">
                    <a:pos x="171" y="0"/>
                  </a:cxn>
                  <a:cxn ang="0">
                    <a:pos x="0" y="59"/>
                  </a:cxn>
                  <a:cxn ang="0">
                    <a:pos x="7" y="82"/>
                  </a:cxn>
                </a:cxnLst>
                <a:rect l="0" t="0" r="r" b="b"/>
                <a:pathLst>
                  <a:path w="179" h="82">
                    <a:moveTo>
                      <a:pt x="7" y="82"/>
                    </a:moveTo>
                    <a:lnTo>
                      <a:pt x="179" y="23"/>
                    </a:lnTo>
                    <a:lnTo>
                      <a:pt x="171" y="0"/>
                    </a:lnTo>
                    <a:lnTo>
                      <a:pt x="0" y="59"/>
                    </a:lnTo>
                    <a:lnTo>
                      <a:pt x="7" y="82"/>
                    </a:ln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a:latin typeface="Arial" pitchFamily="34" charset="0"/>
                  <a:cs typeface="Arial" pitchFamily="34" charset="0"/>
                </a:endParaRPr>
              </a:p>
            </p:txBody>
          </p:sp>
          <p:cxnSp>
            <p:nvCxnSpPr>
              <p:cNvPr id="135" name="Straight Arrow Connector 134"/>
              <p:cNvCxnSpPr/>
              <p:nvPr/>
            </p:nvCxnSpPr>
            <p:spPr>
              <a:xfrm>
                <a:off x="3733800" y="4572000"/>
                <a:ext cx="228600" cy="228600"/>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grpSp>
        <p:sp>
          <p:nvSpPr>
            <p:cNvPr id="86" name="Rectangle 85"/>
            <p:cNvSpPr/>
            <p:nvPr/>
          </p:nvSpPr>
          <p:spPr>
            <a:xfrm>
              <a:off x="2971800" y="4953000"/>
              <a:ext cx="31242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pic>
        <p:nvPicPr>
          <p:cNvPr id="136" name="Picture 135"/>
          <p:cNvPicPr/>
          <p:nvPr/>
        </p:nvPicPr>
        <p:blipFill>
          <a:blip r:embed="rId5" cstate="print"/>
          <a:srcRect/>
          <a:stretch>
            <a:fillRect/>
          </a:stretch>
        </p:blipFill>
        <p:spPr bwMode="auto">
          <a:xfrm>
            <a:off x="22421534" y="6090267"/>
            <a:ext cx="9057955" cy="6022832"/>
          </a:xfrm>
          <a:prstGeom prst="rect">
            <a:avLst/>
          </a:prstGeom>
          <a:noFill/>
          <a:ln w="9525">
            <a:noFill/>
            <a:miter lim="800000"/>
            <a:headEnd/>
            <a:tailEnd/>
          </a:ln>
        </p:spPr>
      </p:pic>
      <p:pic>
        <p:nvPicPr>
          <p:cNvPr id="83" name="Picture 82"/>
          <p:cNvPicPr/>
          <p:nvPr/>
        </p:nvPicPr>
        <p:blipFill>
          <a:blip r:embed="rId6" cstate="print"/>
          <a:srcRect/>
          <a:stretch>
            <a:fillRect/>
          </a:stretch>
        </p:blipFill>
        <p:spPr bwMode="auto">
          <a:xfrm>
            <a:off x="22421534" y="13313405"/>
            <a:ext cx="8527298" cy="4806588"/>
          </a:xfrm>
          <a:prstGeom prst="rect">
            <a:avLst/>
          </a:prstGeom>
          <a:noFill/>
          <a:ln w="9525">
            <a:noFill/>
            <a:miter lim="800000"/>
            <a:headEnd/>
            <a:tailEnd/>
          </a:ln>
        </p:spPr>
      </p:pic>
      <p:pic>
        <p:nvPicPr>
          <p:cNvPr id="137" name="Picture 136"/>
          <p:cNvPicPr/>
          <p:nvPr/>
        </p:nvPicPr>
        <p:blipFill>
          <a:blip r:embed="rId7" cstate="print"/>
          <a:srcRect/>
          <a:stretch>
            <a:fillRect/>
          </a:stretch>
        </p:blipFill>
        <p:spPr bwMode="auto">
          <a:xfrm>
            <a:off x="23330842" y="18983403"/>
            <a:ext cx="7355012" cy="5310203"/>
          </a:xfrm>
          <a:prstGeom prst="rect">
            <a:avLst/>
          </a:prstGeom>
          <a:noFill/>
          <a:ln w="9525">
            <a:noFill/>
            <a:miter lim="800000"/>
            <a:headEnd/>
            <a:tailEnd/>
          </a:ln>
        </p:spPr>
      </p:pic>
      <p:pic>
        <p:nvPicPr>
          <p:cNvPr id="138" name="Picture 137"/>
          <p:cNvPicPr/>
          <p:nvPr/>
        </p:nvPicPr>
        <p:blipFill>
          <a:blip r:embed="rId8" cstate="print"/>
          <a:srcRect/>
          <a:stretch>
            <a:fillRect/>
          </a:stretch>
        </p:blipFill>
        <p:spPr bwMode="auto">
          <a:xfrm>
            <a:off x="23662016" y="25455381"/>
            <a:ext cx="6776606" cy="4795056"/>
          </a:xfrm>
          <a:prstGeom prst="rect">
            <a:avLst/>
          </a:prstGeom>
          <a:noFill/>
          <a:ln w="9525">
            <a:noFill/>
            <a:miter lim="800000"/>
            <a:headEnd/>
            <a:tailEnd/>
          </a:ln>
        </p:spPr>
      </p:pic>
    </p:spTree>
    <p:extLst>
      <p:ext uri="{BB962C8B-B14F-4D97-AF65-F5344CB8AC3E}">
        <p14:creationId xmlns:p14="http://schemas.microsoft.com/office/powerpoint/2010/main" val="342521813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36x48-Template-V2b">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790</TotalTime>
  <Words>1212</Words>
  <Application>Microsoft Macintosh PowerPoint</Application>
  <PresentationFormat>Custom</PresentationFormat>
  <Paragraphs>47</Paragraphs>
  <Slides>1</Slides>
  <Notes>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5" baseType="lpstr">
      <vt:lpstr>36x48-Template-V2b</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Yuying Gosser</cp:lastModifiedBy>
  <cp:revision>73</cp:revision>
  <dcterms:created xsi:type="dcterms:W3CDTF">2012-02-03T19:11:35Z</dcterms:created>
  <dcterms:modified xsi:type="dcterms:W3CDTF">2013-10-15T17:53:00Z</dcterms:modified>
</cp:coreProperties>
</file>