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7295" rtl="0" eaLnBrk="1" latinLnBrk="0" hangingPunct="1">
      <a:defRPr sz="8600" kern="1200">
        <a:solidFill>
          <a:schemeClr val="tx1"/>
        </a:solidFill>
        <a:latin typeface="+mn-lt"/>
        <a:ea typeface="+mn-ea"/>
        <a:cs typeface="+mn-cs"/>
      </a:defRPr>
    </a:lvl1pPr>
    <a:lvl2pPr marL="2193645" algn="l" defTabSz="4387295" rtl="0" eaLnBrk="1" latinLnBrk="0" hangingPunct="1">
      <a:defRPr sz="8600" kern="1200">
        <a:solidFill>
          <a:schemeClr val="tx1"/>
        </a:solidFill>
        <a:latin typeface="+mn-lt"/>
        <a:ea typeface="+mn-ea"/>
        <a:cs typeface="+mn-cs"/>
      </a:defRPr>
    </a:lvl2pPr>
    <a:lvl3pPr marL="4387295" algn="l" defTabSz="4387295" rtl="0" eaLnBrk="1" latinLnBrk="0" hangingPunct="1">
      <a:defRPr sz="8600" kern="1200">
        <a:solidFill>
          <a:schemeClr val="tx1"/>
        </a:solidFill>
        <a:latin typeface="+mn-lt"/>
        <a:ea typeface="+mn-ea"/>
        <a:cs typeface="+mn-cs"/>
      </a:defRPr>
    </a:lvl3pPr>
    <a:lvl4pPr marL="6580940" algn="l" defTabSz="4387295" rtl="0" eaLnBrk="1" latinLnBrk="0" hangingPunct="1">
      <a:defRPr sz="8600" kern="1200">
        <a:solidFill>
          <a:schemeClr val="tx1"/>
        </a:solidFill>
        <a:latin typeface="+mn-lt"/>
        <a:ea typeface="+mn-ea"/>
        <a:cs typeface="+mn-cs"/>
      </a:defRPr>
    </a:lvl4pPr>
    <a:lvl5pPr marL="8774590" algn="l" defTabSz="4387295" rtl="0" eaLnBrk="1" latinLnBrk="0" hangingPunct="1">
      <a:defRPr sz="8600" kern="1200">
        <a:solidFill>
          <a:schemeClr val="tx1"/>
        </a:solidFill>
        <a:latin typeface="+mn-lt"/>
        <a:ea typeface="+mn-ea"/>
        <a:cs typeface="+mn-cs"/>
      </a:defRPr>
    </a:lvl5pPr>
    <a:lvl6pPr marL="10968235" algn="l" defTabSz="4387295" rtl="0" eaLnBrk="1" latinLnBrk="0" hangingPunct="1">
      <a:defRPr sz="8600" kern="1200">
        <a:solidFill>
          <a:schemeClr val="tx1"/>
        </a:solidFill>
        <a:latin typeface="+mn-lt"/>
        <a:ea typeface="+mn-ea"/>
        <a:cs typeface="+mn-cs"/>
      </a:defRPr>
    </a:lvl6pPr>
    <a:lvl7pPr marL="13161880" algn="l" defTabSz="4387295" rtl="0" eaLnBrk="1" latinLnBrk="0" hangingPunct="1">
      <a:defRPr sz="8600" kern="1200">
        <a:solidFill>
          <a:schemeClr val="tx1"/>
        </a:solidFill>
        <a:latin typeface="+mn-lt"/>
        <a:ea typeface="+mn-ea"/>
        <a:cs typeface="+mn-cs"/>
      </a:defRPr>
    </a:lvl7pPr>
    <a:lvl8pPr marL="15355530" algn="l" defTabSz="4387295" rtl="0" eaLnBrk="1" latinLnBrk="0" hangingPunct="1">
      <a:defRPr sz="8600" kern="1200">
        <a:solidFill>
          <a:schemeClr val="tx1"/>
        </a:solidFill>
        <a:latin typeface="+mn-lt"/>
        <a:ea typeface="+mn-ea"/>
        <a:cs typeface="+mn-cs"/>
      </a:defRPr>
    </a:lvl8pPr>
    <a:lvl9pPr marL="17549175" algn="l" defTabSz="4387295"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4215" autoAdjust="0"/>
  </p:normalViewPr>
  <p:slideViewPr>
    <p:cSldViewPr snapToGrid="0" snapToObjects="1" showGuides="1">
      <p:cViewPr>
        <p:scale>
          <a:sx n="37" d="100"/>
          <a:sy n="37" d="100"/>
        </p:scale>
        <p:origin x="-1320" y="5240"/>
      </p:cViewPr>
      <p:guideLst>
        <p:guide orient="horz" pos="3316"/>
        <p:guide orient="horz" pos="288"/>
        <p:guide orient="horz" pos="20160"/>
        <p:guide orient="horz"/>
        <p:guide pos="580"/>
        <p:guide pos="270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image" Target="../media/image5.wmf"/><Relationship Id="rId2"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image" Target="../media/image5.wmf"/><Relationship Id="rId2"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7295" rtl="0" eaLnBrk="1" latinLnBrk="0" hangingPunct="1">
      <a:defRPr sz="5600" kern="1200">
        <a:solidFill>
          <a:schemeClr val="tx1"/>
        </a:solidFill>
        <a:latin typeface="+mn-lt"/>
        <a:ea typeface="+mn-ea"/>
        <a:cs typeface="+mn-cs"/>
      </a:defRPr>
    </a:lvl1pPr>
    <a:lvl2pPr marL="2193645" algn="l" defTabSz="4387295" rtl="0" eaLnBrk="1" latinLnBrk="0" hangingPunct="1">
      <a:defRPr sz="5600" kern="1200">
        <a:solidFill>
          <a:schemeClr val="tx1"/>
        </a:solidFill>
        <a:latin typeface="+mn-lt"/>
        <a:ea typeface="+mn-ea"/>
        <a:cs typeface="+mn-cs"/>
      </a:defRPr>
    </a:lvl2pPr>
    <a:lvl3pPr marL="4387295" algn="l" defTabSz="4387295" rtl="0" eaLnBrk="1" latinLnBrk="0" hangingPunct="1">
      <a:defRPr sz="5600" kern="1200">
        <a:solidFill>
          <a:schemeClr val="tx1"/>
        </a:solidFill>
        <a:latin typeface="+mn-lt"/>
        <a:ea typeface="+mn-ea"/>
        <a:cs typeface="+mn-cs"/>
      </a:defRPr>
    </a:lvl3pPr>
    <a:lvl4pPr marL="6580940" algn="l" defTabSz="4387295" rtl="0" eaLnBrk="1" latinLnBrk="0" hangingPunct="1">
      <a:defRPr sz="5600" kern="1200">
        <a:solidFill>
          <a:schemeClr val="tx1"/>
        </a:solidFill>
        <a:latin typeface="+mn-lt"/>
        <a:ea typeface="+mn-ea"/>
        <a:cs typeface="+mn-cs"/>
      </a:defRPr>
    </a:lvl4pPr>
    <a:lvl5pPr marL="8774590" algn="l" defTabSz="4387295" rtl="0" eaLnBrk="1" latinLnBrk="0" hangingPunct="1">
      <a:defRPr sz="5600" kern="1200">
        <a:solidFill>
          <a:schemeClr val="tx1"/>
        </a:solidFill>
        <a:latin typeface="+mn-lt"/>
        <a:ea typeface="+mn-ea"/>
        <a:cs typeface="+mn-cs"/>
      </a:defRPr>
    </a:lvl5pPr>
    <a:lvl6pPr marL="10968235" algn="l" defTabSz="4387295" rtl="0" eaLnBrk="1" latinLnBrk="0" hangingPunct="1">
      <a:defRPr sz="5600" kern="1200">
        <a:solidFill>
          <a:schemeClr val="tx1"/>
        </a:solidFill>
        <a:latin typeface="+mn-lt"/>
        <a:ea typeface="+mn-ea"/>
        <a:cs typeface="+mn-cs"/>
      </a:defRPr>
    </a:lvl6pPr>
    <a:lvl7pPr marL="13161880" algn="l" defTabSz="4387295" rtl="0" eaLnBrk="1" latinLnBrk="0" hangingPunct="1">
      <a:defRPr sz="5600" kern="1200">
        <a:solidFill>
          <a:schemeClr val="tx1"/>
        </a:solidFill>
        <a:latin typeface="+mn-lt"/>
        <a:ea typeface="+mn-ea"/>
        <a:cs typeface="+mn-cs"/>
      </a:defRPr>
    </a:lvl7pPr>
    <a:lvl8pPr marL="15355530" algn="l" defTabSz="4387295" rtl="0" eaLnBrk="1" latinLnBrk="0" hangingPunct="1">
      <a:defRPr sz="5600" kern="1200">
        <a:solidFill>
          <a:schemeClr val="tx1"/>
        </a:solidFill>
        <a:latin typeface="+mn-lt"/>
        <a:ea typeface="+mn-ea"/>
        <a:cs typeface="+mn-cs"/>
      </a:defRPr>
    </a:lvl8pPr>
    <a:lvl9pPr marL="17549175" algn="l" defTabSz="4387295"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6378482"/>
            <a:ext cx="10056812"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2" y="5533400"/>
            <a:ext cx="10048879" cy="784756"/>
          </a:xfrm>
          <a:prstGeom prst="rect">
            <a:avLst/>
          </a:prstGeom>
          <a:noFill/>
        </p:spPr>
        <p:txBody>
          <a:bodyPr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42" y="14197160"/>
            <a:ext cx="10050458"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72" y="6378482"/>
            <a:ext cx="10048874"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9" y="5533400"/>
            <a:ext cx="10048879" cy="784756"/>
          </a:xfrm>
          <a:prstGeom prst="rect">
            <a:avLst/>
          </a:prstGeom>
          <a:noFill/>
        </p:spPr>
        <p:txBody>
          <a:bodyPr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48" y="6378482"/>
            <a:ext cx="10048874"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4" y="5533396"/>
            <a:ext cx="10058400" cy="784756"/>
          </a:xfrm>
          <a:prstGeom prst="rect">
            <a:avLst/>
          </a:prstGeom>
          <a:noFill/>
        </p:spPr>
        <p:txBody>
          <a:bodyPr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32" y="5533396"/>
            <a:ext cx="10047020"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32" y="6378482"/>
            <a:ext cx="10047020"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32" y="14257386"/>
            <a:ext cx="10047020"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34" y="15011409"/>
            <a:ext cx="10052051"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32" y="25363972"/>
            <a:ext cx="10047020" cy="1384920"/>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34" y="26433451"/>
            <a:ext cx="10052051"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9" y="14951560"/>
            <a:ext cx="10056812"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7" y="3383945"/>
            <a:ext cx="31998969" cy="1280160"/>
          </a:xfrm>
          <a:prstGeom prst="rect">
            <a:avLst/>
          </a:prstGeom>
        </p:spPr>
        <p:txBody>
          <a:bodyPr lIns="91407" tIns="45699" rIns="91407" bIns="45699">
            <a:normAutofit/>
          </a:bodyPr>
          <a:lstStyle>
            <a:lvl1pPr marL="0" indent="0" algn="ctr">
              <a:buFontTx/>
              <a:buNone/>
              <a:defRPr sz="5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7" y="2103785"/>
            <a:ext cx="31998969" cy="1280160"/>
          </a:xfrm>
          <a:prstGeom prst="rect">
            <a:avLst/>
          </a:prstGeom>
        </p:spPr>
        <p:txBody>
          <a:bodyPr lIns="91407" tIns="45699" rIns="91407" bIns="45699" anchor="t" anchorCtr="1">
            <a:normAutofit/>
          </a:bodyPr>
          <a:lstStyle>
            <a:lvl1pPr marL="0" indent="0" algn="ctr">
              <a:buFontTx/>
              <a:buNone/>
              <a:defRPr sz="8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7" y="465825"/>
            <a:ext cx="31998969" cy="1637970"/>
          </a:xfrm>
          <a:prstGeom prst="rect">
            <a:avLst/>
          </a:prstGeom>
        </p:spPr>
        <p:txBody>
          <a:bodyPr lIns="91407" tIns="45699" rIns="91407" bIns="45699" anchor="t" anchorCtr="1">
            <a:normAutofit/>
          </a:bodyPr>
          <a:lstStyle>
            <a:lvl1pPr marL="0" indent="0" algn="ctr">
              <a:buFontTx/>
              <a:buNone/>
              <a:defRPr sz="11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6295356"/>
            <a:ext cx="13591279"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8" y="5416646"/>
            <a:ext cx="13573130"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7" y="18240478"/>
            <a:ext cx="13592867"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3" y="17393880"/>
            <a:ext cx="13573126"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83" y="21595081"/>
            <a:ext cx="13571533"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83" y="20724312"/>
            <a:ext cx="13571533"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25" y="6295356"/>
            <a:ext cx="13571533"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87" y="5416646"/>
            <a:ext cx="13579475"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7" y="5416646"/>
            <a:ext cx="13576028"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7" y="6295356"/>
            <a:ext cx="13576028"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7" y="17361772"/>
            <a:ext cx="13576028" cy="784756"/>
          </a:xfrm>
          <a:prstGeom prst="rect">
            <a:avLst/>
          </a:prstGeom>
          <a:noFill/>
        </p:spPr>
        <p:txBody>
          <a:bodyPr wrap="square" lIns="91403" tIns="91403" rIns="91403" bIns="91403" anchor="ctr" anchorCtr="0">
            <a:spAutoFit/>
          </a:bodyPr>
          <a:lstStyle>
            <a:lvl1pPr marL="0" indent="0" algn="ctr">
              <a:buNone/>
              <a:tabLst/>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2" y="18157352"/>
            <a:ext cx="13581063"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7" y="25830311"/>
            <a:ext cx="13576028"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3" y="26625890"/>
            <a:ext cx="13581063" cy="861583"/>
          </a:xfrm>
          <a:prstGeom prst="rect">
            <a:avLst/>
          </a:prstGeom>
        </p:spPr>
        <p:txBody>
          <a:bodyPr wrap="square" lIns="228505" tIns="228505" rIns="228505" bIns="228505">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7" y="3383945"/>
            <a:ext cx="31998969" cy="1280160"/>
          </a:xfrm>
          <a:prstGeom prst="rect">
            <a:avLst/>
          </a:prstGeom>
        </p:spPr>
        <p:txBody>
          <a:bodyPr lIns="91407" tIns="45699" rIns="91407" bIns="45699">
            <a:normAutofit/>
          </a:bodyPr>
          <a:lstStyle>
            <a:lvl1pPr marL="0" indent="0" algn="ctr">
              <a:buFontTx/>
              <a:buNone/>
              <a:defRPr sz="5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7" y="2103785"/>
            <a:ext cx="31998969" cy="1280160"/>
          </a:xfrm>
          <a:prstGeom prst="rect">
            <a:avLst/>
          </a:prstGeom>
        </p:spPr>
        <p:txBody>
          <a:bodyPr lIns="91407" tIns="45699" rIns="91407" bIns="45699" anchor="t" anchorCtr="1">
            <a:normAutofit/>
          </a:bodyPr>
          <a:lstStyle>
            <a:lvl1pPr marL="0" indent="0" algn="ctr">
              <a:buFontTx/>
              <a:buNone/>
              <a:defRPr sz="8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7" y="465825"/>
            <a:ext cx="31998969" cy="1637970"/>
          </a:xfrm>
          <a:prstGeom prst="rect">
            <a:avLst/>
          </a:prstGeom>
        </p:spPr>
        <p:txBody>
          <a:bodyPr lIns="91407" tIns="45699" rIns="91407" bIns="45699" anchor="t" anchorCtr="1">
            <a:normAutofit/>
          </a:bodyPr>
          <a:lstStyle>
            <a:lvl1pPr marL="0" indent="0" algn="ctr">
              <a:buFontTx/>
              <a:buNone/>
              <a:defRPr sz="11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6212230"/>
            <a:ext cx="10056812"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2" y="5333516"/>
            <a:ext cx="10048879" cy="784756"/>
          </a:xfrm>
          <a:prstGeom prst="rect">
            <a:avLst/>
          </a:prstGeom>
          <a:noFill/>
        </p:spPr>
        <p:txBody>
          <a:bodyPr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601" y="15043767"/>
            <a:ext cx="10058400"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42" y="14197160"/>
            <a:ext cx="10050458"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7" y="6204297"/>
            <a:ext cx="20720051"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76" y="5333511"/>
            <a:ext cx="20720051"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76" y="21896541"/>
            <a:ext cx="20720051"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7" y="21059391"/>
            <a:ext cx="20720051"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40" y="5333511"/>
            <a:ext cx="10047020"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40" y="6212230"/>
            <a:ext cx="10047020"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40" y="14257386"/>
            <a:ext cx="10047020" cy="784756"/>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43" y="15011409"/>
            <a:ext cx="10052051"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40" y="25354447"/>
            <a:ext cx="10047020" cy="1384920"/>
          </a:xfrm>
          <a:prstGeom prst="rect">
            <a:avLst/>
          </a:prstGeom>
          <a:noFill/>
        </p:spPr>
        <p:txBody>
          <a:bodyPr wrap="square" lIns="91403" tIns="91403" rIns="91403" bIns="91403"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43" y="26436776"/>
            <a:ext cx="10052051" cy="861583"/>
          </a:xfrm>
          <a:prstGeom prst="rect">
            <a:avLst/>
          </a:prstGeom>
        </p:spPr>
        <p:txBody>
          <a:bodyPr wrap="square" lIns="228505" tIns="228505" rIns="228505" bIns="228505">
            <a:spAutoFit/>
          </a:bodyPr>
          <a:lstStyle>
            <a:lvl1pPr marL="0" indent="0">
              <a:buNone/>
              <a:defRPr sz="2600">
                <a:latin typeface="Trebuchet MS" pitchFamily="34" charset="0"/>
              </a:defRPr>
            </a:lvl1pPr>
            <a:lvl2pPr marL="1485282" indent="-571261">
              <a:defRPr sz="2600">
                <a:latin typeface="Trebuchet MS" pitchFamily="34" charset="0"/>
              </a:defRPr>
            </a:lvl2pPr>
            <a:lvl3pPr marL="2056543" indent="-571261">
              <a:defRPr sz="2600">
                <a:latin typeface="Trebuchet MS" pitchFamily="34" charset="0"/>
              </a:defRPr>
            </a:lvl3pPr>
            <a:lvl4pPr marL="2684931" indent="-628388">
              <a:defRPr sz="2600">
                <a:latin typeface="Trebuchet MS" pitchFamily="34" charset="0"/>
              </a:defRPr>
            </a:lvl4pPr>
            <a:lvl5pPr marL="3141942" indent="-457011">
              <a:defRPr sz="26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7" y="3383945"/>
            <a:ext cx="31998969" cy="1280160"/>
          </a:xfrm>
          <a:prstGeom prst="rect">
            <a:avLst/>
          </a:prstGeom>
        </p:spPr>
        <p:txBody>
          <a:bodyPr lIns="91407" tIns="45699" rIns="91407" bIns="45699">
            <a:normAutofit/>
          </a:bodyPr>
          <a:lstStyle>
            <a:lvl1pPr marL="0" indent="0" algn="ctr">
              <a:buFontTx/>
              <a:buNone/>
              <a:defRPr sz="5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7" y="2103785"/>
            <a:ext cx="31998969" cy="1280160"/>
          </a:xfrm>
          <a:prstGeom prst="rect">
            <a:avLst/>
          </a:prstGeom>
        </p:spPr>
        <p:txBody>
          <a:bodyPr lIns="91407" tIns="45699" rIns="91407" bIns="45699" anchor="t" anchorCtr="1">
            <a:normAutofit/>
          </a:bodyPr>
          <a:lstStyle>
            <a:lvl1pPr marL="0" indent="0" algn="ctr">
              <a:buFontTx/>
              <a:buNone/>
              <a:defRPr sz="8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7" y="465825"/>
            <a:ext cx="31998969" cy="1637970"/>
          </a:xfrm>
          <a:prstGeom prst="rect">
            <a:avLst/>
          </a:prstGeom>
        </p:spPr>
        <p:txBody>
          <a:bodyPr lIns="91407" tIns="45699" rIns="91407" bIns="45699" anchor="t" anchorCtr="1">
            <a:normAutofit/>
          </a:bodyPr>
          <a:lstStyle>
            <a:lvl1pPr marL="0" indent="0" algn="ctr">
              <a:buFontTx/>
              <a:buNone/>
              <a:defRPr sz="116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oleObject" Target="../embeddings/oleObject3.bin"/><Relationship Id="rId16" Type="http://schemas.openxmlformats.org/officeDocument/2006/relationships/image" Target="../media/image7.wmf"/><Relationship Id="rId17" Type="http://schemas.openxmlformats.org/officeDocument/2006/relationships/oleObject" Target="../embeddings/oleObject4.bin"/><Relationship Id="rId18"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image" Target="../media/image5.wmf"/><Relationship Id="rId6" Type="http://schemas.openxmlformats.org/officeDocument/2006/relationships/image" Target="../media/image9.png"/><Relationship Id="rId7" Type="http://schemas.openxmlformats.org/officeDocument/2006/relationships/oleObject" Target="../embeddings/oleObject2.bin"/><Relationship Id="rId8" Type="http://schemas.openxmlformats.org/officeDocument/2006/relationships/image" Target="../media/image6.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oleObject" Target="../embeddings/oleObject7.bin"/><Relationship Id="rId16" Type="http://schemas.openxmlformats.org/officeDocument/2006/relationships/image" Target="../media/image7.wmf"/><Relationship Id="rId17" Type="http://schemas.openxmlformats.org/officeDocument/2006/relationships/oleObject" Target="../embeddings/oleObject8.bin"/><Relationship Id="rId18" Type="http://schemas.openxmlformats.org/officeDocument/2006/relationships/image" Target="../media/image8.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5.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6.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6"/>
            <a:ext cx="43891200" cy="4800600"/>
          </a:xfrm>
          <a:prstGeom prst="rect">
            <a:avLst/>
          </a:prstGeom>
          <a:solidFill>
            <a:schemeClr val="accent5">
              <a:lumMod val="75000"/>
            </a:schemeClr>
          </a:solidFill>
          <a:ln w="9525">
            <a:solidFill>
              <a:schemeClr val="tx1"/>
            </a:solidFill>
            <a:miter lim="800000"/>
            <a:headEnd/>
            <a:tailEnd/>
          </a:ln>
          <a:effectLst/>
        </p:spPr>
        <p:txBody>
          <a:bodyPr wrap="none" lIns="91403" tIns="45699" rIns="91403" bIns="45699" anchor="ctr"/>
          <a:lstStyle/>
          <a:p>
            <a:pPr>
              <a:defRPr/>
            </a:pPr>
            <a:endParaRPr lang="en-US" dirty="0"/>
          </a:p>
        </p:txBody>
      </p:sp>
      <p:sp>
        <p:nvSpPr>
          <p:cNvPr id="9" name="Rectangle 9"/>
          <p:cNvSpPr>
            <a:spLocks noChangeArrowheads="1"/>
          </p:cNvSpPr>
          <p:nvPr/>
        </p:nvSpPr>
        <p:spPr bwMode="auto">
          <a:xfrm>
            <a:off x="0" y="4800606"/>
            <a:ext cx="43891200" cy="45720"/>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03" tIns="45699" rIns="91403" bIns="45699" anchor="ctr"/>
          <a:lstStyle/>
          <a:p>
            <a:pPr>
              <a:defRPr/>
            </a:pPr>
            <a:endParaRPr lang="en-US" dirty="0"/>
          </a:p>
        </p:txBody>
      </p:sp>
      <p:sp>
        <p:nvSpPr>
          <p:cNvPr id="2" name="Rounded Rectangle 1"/>
          <p:cNvSpPr/>
          <p:nvPr userDrawn="1"/>
        </p:nvSpPr>
        <p:spPr>
          <a:xfrm>
            <a:off x="922342" y="5475153"/>
            <a:ext cx="10058400" cy="26736679"/>
          </a:xfrm>
          <a:prstGeom prst="roundRect">
            <a:avLst>
              <a:gd name="adj" fmla="val 9229"/>
            </a:avLst>
          </a:prstGeom>
          <a:no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3" name="Rounded Rectangle 22"/>
          <p:cNvSpPr/>
          <p:nvPr userDrawn="1"/>
        </p:nvSpPr>
        <p:spPr>
          <a:xfrm>
            <a:off x="11587693" y="5475153"/>
            <a:ext cx="10058400" cy="26736679"/>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4" name="Rounded Rectangle 23"/>
          <p:cNvSpPr/>
          <p:nvPr userDrawn="1"/>
        </p:nvSpPr>
        <p:spPr>
          <a:xfrm>
            <a:off x="22253044" y="5475153"/>
            <a:ext cx="10058400" cy="26736679"/>
          </a:xfrm>
          <a:prstGeom prst="roundRect">
            <a:avLst>
              <a:gd name="adj" fmla="val 9229"/>
            </a:avLst>
          </a:prstGeom>
          <a:no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6" name="Rounded Rectangle 25"/>
          <p:cNvSpPr/>
          <p:nvPr userDrawn="1"/>
        </p:nvSpPr>
        <p:spPr>
          <a:xfrm>
            <a:off x="32918404" y="5475153"/>
            <a:ext cx="10058400" cy="26736679"/>
          </a:xfrm>
          <a:prstGeom prst="roundRect">
            <a:avLst>
              <a:gd name="adj" fmla="val 9229"/>
            </a:avLst>
          </a:prstGeom>
          <a:no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3" name="Slide Number Placeholder 2"/>
          <p:cNvSpPr>
            <a:spLocks noGrp="1"/>
          </p:cNvSpPr>
          <p:nvPr>
            <p:ph type="sldNum" sz="quarter" idx="4"/>
          </p:nvPr>
        </p:nvSpPr>
        <p:spPr>
          <a:xfrm>
            <a:off x="31456754" y="30511377"/>
            <a:ext cx="10238509" cy="1754843"/>
          </a:xfrm>
          <a:prstGeom prst="rect">
            <a:avLst/>
          </a:prstGeom>
        </p:spPr>
        <p:txBody>
          <a:bodyPr vert="horz" lIns="393887" tIns="196943" rIns="393887" bIns="196943" rtlCol="0" anchor="ctr"/>
          <a:lstStyle>
            <a:lvl1pPr algn="r">
              <a:defRPr sz="5200">
                <a:solidFill>
                  <a:schemeClr val="tx1">
                    <a:tint val="75000"/>
                  </a:schemeClr>
                </a:solidFill>
              </a:defRPr>
            </a:lvl1pPr>
          </a:lstStyle>
          <a:p>
            <a:fld id="{5D4FC29D-7318-5041-B396-7C5160C0418B}" type="slidenum">
              <a:rPr lang="en-US" smtClean="0"/>
              <a:t>‹#›</a:t>
            </a:fld>
            <a:endParaRPr lang="en-US"/>
          </a:p>
        </p:txBody>
      </p:sp>
      <p:pic>
        <p:nvPicPr>
          <p:cNvPr id="10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180" y="117527298"/>
            <a:ext cx="17290477" cy="1027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8139" y="117527298"/>
            <a:ext cx="17290477" cy="1027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14764" y="14146306"/>
            <a:ext cx="24328582" cy="87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39491" y="52282169"/>
            <a:ext cx="6428509" cy="419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7295"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236" indent="-1645236" algn="l" defTabSz="4387295"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564677" indent="-1371032" algn="l" defTabSz="4387295"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4118" indent="-1096823" algn="l" defTabSz="4387295"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776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87141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2065058"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258707"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45235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64600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87295" rtl="0" eaLnBrk="1" latinLnBrk="0" hangingPunct="1">
        <a:defRPr sz="8600" kern="1200">
          <a:solidFill>
            <a:schemeClr val="tx1"/>
          </a:solidFill>
          <a:latin typeface="+mn-lt"/>
          <a:ea typeface="+mn-ea"/>
          <a:cs typeface="+mn-cs"/>
        </a:defRPr>
      </a:lvl1pPr>
      <a:lvl2pPr marL="2193645" algn="l" defTabSz="4387295" rtl="0" eaLnBrk="1" latinLnBrk="0" hangingPunct="1">
        <a:defRPr sz="8600" kern="1200">
          <a:solidFill>
            <a:schemeClr val="tx1"/>
          </a:solidFill>
          <a:latin typeface="+mn-lt"/>
          <a:ea typeface="+mn-ea"/>
          <a:cs typeface="+mn-cs"/>
        </a:defRPr>
      </a:lvl2pPr>
      <a:lvl3pPr marL="4387295" algn="l" defTabSz="4387295" rtl="0" eaLnBrk="1" latinLnBrk="0" hangingPunct="1">
        <a:defRPr sz="8600" kern="1200">
          <a:solidFill>
            <a:schemeClr val="tx1"/>
          </a:solidFill>
          <a:latin typeface="+mn-lt"/>
          <a:ea typeface="+mn-ea"/>
          <a:cs typeface="+mn-cs"/>
        </a:defRPr>
      </a:lvl3pPr>
      <a:lvl4pPr marL="6580940" algn="l" defTabSz="4387295" rtl="0" eaLnBrk="1" latinLnBrk="0" hangingPunct="1">
        <a:defRPr sz="8600" kern="1200">
          <a:solidFill>
            <a:schemeClr val="tx1"/>
          </a:solidFill>
          <a:latin typeface="+mn-lt"/>
          <a:ea typeface="+mn-ea"/>
          <a:cs typeface="+mn-cs"/>
        </a:defRPr>
      </a:lvl4pPr>
      <a:lvl5pPr marL="8774590" algn="l" defTabSz="4387295" rtl="0" eaLnBrk="1" latinLnBrk="0" hangingPunct="1">
        <a:defRPr sz="8600" kern="1200">
          <a:solidFill>
            <a:schemeClr val="tx1"/>
          </a:solidFill>
          <a:latin typeface="+mn-lt"/>
          <a:ea typeface="+mn-ea"/>
          <a:cs typeface="+mn-cs"/>
        </a:defRPr>
      </a:lvl5pPr>
      <a:lvl6pPr marL="10968235" algn="l" defTabSz="4387295" rtl="0" eaLnBrk="1" latinLnBrk="0" hangingPunct="1">
        <a:defRPr sz="8600" kern="1200">
          <a:solidFill>
            <a:schemeClr val="tx1"/>
          </a:solidFill>
          <a:latin typeface="+mn-lt"/>
          <a:ea typeface="+mn-ea"/>
          <a:cs typeface="+mn-cs"/>
        </a:defRPr>
      </a:lvl6pPr>
      <a:lvl7pPr marL="13161880" algn="l" defTabSz="4387295" rtl="0" eaLnBrk="1" latinLnBrk="0" hangingPunct="1">
        <a:defRPr sz="8600" kern="1200">
          <a:solidFill>
            <a:schemeClr val="tx1"/>
          </a:solidFill>
          <a:latin typeface="+mn-lt"/>
          <a:ea typeface="+mn-ea"/>
          <a:cs typeface="+mn-cs"/>
        </a:defRPr>
      </a:lvl7pPr>
      <a:lvl8pPr marL="15355530" algn="l" defTabSz="4387295" rtl="0" eaLnBrk="1" latinLnBrk="0" hangingPunct="1">
        <a:defRPr sz="8600" kern="1200">
          <a:solidFill>
            <a:schemeClr val="tx1"/>
          </a:solidFill>
          <a:latin typeface="+mn-lt"/>
          <a:ea typeface="+mn-ea"/>
          <a:cs typeface="+mn-cs"/>
        </a:defRPr>
      </a:lvl8pPr>
      <a:lvl9pPr marL="17549175" algn="l" defTabSz="4387295"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6"/>
            <a:ext cx="43891200" cy="4800600"/>
          </a:xfrm>
          <a:prstGeom prst="rect">
            <a:avLst/>
          </a:prstGeom>
          <a:solidFill>
            <a:schemeClr val="accent5">
              <a:lumMod val="75000"/>
            </a:schemeClr>
          </a:solidFill>
          <a:ln w="9525">
            <a:solidFill>
              <a:schemeClr val="tx1"/>
            </a:solidFill>
            <a:miter lim="800000"/>
            <a:headEnd/>
            <a:tailEnd/>
          </a:ln>
          <a:effectLst/>
        </p:spPr>
        <p:txBody>
          <a:bodyPr wrap="none" lIns="91403" tIns="45699" rIns="91403" bIns="45699" anchor="ctr"/>
          <a:lstStyle/>
          <a:p>
            <a:pPr>
              <a:defRPr/>
            </a:pPr>
            <a:endParaRPr lang="en-US" dirty="0"/>
          </a:p>
        </p:txBody>
      </p:sp>
      <p:sp>
        <p:nvSpPr>
          <p:cNvPr id="9" name="Rectangle 9"/>
          <p:cNvSpPr>
            <a:spLocks noChangeArrowheads="1"/>
          </p:cNvSpPr>
          <p:nvPr/>
        </p:nvSpPr>
        <p:spPr bwMode="auto">
          <a:xfrm>
            <a:off x="0" y="4805371"/>
            <a:ext cx="43891200" cy="152399"/>
          </a:xfrm>
          <a:prstGeom prst="rect">
            <a:avLst/>
          </a:prstGeom>
          <a:solidFill>
            <a:schemeClr val="accent5">
              <a:lumMod val="50000"/>
            </a:schemeClr>
          </a:solidFill>
          <a:ln w="152400">
            <a:noFill/>
            <a:miter lim="800000"/>
            <a:headEnd/>
            <a:tailEnd/>
          </a:ln>
          <a:effectLst/>
        </p:spPr>
        <p:txBody>
          <a:bodyPr wrap="none" lIns="91403" tIns="45699" rIns="91403" bIns="45699" anchor="ctr"/>
          <a:lstStyle/>
          <a:p>
            <a:pPr>
              <a:defRPr/>
            </a:pPr>
            <a:endParaRPr lang="en-US" dirty="0"/>
          </a:p>
        </p:txBody>
      </p:sp>
      <p:sp>
        <p:nvSpPr>
          <p:cNvPr id="10" name="Text Box 14"/>
          <p:cNvSpPr txBox="1">
            <a:spLocks noChangeArrowheads="1"/>
          </p:cNvSpPr>
          <p:nvPr/>
        </p:nvSpPr>
        <p:spPr bwMode="auto">
          <a:xfrm>
            <a:off x="1484184" y="32232606"/>
            <a:ext cx="2514602" cy="299465"/>
          </a:xfrm>
          <a:prstGeom prst="rect">
            <a:avLst/>
          </a:prstGeom>
          <a:noFill/>
          <a:ln w="9525">
            <a:noFill/>
            <a:miter lim="800000"/>
            <a:headEnd/>
            <a:tailEnd/>
          </a:ln>
          <a:effectLst/>
        </p:spPr>
        <p:txBody>
          <a:bodyPr lIns="91231" tIns="45605" rIns="91231" bIns="45605">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2012</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27"/>
            <a:ext cx="13577437" cy="81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42" y="5392027"/>
            <a:ext cx="13577437" cy="26736679"/>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2" name="Rounded Rectangle 21"/>
          <p:cNvSpPr/>
          <p:nvPr userDrawn="1"/>
        </p:nvSpPr>
        <p:spPr>
          <a:xfrm>
            <a:off x="15154508" y="5392027"/>
            <a:ext cx="13577437" cy="26736679"/>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3" name="Rounded Rectangle 22"/>
          <p:cNvSpPr/>
          <p:nvPr userDrawn="1"/>
        </p:nvSpPr>
        <p:spPr>
          <a:xfrm>
            <a:off x="29386674" y="5392027"/>
            <a:ext cx="13577437" cy="26736679"/>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grpSp>
        <p:nvGrpSpPr>
          <p:cNvPr id="44" name="Group 43"/>
          <p:cNvGrpSpPr/>
          <p:nvPr userDrawn="1"/>
        </p:nvGrpSpPr>
        <p:grpSpPr>
          <a:xfrm>
            <a:off x="44157846" y="-55067"/>
            <a:ext cx="11062137" cy="32973467"/>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900" b="1" spc="599" dirty="0" smtClean="0">
                  <a:solidFill>
                    <a:schemeClr val="bg1"/>
                  </a:solidFill>
                  <a:latin typeface="Trebuchet MS" pitchFamily="34" charset="0"/>
                </a:rPr>
                <a:t>QUICK START (cont.)</a:t>
              </a:r>
            </a:p>
            <a:p>
              <a:pPr algn="ctr"/>
              <a:endParaRPr lang="en-US" sz="3400" b="1"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How to change the template color theme</a:t>
              </a:r>
            </a:p>
            <a:p>
              <a:pPr marL="0" marR="0" lvl="2" indent="0" algn="l" defTabSz="114259" rtl="0" eaLnBrk="1" fontAlgn="auto" latinLnBrk="0" hangingPunct="1">
                <a:lnSpc>
                  <a:spcPct val="100000"/>
                </a:lnSpc>
                <a:spcBef>
                  <a:spcPts val="0"/>
                </a:spcBef>
                <a:spcAft>
                  <a:spcPts val="0"/>
                </a:spcAft>
                <a:buClrTx/>
                <a:buSzTx/>
                <a:buFontTx/>
                <a:buNone/>
                <a:tabLst/>
                <a:defRPr/>
              </a:pPr>
              <a:r>
                <a:rPr lang="en-US" sz="2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600" b="0" spc="0" baseline="0" dirty="0" smtClean="0">
                  <a:solidFill>
                    <a:schemeClr val="bg1">
                      <a:lumMod val="75000"/>
                    </a:schemeClr>
                  </a:solidFill>
                  <a:latin typeface="Trebuchet MS" pitchFamily="34" charset="0"/>
                </a:rPr>
                <a:t>also create your own color theme.</a:t>
              </a:r>
            </a:p>
            <a:p>
              <a:pPr marL="0" marR="0" lvl="2" indent="0" algn="l" defTabSz="114259" rtl="0" eaLnBrk="1" fontAlgn="auto" latinLnBrk="0" hangingPunct="1">
                <a:lnSpc>
                  <a:spcPct val="100000"/>
                </a:lnSpc>
                <a:spcBef>
                  <a:spcPts val="0"/>
                </a:spcBef>
                <a:spcAft>
                  <a:spcPts val="0"/>
                </a:spcAft>
                <a:buClrTx/>
                <a:buSzTx/>
                <a:buFontTx/>
                <a:buNone/>
                <a:tabLst/>
                <a:defRPr/>
              </a:pPr>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r>
                <a:rPr lang="en-US" sz="2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59"/>
              <a:endParaRPr lang="en-US" sz="2600" b="0" baseline="0" dirty="0" smtClean="0">
                <a:solidFill>
                  <a:schemeClr val="bg1">
                    <a:lumMod val="75000"/>
                  </a:schemeClr>
                </a:solidFill>
                <a:latin typeface="Trebuchet MS" pitchFamily="34" charset="0"/>
              </a:endParaRPr>
            </a:p>
            <a:p>
              <a:pPr algn="ctr"/>
              <a:r>
                <a:rPr lang="en-US" sz="3400" b="1" baseline="0" dirty="0" smtClean="0">
                  <a:solidFill>
                    <a:srgbClr val="FFC000"/>
                  </a:solidFill>
                  <a:latin typeface="Trebuchet MS" pitchFamily="34" charset="0"/>
                </a:rPr>
                <a:t>How to add Text</a:t>
              </a:r>
            </a:p>
            <a:p>
              <a:pPr marL="3264291" lvl="2" indent="0" algn="l" defTabSz="114259"/>
              <a:r>
                <a:rPr lang="en-US" sz="2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783" lvl="2" indent="0" algn="l" defTabSz="114259"/>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lang="en-US" sz="2600" b="0" baseline="0" dirty="0" smtClean="0">
                  <a:solidFill>
                    <a:schemeClr val="bg1">
                      <a:lumMod val="75000"/>
                    </a:schemeClr>
                  </a:solidFill>
                  <a:latin typeface="Trebuchet MS" pitchFamily="34" charset="0"/>
                </a:rPr>
                <a:t> </a:t>
              </a:r>
              <a:r>
                <a:rPr kumimoji="0" lang="en-US" sz="3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600" b="0" baseline="0" dirty="0" smtClean="0">
                <a:solidFill>
                  <a:schemeClr val="bg1">
                    <a:lumMod val="75000"/>
                  </a:schemeClr>
                </a:solidFill>
                <a:latin typeface="Trebuchet MS" pitchFamily="34" charset="0"/>
              </a:endParaRPr>
            </a:p>
            <a:p>
              <a:pPr marL="1517783" lvl="2" indent="0" algn="l" defTabSz="114259"/>
              <a:endParaRPr lang="en-US" sz="2600" b="0" baseline="0" dirty="0" smtClean="0">
                <a:solidFill>
                  <a:schemeClr val="bg1">
                    <a:lumMod val="75000"/>
                  </a:schemeClr>
                </a:solidFill>
                <a:latin typeface="Trebuchet MS" pitchFamily="34" charset="0"/>
              </a:endParaRPr>
            </a:p>
            <a:p>
              <a:pPr algn="ctr"/>
              <a:r>
                <a:rPr lang="en-US" sz="3400" b="1" baseline="0" dirty="0" smtClean="0">
                  <a:solidFill>
                    <a:srgbClr val="FFC000"/>
                  </a:solidFill>
                  <a:latin typeface="Trebuchet MS" pitchFamily="34" charset="0"/>
                </a:rPr>
                <a:t>How to add Tables</a:t>
              </a:r>
            </a:p>
            <a:p>
              <a:pPr marL="1729743" lvl="1" indent="0" algn="l" defTabSz="114259"/>
              <a:r>
                <a:rPr lang="en-US" sz="2600" b="0" baseline="0" dirty="0" smtClean="0">
                  <a:solidFill>
                    <a:schemeClr val="bg1">
                      <a:lumMod val="75000"/>
                    </a:schemeClr>
                  </a:solidFill>
                  <a:latin typeface="Trebuchet MS" pitchFamily="34" charset="0"/>
                </a:rPr>
                <a:t>To add a table from scratch go to the INSERT menu and </a:t>
              </a:r>
              <a:br>
                <a:rPr lang="en-US" sz="2600" b="0" baseline="0" dirty="0" smtClean="0">
                  <a:solidFill>
                    <a:schemeClr val="bg1">
                      <a:lumMod val="75000"/>
                    </a:schemeClr>
                  </a:solidFill>
                  <a:latin typeface="Trebuchet MS" pitchFamily="34" charset="0"/>
                </a:rPr>
              </a:br>
              <a:r>
                <a:rPr lang="en-US" sz="26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259"/>
              <a:r>
                <a:rPr lang="en-US" sz="2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59"/>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783"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59" rtl="0" eaLnBrk="1" fontAlgn="auto" latinLnBrk="0" hangingPunct="1">
                <a:lnSpc>
                  <a:spcPct val="100000"/>
                </a:lnSpc>
                <a:spcBef>
                  <a:spcPts val="0"/>
                </a:spcBef>
                <a:spcAft>
                  <a:spcPts val="0"/>
                </a:spcAft>
                <a:buClrTx/>
                <a:buSzTx/>
                <a:buFontTx/>
                <a:buNone/>
                <a:tabLst/>
                <a:defRPr/>
              </a:pPr>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23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23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87"/>
              <a:ext cx="10354213" cy="1265613"/>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8" y="28552305"/>
                <a:ext cx="8671184" cy="769143"/>
              </a:xfrm>
              <a:prstGeom prst="rect">
                <a:avLst/>
              </a:prstGeom>
              <a:noFill/>
              <a:ln>
                <a:noFill/>
              </a:ln>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sp>
          <p:nvSpPr>
            <p:cNvPr id="50" name="TextBox 49"/>
            <p:cNvSpPr txBox="1"/>
            <p:nvPr userDrawn="1"/>
          </p:nvSpPr>
          <p:spPr>
            <a:xfrm>
              <a:off x="44262811" y="31169783"/>
              <a:ext cx="6870211" cy="1411736"/>
            </a:xfrm>
            <a:prstGeom prst="rect">
              <a:avLst/>
            </a:prstGeom>
            <a:noFill/>
          </p:spPr>
          <p:txBody>
            <a:bodyPr wrap="square" lIns="65304" tIns="32651" rIns="65304" bIns="32651" rtlCol="0">
              <a:spAutoFit/>
            </a:bodyPr>
            <a:lstStyle/>
            <a:p>
              <a:pPr>
                <a:lnSpc>
                  <a:spcPts val="2602"/>
                </a:lnSpc>
              </a:pPr>
              <a:r>
                <a:rPr lang="en-US" sz="3000" dirty="0" smtClean="0">
                  <a:solidFill>
                    <a:schemeClr val="bg1"/>
                  </a:solidFill>
                </a:rPr>
                <a:t>© 2013</a:t>
              </a:r>
              <a:r>
                <a:rPr lang="en-US" sz="3000" baseline="0" dirty="0" smtClean="0">
                  <a:solidFill>
                    <a:schemeClr val="bg1"/>
                  </a:solidFill>
                </a:rPr>
                <a:t> </a:t>
              </a:r>
              <a:r>
                <a:rPr lang="en-US" sz="3000" dirty="0" smtClean="0">
                  <a:solidFill>
                    <a:schemeClr val="bg1"/>
                  </a:solidFill>
                </a:rPr>
                <a:t>PosterPresentations.com</a:t>
              </a:r>
              <a:br>
                <a:rPr lang="en-US" sz="3000" dirty="0" smtClean="0">
                  <a:solidFill>
                    <a:schemeClr val="bg1"/>
                  </a:solidFill>
                </a:rPr>
              </a:br>
              <a:r>
                <a:rPr lang="en-US" sz="3000" dirty="0" smtClean="0">
                  <a:solidFill>
                    <a:schemeClr val="bg1"/>
                  </a:solidFill>
                </a:rPr>
                <a:t>    </a:t>
              </a:r>
              <a:r>
                <a:rPr lang="en-US" sz="2600" dirty="0" smtClean="0">
                  <a:solidFill>
                    <a:schemeClr val="bg1"/>
                  </a:solidFill>
                </a:rPr>
                <a:t>2117 Fourth Street ,</a:t>
              </a:r>
              <a:r>
                <a:rPr lang="en-US" sz="2600" baseline="0" dirty="0" smtClean="0">
                  <a:solidFill>
                    <a:schemeClr val="bg1"/>
                  </a:solidFill>
                </a:rPr>
                <a:t> Unit C        </a:t>
              </a:r>
            </a:p>
            <a:p>
              <a:pPr>
                <a:lnSpc>
                  <a:spcPts val="2602"/>
                </a:lnSpc>
              </a:pPr>
              <a:r>
                <a:rPr lang="en-US" sz="2600" baseline="0" dirty="0" smtClean="0">
                  <a:solidFill>
                    <a:schemeClr val="bg1"/>
                  </a:solidFill>
                </a:rPr>
                <a:t>     Berkeley CA </a:t>
              </a:r>
              <a:r>
                <a:rPr lang="en-US" sz="1700" baseline="0" dirty="0" smtClean="0">
                  <a:solidFill>
                    <a:schemeClr val="bg1"/>
                  </a:solidFill>
                </a:rPr>
                <a:t>94710</a:t>
              </a:r>
              <a:r>
                <a:rPr lang="en-US" sz="2600" baseline="0" dirty="0" smtClean="0">
                  <a:solidFill>
                    <a:schemeClr val="bg1"/>
                  </a:solidFill>
                </a:rPr>
                <a:t/>
              </a:r>
              <a:br>
                <a:rPr lang="en-US" sz="2600" baseline="0" dirty="0" smtClean="0">
                  <a:solidFill>
                    <a:schemeClr val="bg1"/>
                  </a:solidFill>
                </a:rPr>
              </a:br>
              <a:r>
                <a:rPr lang="en-US" sz="2600" baseline="0" dirty="0" smtClean="0">
                  <a:solidFill>
                    <a:schemeClr val="bg1"/>
                  </a:solidFill>
                </a:rPr>
                <a:t>    </a:t>
              </a:r>
              <a:r>
                <a:rPr lang="en-US" sz="2600" b="1" baseline="0" dirty="0" smtClean="0">
                  <a:solidFill>
                    <a:srgbClr val="FFFF00"/>
                  </a:solidFill>
                </a:rPr>
                <a:t>posterpresenter@gmail.com</a:t>
              </a:r>
              <a:endParaRPr lang="en-US" sz="3000" b="1" dirty="0">
                <a:solidFill>
                  <a:srgbClr val="FFFF00"/>
                </a:solidFill>
              </a:endParaRPr>
            </a:p>
          </p:txBody>
        </p:sp>
      </p:grpSp>
      <p:grpSp>
        <p:nvGrpSpPr>
          <p:cNvPr id="54" name="Group 53"/>
          <p:cNvGrpSpPr/>
          <p:nvPr userDrawn="1"/>
        </p:nvGrpSpPr>
        <p:grpSpPr>
          <a:xfrm>
            <a:off x="-11225186" y="0"/>
            <a:ext cx="11018867" cy="32918400"/>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7783" rtl="0" eaLnBrk="1" fontAlgn="auto" latinLnBrk="0" hangingPunct="1">
                <a:lnSpc>
                  <a:spcPct val="100000"/>
                </a:lnSpc>
                <a:spcBef>
                  <a:spcPts val="0"/>
                </a:spcBef>
                <a:spcAft>
                  <a:spcPts val="0"/>
                </a:spcAft>
                <a:buClrTx/>
                <a:buSzTx/>
                <a:buFontTx/>
                <a:buNone/>
                <a:tabLst/>
                <a:defRPr/>
              </a:pPr>
              <a:r>
                <a:rPr lang="en-US" sz="3400" b="1" spc="0" dirty="0" smtClean="0">
                  <a:solidFill>
                    <a:srgbClr val="FF0000"/>
                  </a:solidFill>
                  <a:latin typeface="Trebuchet MS" pitchFamily="34" charset="0"/>
                </a:rPr>
                <a:t>(—THIS SIDEBAR DOES NOT PRINT—)</a:t>
              </a:r>
              <a:endParaRPr lang="en-US" sz="3400" b="1" spc="599" dirty="0" smtClean="0">
                <a:solidFill>
                  <a:schemeClr val="bg1"/>
                </a:solidFill>
                <a:latin typeface="Trebuchet MS" pitchFamily="34" charset="0"/>
              </a:endParaRPr>
            </a:p>
            <a:p>
              <a:pPr algn="ctr"/>
              <a:r>
                <a:rPr lang="en-US" sz="3900" b="1" spc="599" dirty="0" smtClean="0">
                  <a:solidFill>
                    <a:schemeClr val="bg1"/>
                  </a:solidFill>
                  <a:latin typeface="Trebuchet MS" pitchFamily="34" charset="0"/>
                </a:rPr>
                <a:t>DESIGN</a:t>
              </a:r>
              <a:r>
                <a:rPr lang="en-US" sz="3900" b="1" spc="599" baseline="0" dirty="0" smtClean="0">
                  <a:solidFill>
                    <a:schemeClr val="bg1"/>
                  </a:solidFill>
                  <a:latin typeface="Trebuchet MS" pitchFamily="34" charset="0"/>
                </a:rPr>
                <a:t> </a:t>
              </a:r>
              <a:r>
                <a:rPr lang="en-US" sz="3900" b="1" spc="599" dirty="0" smtClean="0">
                  <a:solidFill>
                    <a:schemeClr val="bg1"/>
                  </a:solidFill>
                  <a:latin typeface="Trebuchet MS" pitchFamily="34" charset="0"/>
                </a:rPr>
                <a:t>GUIDE</a:t>
              </a:r>
            </a:p>
            <a:p>
              <a:pPr algn="ctr"/>
              <a:endParaRPr lang="en-US" sz="3000" b="1" dirty="0" smtClean="0">
                <a:latin typeface="Trebuchet MS" pitchFamily="34" charset="0"/>
              </a:endParaRPr>
            </a:p>
            <a:p>
              <a:pPr defTabSz="3764261"/>
              <a:r>
                <a:rPr lang="en-US" sz="3000" i="0" dirty="0" smtClean="0">
                  <a:latin typeface="Trebuchet MS" pitchFamily="34" charset="0"/>
                </a:rPr>
                <a:t>This PowerPoint</a:t>
              </a:r>
              <a:r>
                <a:rPr lang="en-US" sz="3000" i="0" baseline="0" dirty="0" smtClean="0">
                  <a:latin typeface="Trebuchet MS" pitchFamily="34" charset="0"/>
                </a:rPr>
                <a:t> </a:t>
              </a:r>
              <a:r>
                <a:rPr lang="en-US" sz="3000" i="0" dirty="0" smtClean="0">
                  <a:latin typeface="Trebuchet MS" pitchFamily="34" charset="0"/>
                </a:rPr>
                <a:t>2007 template produces</a:t>
              </a:r>
              <a:r>
                <a:rPr lang="en-US" sz="3000" i="0" baseline="0" dirty="0" smtClean="0">
                  <a:latin typeface="Trebuchet MS" pitchFamily="34" charset="0"/>
                </a:rPr>
                <a:t> </a:t>
              </a:r>
              <a:r>
                <a:rPr lang="en-US" sz="3000" i="0" dirty="0" smtClean="0">
                  <a:latin typeface="Trebuchet MS" pitchFamily="34" charset="0"/>
                </a:rPr>
                <a:t>a 36”x48” presentation poster. </a:t>
              </a:r>
              <a:r>
                <a:rPr lang="en-US" sz="3000" dirty="0" smtClean="0">
                  <a:latin typeface="Trebuchet MS" pitchFamily="34" charset="0"/>
                </a:rPr>
                <a:t>You</a:t>
              </a:r>
              <a:r>
                <a:rPr lang="en-US" sz="3000" baseline="0" dirty="0" smtClean="0">
                  <a:latin typeface="Trebuchet MS" pitchFamily="34" charset="0"/>
                </a:rPr>
                <a:t> can u</a:t>
              </a:r>
              <a:r>
                <a:rPr lang="en-US" sz="3000" dirty="0" smtClean="0">
                  <a:latin typeface="Trebuchet MS" pitchFamily="34" charset="0"/>
                </a:rPr>
                <a:t>se</a:t>
              </a:r>
              <a:r>
                <a:rPr lang="en-US" sz="3000" baseline="0" dirty="0" smtClean="0">
                  <a:latin typeface="Trebuchet MS" pitchFamily="34" charset="0"/>
                </a:rPr>
                <a:t> it to create your research poster and </a:t>
              </a:r>
              <a:r>
                <a:rPr lang="en-US" sz="3000" dirty="0" smtClean="0">
                  <a:latin typeface="Trebuchet MS" pitchFamily="34" charset="0"/>
                </a:rPr>
                <a:t>save valuable time placing titles, subtitles,</a:t>
              </a:r>
              <a:r>
                <a:rPr lang="en-US" sz="3000" baseline="0" dirty="0" smtClean="0">
                  <a:latin typeface="Trebuchet MS" pitchFamily="34" charset="0"/>
                </a:rPr>
                <a:t> text, and graphics</a:t>
              </a:r>
              <a:r>
                <a:rPr lang="en-US" sz="3000" dirty="0" smtClean="0">
                  <a:latin typeface="Trebuchet MS" pitchFamily="34" charset="0"/>
                </a:rPr>
                <a:t>. </a:t>
              </a:r>
            </a:p>
            <a:p>
              <a:pPr defTabSz="3764261"/>
              <a:endParaRPr lang="en-US" sz="3000" dirty="0" smtClean="0">
                <a:latin typeface="Trebuchet MS" pitchFamily="34" charset="0"/>
              </a:endParaRPr>
            </a:p>
            <a:p>
              <a:pPr defTabSz="4387609"/>
              <a:r>
                <a:rPr lang="en-US" sz="30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000" b="1" dirty="0" smtClean="0">
                  <a:solidFill>
                    <a:srgbClr val="FFC000"/>
                  </a:solidFill>
                  <a:latin typeface="Trebuchet MS" pitchFamily="34" charset="0"/>
                </a:rPr>
                <a:t>PosterPresentations.com</a:t>
              </a:r>
              <a:r>
                <a:rPr lang="en-US" sz="3000" b="1" dirty="0" smtClean="0">
                  <a:solidFill>
                    <a:schemeClr val="bg1"/>
                  </a:solidFill>
                  <a:latin typeface="Trebuchet MS" pitchFamily="34" charset="0"/>
                </a:rPr>
                <a:t> </a:t>
              </a:r>
              <a:r>
                <a:rPr lang="en-US" sz="3000" dirty="0" smtClean="0">
                  <a:solidFill>
                    <a:schemeClr val="bg1"/>
                  </a:solidFill>
                  <a:latin typeface="Trebuchet MS" pitchFamily="34" charset="0"/>
                </a:rPr>
                <a:t>and click on HELP DESK.</a:t>
              </a:r>
            </a:p>
            <a:p>
              <a:pPr defTabSz="4387609"/>
              <a:endParaRPr lang="en-US" sz="3000" dirty="0" smtClean="0">
                <a:latin typeface="Trebuchet MS" pitchFamily="34" charset="0"/>
              </a:endParaRPr>
            </a:p>
            <a:p>
              <a:pPr defTabSz="4387609"/>
              <a:r>
                <a:rPr lang="en-US" sz="3000" dirty="0" smtClean="0">
                  <a:solidFill>
                    <a:schemeClr val="bg1"/>
                  </a:solidFill>
                  <a:latin typeface="Trebuchet MS" pitchFamily="34" charset="0"/>
                </a:rPr>
                <a:t>When</a:t>
              </a:r>
              <a:r>
                <a:rPr lang="en-US" sz="3000" baseline="0" dirty="0" smtClean="0">
                  <a:solidFill>
                    <a:schemeClr val="bg1"/>
                  </a:solidFill>
                  <a:latin typeface="Trebuchet MS" pitchFamily="34" charset="0"/>
                </a:rPr>
                <a:t> you are ready to print your poster</a:t>
              </a:r>
              <a:r>
                <a:rPr lang="en-US" sz="3000" dirty="0" smtClean="0">
                  <a:solidFill>
                    <a:schemeClr val="bg1"/>
                  </a:solidFill>
                  <a:latin typeface="Trebuchet MS" pitchFamily="34" charset="0"/>
                </a:rPr>
                <a:t>,</a:t>
              </a:r>
              <a:r>
                <a:rPr lang="en-US" sz="3000" baseline="0" dirty="0" smtClean="0">
                  <a:solidFill>
                    <a:schemeClr val="bg1"/>
                  </a:solidFill>
                  <a:latin typeface="Trebuchet MS" pitchFamily="34" charset="0"/>
                </a:rPr>
                <a:t> go online to </a:t>
              </a:r>
              <a:r>
                <a:rPr lang="en-US" sz="3000" b="0" dirty="0" smtClean="0">
                  <a:solidFill>
                    <a:schemeClr val="bg1"/>
                  </a:solidFill>
                  <a:latin typeface="Trebuchet MS" pitchFamily="34" charset="0"/>
                </a:rPr>
                <a:t>PosterPresentations.com</a:t>
              </a:r>
              <a:r>
                <a:rPr lang="en-US" sz="3000" dirty="0" smtClean="0">
                  <a:solidFill>
                    <a:schemeClr val="bg1"/>
                  </a:solidFill>
                  <a:latin typeface="Trebuchet MS" pitchFamily="34" charset="0"/>
                </a:rPr>
                <a:t/>
              </a:r>
              <a:br>
                <a:rPr lang="en-US" sz="3000" dirty="0" smtClean="0">
                  <a:solidFill>
                    <a:schemeClr val="bg1"/>
                  </a:solidFill>
                  <a:latin typeface="Trebuchet MS" pitchFamily="34" charset="0"/>
                </a:rPr>
              </a:br>
              <a:endParaRPr lang="en-US" sz="3000" dirty="0" smtClean="0">
                <a:solidFill>
                  <a:schemeClr val="bg1"/>
                </a:solidFill>
                <a:latin typeface="Trebuchet MS" pitchFamily="34" charset="0"/>
              </a:endParaRPr>
            </a:p>
            <a:p>
              <a:pPr algn="l" defTabSz="3764261"/>
              <a:r>
                <a:rPr lang="en-US" sz="3000" b="0" dirty="0" smtClean="0">
                  <a:solidFill>
                    <a:schemeClr val="bg1"/>
                  </a:solidFill>
                  <a:latin typeface="Trebuchet MS" pitchFamily="34" charset="0"/>
                </a:rPr>
                <a:t>Need</a:t>
              </a:r>
              <a:r>
                <a:rPr lang="en-US" sz="3000" b="0" baseline="0" dirty="0" smtClean="0">
                  <a:solidFill>
                    <a:schemeClr val="bg1"/>
                  </a:solidFill>
                  <a:latin typeface="Trebuchet MS" pitchFamily="34" charset="0"/>
                </a:rPr>
                <a:t> assistance? Call us at </a:t>
              </a:r>
              <a:r>
                <a:rPr lang="en-US" sz="3000" b="0" dirty="0" smtClean="0">
                  <a:solidFill>
                    <a:srgbClr val="FFC000"/>
                  </a:solidFill>
                  <a:latin typeface="Trebuchet MS" pitchFamily="34" charset="0"/>
                </a:rPr>
                <a:t>1.510.649.3001</a:t>
              </a:r>
            </a:p>
            <a:p>
              <a:pPr algn="l" defTabSz="3764261"/>
              <a:endParaRPr lang="en-US" sz="3400" b="1" dirty="0" smtClean="0">
                <a:solidFill>
                  <a:srgbClr val="FFFF00"/>
                </a:solidFill>
                <a:latin typeface="Trebuchet MS" pitchFamily="34" charset="0"/>
              </a:endParaRPr>
            </a:p>
            <a:p>
              <a:pPr algn="ctr"/>
              <a:endParaRPr lang="en-US" sz="2600" b="1" dirty="0" smtClean="0">
                <a:solidFill>
                  <a:schemeClr val="bg1"/>
                </a:solidFill>
                <a:latin typeface="Trebuchet MS" pitchFamily="34" charset="0"/>
              </a:endParaRPr>
            </a:p>
            <a:p>
              <a:pPr algn="ctr"/>
              <a:r>
                <a:rPr lang="en-US" sz="3900" b="1" spc="599" dirty="0" smtClean="0">
                  <a:solidFill>
                    <a:schemeClr val="bg1"/>
                  </a:solidFill>
                  <a:latin typeface="Trebuchet MS" pitchFamily="34" charset="0"/>
                </a:rPr>
                <a:t>QUICK START</a:t>
              </a:r>
            </a:p>
            <a:p>
              <a:pPr algn="ctr"/>
              <a:endParaRPr lang="en-US" sz="3400" b="1"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Zoom in and out</a:t>
              </a:r>
            </a:p>
            <a:p>
              <a:pPr marL="1891609" indent="-1891609" algn="l" defTabSz="850587"/>
              <a:r>
                <a:rPr lang="en-US" sz="2600" b="0" baseline="0" dirty="0" smtClean="0">
                  <a:solidFill>
                    <a:schemeClr val="bg1"/>
                  </a:solidFill>
                  <a:latin typeface="Trebuchet MS" pitchFamily="34" charset="0"/>
                </a:rPr>
                <a:t>	</a:t>
              </a:r>
              <a:r>
                <a:rPr lang="en-US" sz="2600" b="0" baseline="0" dirty="0" smtClean="0">
                  <a:solidFill>
                    <a:schemeClr val="bg1">
                      <a:lumMod val="75000"/>
                    </a:schemeClr>
                  </a:solidFill>
                  <a:latin typeface="Trebuchet MS" pitchFamily="34" charset="0"/>
                </a:rPr>
                <a:t>As you work on your poster zoom in and out to the level that is more comfortable to you. </a:t>
              </a:r>
            </a:p>
            <a:p>
              <a:pPr marL="1891609" indent="-1891609" algn="l" defTabSz="850587"/>
              <a:r>
                <a:rPr lang="en-US" sz="2600" b="1" baseline="0" dirty="0" smtClean="0">
                  <a:solidFill>
                    <a:schemeClr val="bg1">
                      <a:lumMod val="75000"/>
                    </a:schemeClr>
                  </a:solidFill>
                  <a:latin typeface="Trebuchet MS" pitchFamily="34" charset="0"/>
                </a:rPr>
                <a:t>	</a:t>
              </a:r>
              <a:r>
                <a:rPr lang="en-US" sz="2600" b="0" baseline="0" dirty="0" smtClean="0">
                  <a:solidFill>
                    <a:schemeClr val="bg1">
                      <a:lumMod val="75000"/>
                    </a:schemeClr>
                  </a:solidFill>
                  <a:latin typeface="Trebuchet MS" pitchFamily="34" charset="0"/>
                </a:rPr>
                <a:t>Go to VIEW &gt; ZOOM.</a:t>
              </a:r>
            </a:p>
            <a:p>
              <a:pPr algn="l"/>
              <a:endParaRPr lang="en-US" sz="3000" b="0"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Title, Authors, and Affiliations</a:t>
              </a:r>
            </a:p>
            <a:p>
              <a:pPr algn="l"/>
              <a:r>
                <a:rPr lang="en-US" sz="2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600" b="0" spc="0" baseline="0" dirty="0" smtClean="0">
                <a:solidFill>
                  <a:schemeClr val="bg1">
                    <a:lumMod val="75000"/>
                  </a:schemeClr>
                </a:solidFill>
                <a:latin typeface="Trebuchet MS" pitchFamily="34" charset="0"/>
              </a:endParaRPr>
            </a:p>
            <a:p>
              <a:pPr algn="l"/>
              <a:r>
                <a:rPr lang="en-US" sz="2600" b="1" spc="297" baseline="0" dirty="0" smtClean="0">
                  <a:solidFill>
                    <a:srgbClr val="FFC000"/>
                  </a:solidFill>
                  <a:latin typeface="Trebuchet MS" pitchFamily="34" charset="0"/>
                </a:rPr>
                <a:t>TIP</a:t>
              </a:r>
              <a:r>
                <a:rPr lang="en-US" sz="2600" b="1" baseline="0" dirty="0" smtClean="0">
                  <a:solidFill>
                    <a:srgbClr val="FFC000"/>
                  </a:solidFill>
                  <a:latin typeface="Trebuchet MS" pitchFamily="34" charset="0"/>
                </a:rPr>
                <a:t>: </a:t>
              </a:r>
              <a:r>
                <a:rPr lang="en-US" sz="26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000" b="1" baseline="0" dirty="0" smtClean="0">
                  <a:solidFill>
                    <a:schemeClr val="bg1"/>
                  </a:solidFill>
                  <a:latin typeface="Trebuchet MS" pitchFamily="34" charset="0"/>
                </a:rPr>
                <a:t/>
              </a:r>
              <a:br>
                <a:rPr lang="en-US" sz="3000" b="1" baseline="0" dirty="0" smtClean="0">
                  <a:solidFill>
                    <a:schemeClr val="bg1"/>
                  </a:solidFill>
                  <a:latin typeface="Trebuchet MS" pitchFamily="34" charset="0"/>
                </a:rPr>
              </a:br>
              <a:endParaRPr lang="en-US" sz="3000" b="1" dirty="0" smtClean="0">
                <a:solidFill>
                  <a:schemeClr val="bg1"/>
                </a:solidFill>
                <a:latin typeface="Trebuchet MS" pitchFamily="34" charset="0"/>
              </a:endParaRPr>
            </a:p>
            <a:p>
              <a:pPr algn="ctr"/>
              <a:endParaRPr lang="en-US" sz="3000" b="1" dirty="0" smtClean="0">
                <a:solidFill>
                  <a:srgbClr val="FFC000"/>
                </a:solidFill>
                <a:latin typeface="Trebuchet MS" pitchFamily="34" charset="0"/>
              </a:endParaRPr>
            </a:p>
            <a:p>
              <a:pPr algn="ctr"/>
              <a:endParaRPr lang="en-US" sz="3000" b="1" dirty="0" smtClean="0">
                <a:solidFill>
                  <a:srgbClr val="FFC000"/>
                </a:solidFill>
                <a:latin typeface="Trebuchet MS" pitchFamily="34" charset="0"/>
              </a:endParaRPr>
            </a:p>
            <a:p>
              <a:pPr algn="ctr"/>
              <a:r>
                <a:rPr lang="en-US" sz="3400" b="1" dirty="0" smtClean="0">
                  <a:solidFill>
                    <a:srgbClr val="FFC000"/>
                  </a:solidFill>
                  <a:latin typeface="Trebuchet MS" pitchFamily="34" charset="0"/>
                </a:rPr>
                <a:t>Adding Logos</a:t>
              </a:r>
              <a:r>
                <a:rPr lang="en-US" sz="3400" b="1" baseline="0" dirty="0" smtClean="0">
                  <a:solidFill>
                    <a:srgbClr val="FFC000"/>
                  </a:solidFill>
                  <a:latin typeface="Trebuchet MS" pitchFamily="34" charset="0"/>
                </a:rPr>
                <a:t> / Seals</a:t>
              </a:r>
            </a:p>
            <a:p>
              <a:pPr algn="l"/>
              <a:r>
                <a:rPr lang="en-US" sz="2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600" b="0" spc="297" baseline="0" dirty="0" smtClean="0">
                <a:solidFill>
                  <a:schemeClr val="bg1">
                    <a:lumMod val="75000"/>
                  </a:schemeClr>
                </a:solidFill>
                <a:latin typeface="Trebuchet MS" pitchFamily="34" charset="0"/>
              </a:endParaRPr>
            </a:p>
            <a:p>
              <a:pPr algn="l"/>
              <a:r>
                <a:rPr lang="en-US" sz="2600" b="1" spc="297" baseline="0" dirty="0" smtClean="0">
                  <a:solidFill>
                    <a:srgbClr val="FFC000"/>
                  </a:solidFill>
                  <a:latin typeface="Trebuchet MS" pitchFamily="34" charset="0"/>
                </a:rPr>
                <a:t>TIP:</a:t>
              </a:r>
              <a:r>
                <a:rPr lang="en-US" sz="2600" b="1" spc="0" baseline="0" dirty="0" smtClean="0">
                  <a:solidFill>
                    <a:srgbClr val="FFC000"/>
                  </a:solidFill>
                  <a:latin typeface="Trebuchet MS" pitchFamily="34" charset="0"/>
                </a:rPr>
                <a:t> </a:t>
              </a:r>
              <a:r>
                <a:rPr lang="en-US" sz="2600" b="0" baseline="0" dirty="0" smtClean="0">
                  <a:solidFill>
                    <a:schemeClr val="bg1">
                      <a:lumMod val="75000"/>
                    </a:schemeClr>
                  </a:solidFill>
                  <a:latin typeface="Trebuchet MS" pitchFamily="34" charset="0"/>
                </a:rPr>
                <a:t>See if your school’s logo is available on our free poster templates page.</a:t>
              </a:r>
            </a:p>
            <a:p>
              <a:pPr algn="l"/>
              <a:endParaRPr lang="en-US" sz="2600" b="0" baseline="0" dirty="0" smtClean="0">
                <a:latin typeface="Trebuchet MS" pitchFamily="34" charset="0"/>
              </a:endParaRPr>
            </a:p>
            <a:p>
              <a:pPr algn="ctr"/>
              <a:r>
                <a:rPr lang="en-US" sz="3400" b="1" baseline="0" dirty="0" smtClean="0">
                  <a:solidFill>
                    <a:srgbClr val="FFC000"/>
                  </a:solidFill>
                  <a:latin typeface="Trebuchet MS" pitchFamily="34" charset="0"/>
                </a:rPr>
                <a:t>Photographs / Graphics</a:t>
              </a:r>
            </a:p>
            <a:p>
              <a:pPr algn="l" defTabSz="977545"/>
              <a:r>
                <a:rPr lang="en-US" sz="2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600" b="0" spc="0" baseline="0" dirty="0" smtClean="0">
                  <a:solidFill>
                    <a:schemeClr val="bg1">
                      <a:lumMod val="75000"/>
                    </a:schemeClr>
                  </a:solidFill>
                  <a:latin typeface="Trebuchet MS" pitchFamily="34" charset="0"/>
                </a:rPr>
                <a:t>disproportionally.</a:t>
              </a:r>
            </a:p>
            <a:p>
              <a:pPr algn="l" defTabSz="977545"/>
              <a:endParaRPr lang="en-US" sz="2600" b="0" baseline="0" dirty="0" smtClean="0">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r>
                <a:rPr lang="en-US" sz="3400" b="1" baseline="0" dirty="0" smtClean="0">
                  <a:solidFill>
                    <a:srgbClr val="FFC000"/>
                  </a:solidFill>
                  <a:latin typeface="Trebuchet MS" pitchFamily="34" charset="0"/>
                </a:rPr>
                <a:t>Image Quality Check</a:t>
              </a:r>
            </a:p>
            <a:p>
              <a:pPr lvl="0" algn="l" defTabSz="977545"/>
              <a:r>
                <a:rPr lang="en-US" sz="2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0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074270"/>
              <a:chOff x="-4470427" y="11016658"/>
              <a:chExt cx="3470785" cy="953008"/>
            </a:xfrm>
          </p:grpSpPr>
          <p:grpSp>
            <p:nvGrpSpPr>
              <p:cNvPr id="65" name="Group 64"/>
              <p:cNvGrpSpPr/>
              <p:nvPr userDrawn="1"/>
            </p:nvGrpSpPr>
            <p:grpSpPr>
              <a:xfrm>
                <a:off x="-2783495" y="11060884"/>
                <a:ext cx="624431" cy="872326"/>
                <a:chOff x="-3958697" y="11117435"/>
                <a:chExt cx="779338" cy="1250038"/>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81"/>
                  <a:ext cx="779338" cy="253292"/>
                </a:xfrm>
                <a:prstGeom prst="rect">
                  <a:avLst/>
                </a:prstGeom>
                <a:solidFill>
                  <a:schemeClr val="accent1"/>
                </a:solidFill>
                <a:ln>
                  <a:noFill/>
                </a:ln>
              </p:spPr>
              <p:txBody>
                <a:bodyPr wrap="square" lIns="91440" tIns="91440" rIns="91440" bIns="91440" rtlCol="0">
                  <a:spAutoFit/>
                </a:bodyPr>
                <a:lstStyle/>
                <a:p>
                  <a:pPr algn="ctr"/>
                  <a:r>
                    <a:rPr lang="en-US" sz="1300" b="1" dirty="0" smtClean="0">
                      <a:solidFill>
                        <a:schemeClr val="tx1"/>
                      </a:solidFill>
                    </a:rPr>
                    <a:t>ORIGINAL</a:t>
                  </a:r>
                  <a:endParaRPr lang="en-US" sz="1300" b="1" dirty="0">
                    <a:solidFill>
                      <a:schemeClr val="tx1"/>
                    </a:solidFill>
                  </a:endParaRPr>
                </a:p>
              </p:txBody>
            </p:sp>
          </p:grpSp>
          <p:grpSp>
            <p:nvGrpSpPr>
              <p:cNvPr id="66" name="Group 65"/>
              <p:cNvGrpSpPr/>
              <p:nvPr userDrawn="1"/>
            </p:nvGrpSpPr>
            <p:grpSpPr>
              <a:xfrm>
                <a:off x="-2033159" y="11060892"/>
                <a:ext cx="1033517" cy="886465"/>
                <a:chOff x="-2921738" y="11200127"/>
                <a:chExt cx="1420279" cy="1218196"/>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20"/>
                  <a:ext cx="1417532" cy="242903"/>
                </a:xfrm>
                <a:prstGeom prst="rect">
                  <a:avLst/>
                </a:prstGeom>
                <a:solidFill>
                  <a:srgbClr val="FF0000"/>
                </a:solidFill>
              </p:spPr>
              <p:txBody>
                <a:bodyPr wrap="square" lIns="457200" tIns="91440" rIns="457200" bIns="91440" rtlCol="0">
                  <a:spAutoFit/>
                </a:bodyPr>
                <a:lstStyle/>
                <a:p>
                  <a:pPr algn="ctr"/>
                  <a:r>
                    <a:rPr lang="en-US" sz="1300" b="1" dirty="0" smtClean="0">
                      <a:solidFill>
                        <a:schemeClr val="bg1"/>
                      </a:solidFill>
                    </a:rPr>
                    <a:t>DISTORTED</a:t>
                  </a:r>
                  <a:endParaRPr lang="en-US" sz="4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4"/>
                <a:ext cx="1035688" cy="304022"/>
              </a:xfrm>
              <a:prstGeom prst="rect">
                <a:avLst/>
              </a:prstGeom>
              <a:noFill/>
            </p:spPr>
            <p:txBody>
              <a:bodyPr wrap="square" lIns="457200" tIns="457200" rIns="457200" bIns="0" rtlCol="0">
                <a:spAutoFit/>
              </a:bodyPr>
              <a:lstStyle/>
              <a:p>
                <a:pPr algn="ctr"/>
                <a:r>
                  <a:rPr lang="en-US" sz="1300" dirty="0" smtClean="0">
                    <a:solidFill>
                      <a:schemeClr val="bg1"/>
                    </a:solidFill>
                  </a:rPr>
                  <a:t>Corner</a:t>
                </a:r>
                <a:r>
                  <a:rPr lang="en-US" sz="1300" baseline="0" dirty="0" smtClean="0">
                    <a:solidFill>
                      <a:schemeClr val="bg1"/>
                    </a:solidFill>
                  </a:rPr>
                  <a:t> handles</a:t>
                </a:r>
                <a:endParaRPr lang="en-US" sz="1300" dirty="0">
                  <a:solidFill>
                    <a:schemeClr val="bg1"/>
                  </a:solidFill>
                </a:endParaRPr>
              </a:p>
            </p:txBody>
          </p:sp>
        </p:grpSp>
        <p:grpSp>
          <p:nvGrpSpPr>
            <p:cNvPr id="60" name="Group 59"/>
            <p:cNvGrpSpPr/>
            <p:nvPr userDrawn="1"/>
          </p:nvGrpSpPr>
          <p:grpSpPr>
            <a:xfrm>
              <a:off x="-10375720" y="27751424"/>
              <a:ext cx="9276857" cy="2453247"/>
              <a:chOff x="-4744363" y="12734141"/>
              <a:chExt cx="4275288" cy="1127126"/>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23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23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7" y="13225565"/>
                <a:ext cx="1117598" cy="134749"/>
              </a:xfrm>
              <a:prstGeom prst="rect">
                <a:avLst/>
              </a:prstGeom>
              <a:noFill/>
            </p:spPr>
            <p:txBody>
              <a:bodyPr wrap="square" lIns="91440" tIns="91440" rIns="91440" bIns="0" rtlCol="0">
                <a:spAutoFit/>
              </a:bodyPr>
              <a:lstStyle/>
              <a:p>
                <a:pPr algn="ctr"/>
                <a:r>
                  <a:rPr lang="en-US" sz="1300" dirty="0" smtClean="0">
                    <a:solidFill>
                      <a:srgbClr val="92D050"/>
                    </a:solidFill>
                  </a:rPr>
                  <a:t>Good</a:t>
                </a:r>
                <a:r>
                  <a:rPr lang="en-US" sz="1300" baseline="0" dirty="0" smtClean="0">
                    <a:solidFill>
                      <a:srgbClr val="92D050"/>
                    </a:solidFill>
                  </a:rPr>
                  <a:t> </a:t>
                </a:r>
                <a:r>
                  <a:rPr lang="en-US" sz="1300" baseline="0" dirty="0" smtClean="0">
                    <a:solidFill>
                      <a:schemeClr val="bg1"/>
                    </a:solidFill>
                  </a:rPr>
                  <a:t>printing quality</a:t>
                </a:r>
                <a:endParaRPr lang="en-US" sz="1300" dirty="0">
                  <a:solidFill>
                    <a:schemeClr val="bg1"/>
                  </a:solidFill>
                </a:endParaRPr>
              </a:p>
            </p:txBody>
          </p:sp>
          <p:sp>
            <p:nvSpPr>
              <p:cNvPr id="64" name="TextBox 63"/>
              <p:cNvSpPr txBox="1"/>
              <p:nvPr userDrawn="1"/>
            </p:nvSpPr>
            <p:spPr>
              <a:xfrm rot="16200000">
                <a:off x="-1095251" y="13235091"/>
                <a:ext cx="1117603" cy="134749"/>
              </a:xfrm>
              <a:prstGeom prst="rect">
                <a:avLst/>
              </a:prstGeom>
              <a:noFill/>
            </p:spPr>
            <p:txBody>
              <a:bodyPr wrap="square" lIns="91440" tIns="91440" rIns="91440" bIns="0" rtlCol="0">
                <a:spAutoFit/>
              </a:bodyPr>
              <a:lstStyle/>
              <a:p>
                <a:pPr algn="ctr"/>
                <a:r>
                  <a:rPr lang="en-US" sz="1300" dirty="0" smtClean="0">
                    <a:solidFill>
                      <a:srgbClr val="FF0000"/>
                    </a:solidFill>
                  </a:rPr>
                  <a:t>Bad </a:t>
                </a:r>
                <a:r>
                  <a:rPr lang="en-US" sz="1300" dirty="0" smtClean="0">
                    <a:solidFill>
                      <a:schemeClr val="bg1"/>
                    </a:solidFill>
                  </a:rPr>
                  <a:t>printing quality</a:t>
                </a:r>
                <a:endParaRPr lang="en-US" sz="13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4387295"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236" indent="-1645236" algn="l" defTabSz="4387295"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564677" indent="-1371032" algn="l" defTabSz="4387295"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4118" indent="-1096823" algn="l" defTabSz="4387295"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776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87141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2065058"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258707"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45235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64600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87295" rtl="0" eaLnBrk="1" latinLnBrk="0" hangingPunct="1">
        <a:defRPr sz="8600" kern="1200">
          <a:solidFill>
            <a:schemeClr val="tx1"/>
          </a:solidFill>
          <a:latin typeface="+mn-lt"/>
          <a:ea typeface="+mn-ea"/>
          <a:cs typeface="+mn-cs"/>
        </a:defRPr>
      </a:lvl1pPr>
      <a:lvl2pPr marL="2193645" algn="l" defTabSz="4387295" rtl="0" eaLnBrk="1" latinLnBrk="0" hangingPunct="1">
        <a:defRPr sz="8600" kern="1200">
          <a:solidFill>
            <a:schemeClr val="tx1"/>
          </a:solidFill>
          <a:latin typeface="+mn-lt"/>
          <a:ea typeface="+mn-ea"/>
          <a:cs typeface="+mn-cs"/>
        </a:defRPr>
      </a:lvl2pPr>
      <a:lvl3pPr marL="4387295" algn="l" defTabSz="4387295" rtl="0" eaLnBrk="1" latinLnBrk="0" hangingPunct="1">
        <a:defRPr sz="8600" kern="1200">
          <a:solidFill>
            <a:schemeClr val="tx1"/>
          </a:solidFill>
          <a:latin typeface="+mn-lt"/>
          <a:ea typeface="+mn-ea"/>
          <a:cs typeface="+mn-cs"/>
        </a:defRPr>
      </a:lvl3pPr>
      <a:lvl4pPr marL="6580940" algn="l" defTabSz="4387295" rtl="0" eaLnBrk="1" latinLnBrk="0" hangingPunct="1">
        <a:defRPr sz="8600" kern="1200">
          <a:solidFill>
            <a:schemeClr val="tx1"/>
          </a:solidFill>
          <a:latin typeface="+mn-lt"/>
          <a:ea typeface="+mn-ea"/>
          <a:cs typeface="+mn-cs"/>
        </a:defRPr>
      </a:lvl4pPr>
      <a:lvl5pPr marL="8774590" algn="l" defTabSz="4387295" rtl="0" eaLnBrk="1" latinLnBrk="0" hangingPunct="1">
        <a:defRPr sz="8600" kern="1200">
          <a:solidFill>
            <a:schemeClr val="tx1"/>
          </a:solidFill>
          <a:latin typeface="+mn-lt"/>
          <a:ea typeface="+mn-ea"/>
          <a:cs typeface="+mn-cs"/>
        </a:defRPr>
      </a:lvl5pPr>
      <a:lvl6pPr marL="10968235" algn="l" defTabSz="4387295" rtl="0" eaLnBrk="1" latinLnBrk="0" hangingPunct="1">
        <a:defRPr sz="8600" kern="1200">
          <a:solidFill>
            <a:schemeClr val="tx1"/>
          </a:solidFill>
          <a:latin typeface="+mn-lt"/>
          <a:ea typeface="+mn-ea"/>
          <a:cs typeface="+mn-cs"/>
        </a:defRPr>
      </a:lvl6pPr>
      <a:lvl7pPr marL="13161880" algn="l" defTabSz="4387295" rtl="0" eaLnBrk="1" latinLnBrk="0" hangingPunct="1">
        <a:defRPr sz="8600" kern="1200">
          <a:solidFill>
            <a:schemeClr val="tx1"/>
          </a:solidFill>
          <a:latin typeface="+mn-lt"/>
          <a:ea typeface="+mn-ea"/>
          <a:cs typeface="+mn-cs"/>
        </a:defRPr>
      </a:lvl7pPr>
      <a:lvl8pPr marL="15355530" algn="l" defTabSz="4387295" rtl="0" eaLnBrk="1" latinLnBrk="0" hangingPunct="1">
        <a:defRPr sz="8600" kern="1200">
          <a:solidFill>
            <a:schemeClr val="tx1"/>
          </a:solidFill>
          <a:latin typeface="+mn-lt"/>
          <a:ea typeface="+mn-ea"/>
          <a:cs typeface="+mn-cs"/>
        </a:defRPr>
      </a:lvl8pPr>
      <a:lvl9pPr marL="17549175" algn="l" defTabSz="4387295"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6"/>
            <a:ext cx="43891200" cy="4800600"/>
          </a:xfrm>
          <a:prstGeom prst="rect">
            <a:avLst/>
          </a:prstGeom>
          <a:solidFill>
            <a:schemeClr val="accent5">
              <a:lumMod val="75000"/>
            </a:schemeClr>
          </a:solidFill>
          <a:ln w="9525">
            <a:solidFill>
              <a:schemeClr val="tx1"/>
            </a:solidFill>
            <a:miter lim="800000"/>
            <a:headEnd/>
            <a:tailEnd/>
          </a:ln>
          <a:effectLst/>
        </p:spPr>
        <p:txBody>
          <a:bodyPr wrap="none" lIns="91403" tIns="45699" rIns="91403" bIns="45699" anchor="ctr"/>
          <a:lstStyle/>
          <a:p>
            <a:pPr>
              <a:defRPr/>
            </a:pPr>
            <a:endParaRPr lang="en-US" dirty="0"/>
          </a:p>
        </p:txBody>
      </p:sp>
      <p:sp>
        <p:nvSpPr>
          <p:cNvPr id="9" name="Rectangle 9"/>
          <p:cNvSpPr>
            <a:spLocks noChangeArrowheads="1"/>
          </p:cNvSpPr>
          <p:nvPr/>
        </p:nvSpPr>
        <p:spPr bwMode="auto">
          <a:xfrm>
            <a:off x="0" y="4805371"/>
            <a:ext cx="43891200" cy="152399"/>
          </a:xfrm>
          <a:prstGeom prst="rect">
            <a:avLst/>
          </a:prstGeom>
          <a:solidFill>
            <a:schemeClr val="accent5">
              <a:lumMod val="50000"/>
            </a:schemeClr>
          </a:solidFill>
          <a:ln w="152400">
            <a:noFill/>
            <a:miter lim="800000"/>
            <a:headEnd/>
            <a:tailEnd/>
          </a:ln>
          <a:effectLst/>
        </p:spPr>
        <p:txBody>
          <a:bodyPr wrap="none" lIns="91403" tIns="45699" rIns="91403" bIns="45699" anchor="ctr"/>
          <a:lstStyle/>
          <a:p>
            <a:pPr>
              <a:defRPr/>
            </a:pPr>
            <a:endParaRPr lang="en-US" dirty="0"/>
          </a:p>
        </p:txBody>
      </p:sp>
      <p:sp>
        <p:nvSpPr>
          <p:cNvPr id="10" name="Text Box 14"/>
          <p:cNvSpPr txBox="1">
            <a:spLocks noChangeArrowheads="1"/>
          </p:cNvSpPr>
          <p:nvPr/>
        </p:nvSpPr>
        <p:spPr bwMode="auto">
          <a:xfrm>
            <a:off x="1484184" y="32232606"/>
            <a:ext cx="2514602" cy="299465"/>
          </a:xfrm>
          <a:prstGeom prst="rect">
            <a:avLst/>
          </a:prstGeom>
          <a:noFill/>
          <a:ln w="9525">
            <a:noFill/>
            <a:miter lim="800000"/>
            <a:headEnd/>
            <a:tailEnd/>
          </a:ln>
          <a:effectLst/>
        </p:spPr>
        <p:txBody>
          <a:bodyPr lIns="91231" tIns="45605" rIns="91231" bIns="45605">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2012</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1" name="Rounded Rectangle 20"/>
          <p:cNvSpPr/>
          <p:nvPr userDrawn="1"/>
        </p:nvSpPr>
        <p:spPr>
          <a:xfrm>
            <a:off x="922342" y="5257806"/>
            <a:ext cx="10050458" cy="26736679"/>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2" name="Rounded Rectangle 21"/>
          <p:cNvSpPr/>
          <p:nvPr userDrawn="1"/>
        </p:nvSpPr>
        <p:spPr>
          <a:xfrm>
            <a:off x="32918409" y="5257806"/>
            <a:ext cx="10050458" cy="26736679"/>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sp>
        <p:nvSpPr>
          <p:cNvPr id="23" name="Rounded Rectangle 22"/>
          <p:cNvSpPr/>
          <p:nvPr userDrawn="1"/>
        </p:nvSpPr>
        <p:spPr>
          <a:xfrm>
            <a:off x="11583198" y="5267332"/>
            <a:ext cx="20724812" cy="26736679"/>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699" rIns="91407" bIns="45699" rtlCol="0" anchor="ctr"/>
          <a:lstStyle/>
          <a:p>
            <a:pPr algn="ctr"/>
            <a:endParaRPr lang="en-US"/>
          </a:p>
        </p:txBody>
      </p:sp>
      <p:grpSp>
        <p:nvGrpSpPr>
          <p:cNvPr id="43" name="Group 42"/>
          <p:cNvGrpSpPr/>
          <p:nvPr userDrawn="1"/>
        </p:nvGrpSpPr>
        <p:grpSpPr>
          <a:xfrm>
            <a:off x="44157846" y="-55067"/>
            <a:ext cx="11062137" cy="32973467"/>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900" b="1" spc="599" dirty="0" smtClean="0">
                  <a:solidFill>
                    <a:schemeClr val="bg1"/>
                  </a:solidFill>
                  <a:latin typeface="Trebuchet MS" pitchFamily="34" charset="0"/>
                </a:rPr>
                <a:t>QUICK START (cont.)</a:t>
              </a:r>
            </a:p>
            <a:p>
              <a:pPr algn="ctr"/>
              <a:endParaRPr lang="en-US" sz="3400" b="1"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How to change the template color theme</a:t>
              </a:r>
            </a:p>
            <a:p>
              <a:pPr marL="0" marR="0" lvl="2" indent="0" algn="l" defTabSz="114259" rtl="0" eaLnBrk="1" fontAlgn="auto" latinLnBrk="0" hangingPunct="1">
                <a:lnSpc>
                  <a:spcPct val="100000"/>
                </a:lnSpc>
                <a:spcBef>
                  <a:spcPts val="0"/>
                </a:spcBef>
                <a:spcAft>
                  <a:spcPts val="0"/>
                </a:spcAft>
                <a:buClrTx/>
                <a:buSzTx/>
                <a:buFontTx/>
                <a:buNone/>
                <a:tabLst/>
                <a:defRPr/>
              </a:pPr>
              <a:r>
                <a:rPr lang="en-US" sz="26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600" b="0" spc="0" baseline="0" dirty="0" smtClean="0">
                  <a:solidFill>
                    <a:schemeClr val="bg1">
                      <a:lumMod val="75000"/>
                    </a:schemeClr>
                  </a:solidFill>
                  <a:latin typeface="Trebuchet MS" pitchFamily="34" charset="0"/>
                </a:rPr>
                <a:t>also create your own color theme.</a:t>
              </a:r>
            </a:p>
            <a:p>
              <a:pPr marL="0" marR="0" lvl="2" indent="0" algn="l" defTabSz="114259" rtl="0" eaLnBrk="1" fontAlgn="auto" latinLnBrk="0" hangingPunct="1">
                <a:lnSpc>
                  <a:spcPct val="100000"/>
                </a:lnSpc>
                <a:spcBef>
                  <a:spcPts val="0"/>
                </a:spcBef>
                <a:spcAft>
                  <a:spcPts val="0"/>
                </a:spcAft>
                <a:buClrTx/>
                <a:buSzTx/>
                <a:buFontTx/>
                <a:buNone/>
                <a:tabLst/>
                <a:defRPr/>
              </a:pPr>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endParaRPr lang="en-US" sz="2600" b="0" baseline="0" dirty="0" smtClean="0">
                <a:solidFill>
                  <a:schemeClr val="bg1">
                    <a:lumMod val="75000"/>
                  </a:schemeClr>
                </a:solidFill>
                <a:latin typeface="Trebuchet MS" pitchFamily="34" charset="0"/>
              </a:endParaRPr>
            </a:p>
            <a:p>
              <a:pPr marL="0" indent="0" algn="l" defTabSz="114259"/>
              <a:r>
                <a:rPr lang="en-US" sz="26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59"/>
              <a:endParaRPr lang="en-US" sz="2600" b="0" baseline="0" dirty="0" smtClean="0">
                <a:solidFill>
                  <a:schemeClr val="bg1">
                    <a:lumMod val="75000"/>
                  </a:schemeClr>
                </a:solidFill>
                <a:latin typeface="Trebuchet MS" pitchFamily="34" charset="0"/>
              </a:endParaRPr>
            </a:p>
            <a:p>
              <a:pPr algn="ctr"/>
              <a:r>
                <a:rPr lang="en-US" sz="3400" b="1" baseline="0" dirty="0" smtClean="0">
                  <a:solidFill>
                    <a:srgbClr val="FFC000"/>
                  </a:solidFill>
                  <a:latin typeface="Trebuchet MS" pitchFamily="34" charset="0"/>
                </a:rPr>
                <a:t>How to add Text</a:t>
              </a:r>
            </a:p>
            <a:p>
              <a:pPr marL="3264291" lvl="2" indent="0" algn="l" defTabSz="114259"/>
              <a:r>
                <a:rPr lang="en-US" sz="26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783" lvl="2" indent="0" algn="l" defTabSz="114259"/>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lang="en-US" sz="2600" b="0" baseline="0" dirty="0" smtClean="0">
                  <a:solidFill>
                    <a:schemeClr val="bg1">
                      <a:lumMod val="75000"/>
                    </a:schemeClr>
                  </a:solidFill>
                  <a:latin typeface="Trebuchet MS" pitchFamily="34" charset="0"/>
                </a:rPr>
                <a:t> </a:t>
              </a:r>
              <a:r>
                <a:rPr kumimoji="0" lang="en-US" sz="3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600" b="0" baseline="0" dirty="0" smtClean="0">
                <a:solidFill>
                  <a:schemeClr val="bg1">
                    <a:lumMod val="75000"/>
                  </a:schemeClr>
                </a:solidFill>
                <a:latin typeface="Trebuchet MS" pitchFamily="34" charset="0"/>
              </a:endParaRPr>
            </a:p>
            <a:p>
              <a:pPr marL="1517783" lvl="2" indent="0" algn="l" defTabSz="114259"/>
              <a:endParaRPr lang="en-US" sz="2600" b="0" baseline="0" dirty="0" smtClean="0">
                <a:solidFill>
                  <a:schemeClr val="bg1">
                    <a:lumMod val="75000"/>
                  </a:schemeClr>
                </a:solidFill>
                <a:latin typeface="Trebuchet MS" pitchFamily="34" charset="0"/>
              </a:endParaRPr>
            </a:p>
            <a:p>
              <a:pPr algn="ctr"/>
              <a:r>
                <a:rPr lang="en-US" sz="3400" b="1" baseline="0" dirty="0" smtClean="0">
                  <a:solidFill>
                    <a:srgbClr val="FFC000"/>
                  </a:solidFill>
                  <a:latin typeface="Trebuchet MS" pitchFamily="34" charset="0"/>
                </a:rPr>
                <a:t>How to add Tables</a:t>
              </a:r>
            </a:p>
            <a:p>
              <a:pPr marL="1729743" lvl="1" indent="0" algn="l" defTabSz="114259"/>
              <a:r>
                <a:rPr lang="en-US" sz="2600" b="0" baseline="0" dirty="0" smtClean="0">
                  <a:solidFill>
                    <a:schemeClr val="bg1">
                      <a:lumMod val="75000"/>
                    </a:schemeClr>
                  </a:solidFill>
                  <a:latin typeface="Trebuchet MS" pitchFamily="34" charset="0"/>
                </a:rPr>
                <a:t>To add a table from scratch go to the INSERT menu and </a:t>
              </a:r>
              <a:br>
                <a:rPr lang="en-US" sz="2600" b="0" baseline="0" dirty="0" smtClean="0">
                  <a:solidFill>
                    <a:schemeClr val="bg1">
                      <a:lumMod val="75000"/>
                    </a:schemeClr>
                  </a:solidFill>
                  <a:latin typeface="Trebuchet MS" pitchFamily="34" charset="0"/>
                </a:rPr>
              </a:br>
              <a:r>
                <a:rPr lang="en-US" sz="26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259"/>
              <a:r>
                <a:rPr lang="en-US" sz="26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59"/>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783"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59" rtl="0" eaLnBrk="1" fontAlgn="auto" latinLnBrk="0" hangingPunct="1">
                <a:lnSpc>
                  <a:spcPct val="100000"/>
                </a:lnSpc>
                <a:spcBef>
                  <a:spcPts val="0"/>
                </a:spcBef>
                <a:spcAft>
                  <a:spcPts val="0"/>
                </a:spcAft>
                <a:buClrTx/>
                <a:buSzTx/>
                <a:buFontTx/>
                <a:buNone/>
                <a:tabLst/>
                <a:defRPr/>
              </a:pPr>
              <a:endParaRPr lang="en-US" sz="2600" b="0" baseline="0" dirty="0" smtClean="0">
                <a:solidFill>
                  <a:schemeClr val="bg1">
                    <a:lumMod val="75000"/>
                  </a:schemeClr>
                </a:solidFill>
                <a:latin typeface="Trebuchet MS" pitchFamily="34" charset="0"/>
              </a:endParaRPr>
            </a:p>
            <a:p>
              <a:pPr marL="0" marR="0" lvl="0" indent="0" algn="ctr" defTabSz="1517783"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25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5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5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5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87"/>
              <a:ext cx="10354213" cy="1265613"/>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8" y="28552305"/>
                <a:ext cx="8671184" cy="769143"/>
              </a:xfrm>
              <a:prstGeom prst="rect">
                <a:avLst/>
              </a:prstGeom>
              <a:noFill/>
              <a:ln>
                <a:noFill/>
              </a:ln>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sp>
          <p:nvSpPr>
            <p:cNvPr id="49" name="TextBox 48"/>
            <p:cNvSpPr txBox="1"/>
            <p:nvPr userDrawn="1"/>
          </p:nvSpPr>
          <p:spPr>
            <a:xfrm>
              <a:off x="44262811" y="31169783"/>
              <a:ext cx="6870211" cy="1411736"/>
            </a:xfrm>
            <a:prstGeom prst="rect">
              <a:avLst/>
            </a:prstGeom>
            <a:noFill/>
          </p:spPr>
          <p:txBody>
            <a:bodyPr wrap="square" lIns="65304" tIns="32651" rIns="65304" bIns="32651" rtlCol="0">
              <a:spAutoFit/>
            </a:bodyPr>
            <a:lstStyle/>
            <a:p>
              <a:pPr>
                <a:lnSpc>
                  <a:spcPts val="2602"/>
                </a:lnSpc>
              </a:pPr>
              <a:r>
                <a:rPr lang="en-US" sz="3000" dirty="0" smtClean="0">
                  <a:solidFill>
                    <a:schemeClr val="bg1"/>
                  </a:solidFill>
                </a:rPr>
                <a:t>© 2013</a:t>
              </a:r>
              <a:r>
                <a:rPr lang="en-US" sz="3000" baseline="0" dirty="0" smtClean="0">
                  <a:solidFill>
                    <a:schemeClr val="bg1"/>
                  </a:solidFill>
                </a:rPr>
                <a:t> </a:t>
              </a:r>
              <a:r>
                <a:rPr lang="en-US" sz="3000" dirty="0" smtClean="0">
                  <a:solidFill>
                    <a:schemeClr val="bg1"/>
                  </a:solidFill>
                </a:rPr>
                <a:t>PosterPresentations.com</a:t>
              </a:r>
              <a:br>
                <a:rPr lang="en-US" sz="3000" dirty="0" smtClean="0">
                  <a:solidFill>
                    <a:schemeClr val="bg1"/>
                  </a:solidFill>
                </a:rPr>
              </a:br>
              <a:r>
                <a:rPr lang="en-US" sz="3000" dirty="0" smtClean="0">
                  <a:solidFill>
                    <a:schemeClr val="bg1"/>
                  </a:solidFill>
                </a:rPr>
                <a:t>    </a:t>
              </a:r>
              <a:r>
                <a:rPr lang="en-US" sz="2600" dirty="0" smtClean="0">
                  <a:solidFill>
                    <a:schemeClr val="bg1"/>
                  </a:solidFill>
                </a:rPr>
                <a:t>2117 Fourth Street ,</a:t>
              </a:r>
              <a:r>
                <a:rPr lang="en-US" sz="2600" baseline="0" dirty="0" smtClean="0">
                  <a:solidFill>
                    <a:schemeClr val="bg1"/>
                  </a:solidFill>
                </a:rPr>
                <a:t> Unit C        </a:t>
              </a:r>
            </a:p>
            <a:p>
              <a:pPr>
                <a:lnSpc>
                  <a:spcPts val="2602"/>
                </a:lnSpc>
              </a:pPr>
              <a:r>
                <a:rPr lang="en-US" sz="2600" baseline="0" dirty="0" smtClean="0">
                  <a:solidFill>
                    <a:schemeClr val="bg1"/>
                  </a:solidFill>
                </a:rPr>
                <a:t>     Berkeley CA </a:t>
              </a:r>
              <a:r>
                <a:rPr lang="en-US" sz="1700" baseline="0" dirty="0" smtClean="0">
                  <a:solidFill>
                    <a:schemeClr val="bg1"/>
                  </a:solidFill>
                </a:rPr>
                <a:t>94710</a:t>
              </a:r>
              <a:r>
                <a:rPr lang="en-US" sz="2600" baseline="0" dirty="0" smtClean="0">
                  <a:solidFill>
                    <a:schemeClr val="bg1"/>
                  </a:solidFill>
                </a:rPr>
                <a:t/>
              </a:r>
              <a:br>
                <a:rPr lang="en-US" sz="2600" baseline="0" dirty="0" smtClean="0">
                  <a:solidFill>
                    <a:schemeClr val="bg1"/>
                  </a:solidFill>
                </a:rPr>
              </a:br>
              <a:r>
                <a:rPr lang="en-US" sz="2600" baseline="0" dirty="0" smtClean="0">
                  <a:solidFill>
                    <a:schemeClr val="bg1"/>
                  </a:solidFill>
                </a:rPr>
                <a:t>    </a:t>
              </a:r>
              <a:r>
                <a:rPr lang="en-US" sz="2600" b="1" baseline="0" dirty="0" smtClean="0">
                  <a:solidFill>
                    <a:srgbClr val="FFFF00"/>
                  </a:solidFill>
                </a:rPr>
                <a:t>posterpresenter@gmail.com</a:t>
              </a:r>
              <a:endParaRPr lang="en-US" sz="3000" b="1" dirty="0">
                <a:solidFill>
                  <a:srgbClr val="FFFF00"/>
                </a:solidFill>
              </a:endParaRPr>
            </a:p>
          </p:txBody>
        </p:sp>
      </p:grpSp>
      <p:grpSp>
        <p:nvGrpSpPr>
          <p:cNvPr id="53" name="Group 52"/>
          <p:cNvGrpSpPr/>
          <p:nvPr userDrawn="1"/>
        </p:nvGrpSpPr>
        <p:grpSpPr>
          <a:xfrm>
            <a:off x="-11225186" y="0"/>
            <a:ext cx="11018867" cy="32918400"/>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7783" rtl="0" eaLnBrk="1" fontAlgn="auto" latinLnBrk="0" hangingPunct="1">
                <a:lnSpc>
                  <a:spcPct val="100000"/>
                </a:lnSpc>
                <a:spcBef>
                  <a:spcPts val="0"/>
                </a:spcBef>
                <a:spcAft>
                  <a:spcPts val="0"/>
                </a:spcAft>
                <a:buClrTx/>
                <a:buSzTx/>
                <a:buFontTx/>
                <a:buNone/>
                <a:tabLst/>
                <a:defRPr/>
              </a:pPr>
              <a:r>
                <a:rPr lang="en-US" sz="3400" b="1" spc="0" dirty="0" smtClean="0">
                  <a:solidFill>
                    <a:srgbClr val="FF0000"/>
                  </a:solidFill>
                  <a:latin typeface="Trebuchet MS" pitchFamily="34" charset="0"/>
                </a:rPr>
                <a:t>(—THIS SIDEBAR DOES NOT PRINT—)</a:t>
              </a:r>
              <a:endParaRPr lang="en-US" sz="3400" b="1" spc="599" dirty="0" smtClean="0">
                <a:solidFill>
                  <a:schemeClr val="bg1"/>
                </a:solidFill>
                <a:latin typeface="Trebuchet MS" pitchFamily="34" charset="0"/>
              </a:endParaRPr>
            </a:p>
            <a:p>
              <a:pPr algn="ctr"/>
              <a:r>
                <a:rPr lang="en-US" sz="3900" b="1" spc="599" dirty="0" smtClean="0">
                  <a:solidFill>
                    <a:schemeClr val="bg1"/>
                  </a:solidFill>
                  <a:latin typeface="Trebuchet MS" pitchFamily="34" charset="0"/>
                </a:rPr>
                <a:t>DESIGN</a:t>
              </a:r>
              <a:r>
                <a:rPr lang="en-US" sz="3900" b="1" spc="599" baseline="0" dirty="0" smtClean="0">
                  <a:solidFill>
                    <a:schemeClr val="bg1"/>
                  </a:solidFill>
                  <a:latin typeface="Trebuchet MS" pitchFamily="34" charset="0"/>
                </a:rPr>
                <a:t> </a:t>
              </a:r>
              <a:r>
                <a:rPr lang="en-US" sz="3900" b="1" spc="599" dirty="0" smtClean="0">
                  <a:solidFill>
                    <a:schemeClr val="bg1"/>
                  </a:solidFill>
                  <a:latin typeface="Trebuchet MS" pitchFamily="34" charset="0"/>
                </a:rPr>
                <a:t>GUIDE</a:t>
              </a:r>
            </a:p>
            <a:p>
              <a:pPr algn="ctr"/>
              <a:endParaRPr lang="en-US" sz="3000" b="1" dirty="0" smtClean="0">
                <a:latin typeface="Trebuchet MS" pitchFamily="34" charset="0"/>
              </a:endParaRPr>
            </a:p>
            <a:p>
              <a:pPr defTabSz="3764261"/>
              <a:r>
                <a:rPr lang="en-US" sz="3000" i="0" dirty="0" smtClean="0">
                  <a:latin typeface="Trebuchet MS" pitchFamily="34" charset="0"/>
                </a:rPr>
                <a:t>This PowerPoint</a:t>
              </a:r>
              <a:r>
                <a:rPr lang="en-US" sz="3000" i="0" baseline="0" dirty="0" smtClean="0">
                  <a:latin typeface="Trebuchet MS" pitchFamily="34" charset="0"/>
                </a:rPr>
                <a:t> </a:t>
              </a:r>
              <a:r>
                <a:rPr lang="en-US" sz="3000" i="0" dirty="0" smtClean="0">
                  <a:latin typeface="Trebuchet MS" pitchFamily="34" charset="0"/>
                </a:rPr>
                <a:t>2007 template produces</a:t>
              </a:r>
              <a:r>
                <a:rPr lang="en-US" sz="3000" i="0" baseline="0" dirty="0" smtClean="0">
                  <a:latin typeface="Trebuchet MS" pitchFamily="34" charset="0"/>
                </a:rPr>
                <a:t> </a:t>
              </a:r>
              <a:r>
                <a:rPr lang="en-US" sz="3000" i="0" dirty="0" smtClean="0">
                  <a:latin typeface="Trebuchet MS" pitchFamily="34" charset="0"/>
                </a:rPr>
                <a:t>a 36”x48” presentation poster. </a:t>
              </a:r>
              <a:r>
                <a:rPr lang="en-US" sz="3000" dirty="0" smtClean="0">
                  <a:latin typeface="Trebuchet MS" pitchFamily="34" charset="0"/>
                </a:rPr>
                <a:t>You</a:t>
              </a:r>
              <a:r>
                <a:rPr lang="en-US" sz="3000" baseline="0" dirty="0" smtClean="0">
                  <a:latin typeface="Trebuchet MS" pitchFamily="34" charset="0"/>
                </a:rPr>
                <a:t> can u</a:t>
              </a:r>
              <a:r>
                <a:rPr lang="en-US" sz="3000" dirty="0" smtClean="0">
                  <a:latin typeface="Trebuchet MS" pitchFamily="34" charset="0"/>
                </a:rPr>
                <a:t>se</a:t>
              </a:r>
              <a:r>
                <a:rPr lang="en-US" sz="3000" baseline="0" dirty="0" smtClean="0">
                  <a:latin typeface="Trebuchet MS" pitchFamily="34" charset="0"/>
                </a:rPr>
                <a:t> it to create your research poster and </a:t>
              </a:r>
              <a:r>
                <a:rPr lang="en-US" sz="3000" dirty="0" smtClean="0">
                  <a:latin typeface="Trebuchet MS" pitchFamily="34" charset="0"/>
                </a:rPr>
                <a:t>save valuable time placing titles, subtitles,</a:t>
              </a:r>
              <a:r>
                <a:rPr lang="en-US" sz="3000" baseline="0" dirty="0" smtClean="0">
                  <a:latin typeface="Trebuchet MS" pitchFamily="34" charset="0"/>
                </a:rPr>
                <a:t> text, and graphics</a:t>
              </a:r>
              <a:r>
                <a:rPr lang="en-US" sz="3000" dirty="0" smtClean="0">
                  <a:latin typeface="Trebuchet MS" pitchFamily="34" charset="0"/>
                </a:rPr>
                <a:t>. </a:t>
              </a:r>
            </a:p>
            <a:p>
              <a:pPr defTabSz="3764261"/>
              <a:endParaRPr lang="en-US" sz="3000" dirty="0" smtClean="0">
                <a:latin typeface="Trebuchet MS" pitchFamily="34" charset="0"/>
              </a:endParaRPr>
            </a:p>
            <a:p>
              <a:pPr defTabSz="4387609"/>
              <a:r>
                <a:rPr lang="en-US" sz="30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000" b="1" dirty="0" smtClean="0">
                  <a:solidFill>
                    <a:srgbClr val="FFC000"/>
                  </a:solidFill>
                  <a:latin typeface="Trebuchet MS" pitchFamily="34" charset="0"/>
                </a:rPr>
                <a:t>PosterPresentations.com</a:t>
              </a:r>
              <a:r>
                <a:rPr lang="en-US" sz="3000" b="1" dirty="0" smtClean="0">
                  <a:solidFill>
                    <a:schemeClr val="bg1"/>
                  </a:solidFill>
                  <a:latin typeface="Trebuchet MS" pitchFamily="34" charset="0"/>
                </a:rPr>
                <a:t> </a:t>
              </a:r>
              <a:r>
                <a:rPr lang="en-US" sz="3000" dirty="0" smtClean="0">
                  <a:solidFill>
                    <a:schemeClr val="bg1"/>
                  </a:solidFill>
                  <a:latin typeface="Trebuchet MS" pitchFamily="34" charset="0"/>
                </a:rPr>
                <a:t>and click on HELP DESK.</a:t>
              </a:r>
            </a:p>
            <a:p>
              <a:pPr defTabSz="4387609"/>
              <a:endParaRPr lang="en-US" sz="3000" dirty="0" smtClean="0">
                <a:latin typeface="Trebuchet MS" pitchFamily="34" charset="0"/>
              </a:endParaRPr>
            </a:p>
            <a:p>
              <a:pPr defTabSz="4387609"/>
              <a:r>
                <a:rPr lang="en-US" sz="3000" dirty="0" smtClean="0">
                  <a:solidFill>
                    <a:schemeClr val="bg1"/>
                  </a:solidFill>
                  <a:latin typeface="Trebuchet MS" pitchFamily="34" charset="0"/>
                </a:rPr>
                <a:t>When</a:t>
              </a:r>
              <a:r>
                <a:rPr lang="en-US" sz="3000" baseline="0" dirty="0" smtClean="0">
                  <a:solidFill>
                    <a:schemeClr val="bg1"/>
                  </a:solidFill>
                  <a:latin typeface="Trebuchet MS" pitchFamily="34" charset="0"/>
                </a:rPr>
                <a:t> you are ready to print your poster</a:t>
              </a:r>
              <a:r>
                <a:rPr lang="en-US" sz="3000" dirty="0" smtClean="0">
                  <a:solidFill>
                    <a:schemeClr val="bg1"/>
                  </a:solidFill>
                  <a:latin typeface="Trebuchet MS" pitchFamily="34" charset="0"/>
                </a:rPr>
                <a:t>,</a:t>
              </a:r>
              <a:r>
                <a:rPr lang="en-US" sz="3000" baseline="0" dirty="0" smtClean="0">
                  <a:solidFill>
                    <a:schemeClr val="bg1"/>
                  </a:solidFill>
                  <a:latin typeface="Trebuchet MS" pitchFamily="34" charset="0"/>
                </a:rPr>
                <a:t> go online to </a:t>
              </a:r>
              <a:r>
                <a:rPr lang="en-US" sz="3000" b="0" dirty="0" smtClean="0">
                  <a:solidFill>
                    <a:schemeClr val="bg1"/>
                  </a:solidFill>
                  <a:latin typeface="Trebuchet MS" pitchFamily="34" charset="0"/>
                </a:rPr>
                <a:t>PosterPresentations.com</a:t>
              </a:r>
              <a:r>
                <a:rPr lang="en-US" sz="3000" dirty="0" smtClean="0">
                  <a:solidFill>
                    <a:schemeClr val="bg1"/>
                  </a:solidFill>
                  <a:latin typeface="Trebuchet MS" pitchFamily="34" charset="0"/>
                </a:rPr>
                <a:t/>
              </a:r>
              <a:br>
                <a:rPr lang="en-US" sz="3000" dirty="0" smtClean="0">
                  <a:solidFill>
                    <a:schemeClr val="bg1"/>
                  </a:solidFill>
                  <a:latin typeface="Trebuchet MS" pitchFamily="34" charset="0"/>
                </a:rPr>
              </a:br>
              <a:endParaRPr lang="en-US" sz="3000" dirty="0" smtClean="0">
                <a:solidFill>
                  <a:schemeClr val="bg1"/>
                </a:solidFill>
                <a:latin typeface="Trebuchet MS" pitchFamily="34" charset="0"/>
              </a:endParaRPr>
            </a:p>
            <a:p>
              <a:pPr algn="l" defTabSz="3764261"/>
              <a:r>
                <a:rPr lang="en-US" sz="3000" b="0" dirty="0" smtClean="0">
                  <a:solidFill>
                    <a:schemeClr val="bg1"/>
                  </a:solidFill>
                  <a:latin typeface="Trebuchet MS" pitchFamily="34" charset="0"/>
                </a:rPr>
                <a:t>Need</a:t>
              </a:r>
              <a:r>
                <a:rPr lang="en-US" sz="3000" b="0" baseline="0" dirty="0" smtClean="0">
                  <a:solidFill>
                    <a:schemeClr val="bg1"/>
                  </a:solidFill>
                  <a:latin typeface="Trebuchet MS" pitchFamily="34" charset="0"/>
                </a:rPr>
                <a:t> assistance? Call us at </a:t>
              </a:r>
              <a:r>
                <a:rPr lang="en-US" sz="3000" b="0" dirty="0" smtClean="0">
                  <a:solidFill>
                    <a:srgbClr val="FFC000"/>
                  </a:solidFill>
                  <a:latin typeface="Trebuchet MS" pitchFamily="34" charset="0"/>
                </a:rPr>
                <a:t>1.510.649.3001</a:t>
              </a:r>
            </a:p>
            <a:p>
              <a:pPr algn="l" defTabSz="3764261"/>
              <a:endParaRPr lang="en-US" sz="3400" b="1" dirty="0" smtClean="0">
                <a:solidFill>
                  <a:srgbClr val="FFFF00"/>
                </a:solidFill>
                <a:latin typeface="Trebuchet MS" pitchFamily="34" charset="0"/>
              </a:endParaRPr>
            </a:p>
            <a:p>
              <a:pPr algn="ctr"/>
              <a:endParaRPr lang="en-US" sz="2600" b="1" dirty="0" smtClean="0">
                <a:solidFill>
                  <a:schemeClr val="bg1"/>
                </a:solidFill>
                <a:latin typeface="Trebuchet MS" pitchFamily="34" charset="0"/>
              </a:endParaRPr>
            </a:p>
            <a:p>
              <a:pPr algn="ctr"/>
              <a:r>
                <a:rPr lang="en-US" sz="3900" b="1" spc="599" dirty="0" smtClean="0">
                  <a:solidFill>
                    <a:schemeClr val="bg1"/>
                  </a:solidFill>
                  <a:latin typeface="Trebuchet MS" pitchFamily="34" charset="0"/>
                </a:rPr>
                <a:t>QUICK START</a:t>
              </a:r>
            </a:p>
            <a:p>
              <a:pPr algn="ctr"/>
              <a:endParaRPr lang="en-US" sz="3400" b="1"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Zoom in and out</a:t>
              </a:r>
            </a:p>
            <a:p>
              <a:pPr marL="1891609" indent="-1891609" algn="l" defTabSz="850587"/>
              <a:r>
                <a:rPr lang="en-US" sz="2600" b="0" baseline="0" dirty="0" smtClean="0">
                  <a:solidFill>
                    <a:schemeClr val="bg1"/>
                  </a:solidFill>
                  <a:latin typeface="Trebuchet MS" pitchFamily="34" charset="0"/>
                </a:rPr>
                <a:t>	</a:t>
              </a:r>
              <a:r>
                <a:rPr lang="en-US" sz="2600" b="0" baseline="0" dirty="0" smtClean="0">
                  <a:solidFill>
                    <a:schemeClr val="bg1">
                      <a:lumMod val="75000"/>
                    </a:schemeClr>
                  </a:solidFill>
                  <a:latin typeface="Trebuchet MS" pitchFamily="34" charset="0"/>
                </a:rPr>
                <a:t>As you work on your poster zoom in and out to the level that is more comfortable to you. </a:t>
              </a:r>
            </a:p>
            <a:p>
              <a:pPr marL="1891609" indent="-1891609" algn="l" defTabSz="850587"/>
              <a:r>
                <a:rPr lang="en-US" sz="2600" b="1" baseline="0" dirty="0" smtClean="0">
                  <a:solidFill>
                    <a:schemeClr val="bg1">
                      <a:lumMod val="75000"/>
                    </a:schemeClr>
                  </a:solidFill>
                  <a:latin typeface="Trebuchet MS" pitchFamily="34" charset="0"/>
                </a:rPr>
                <a:t>	</a:t>
              </a:r>
              <a:r>
                <a:rPr lang="en-US" sz="2600" b="0" baseline="0" dirty="0" smtClean="0">
                  <a:solidFill>
                    <a:schemeClr val="bg1">
                      <a:lumMod val="75000"/>
                    </a:schemeClr>
                  </a:solidFill>
                  <a:latin typeface="Trebuchet MS" pitchFamily="34" charset="0"/>
                </a:rPr>
                <a:t>Go to VIEW &gt; ZOOM.</a:t>
              </a:r>
            </a:p>
            <a:p>
              <a:pPr algn="l"/>
              <a:endParaRPr lang="en-US" sz="3000" b="0" baseline="0" dirty="0" smtClean="0">
                <a:solidFill>
                  <a:schemeClr val="bg1"/>
                </a:solidFill>
                <a:latin typeface="Trebuchet MS" pitchFamily="34" charset="0"/>
              </a:endParaRPr>
            </a:p>
            <a:p>
              <a:pPr algn="ctr"/>
              <a:r>
                <a:rPr lang="en-US" sz="3400" b="1" baseline="0" dirty="0" smtClean="0">
                  <a:solidFill>
                    <a:srgbClr val="FFC000"/>
                  </a:solidFill>
                  <a:latin typeface="Trebuchet MS" pitchFamily="34" charset="0"/>
                </a:rPr>
                <a:t>Title, Authors, and Affiliations</a:t>
              </a:r>
            </a:p>
            <a:p>
              <a:pPr algn="l"/>
              <a:r>
                <a:rPr lang="en-US" sz="26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6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600" b="0" spc="0" baseline="0" dirty="0" smtClean="0">
                <a:solidFill>
                  <a:schemeClr val="bg1">
                    <a:lumMod val="75000"/>
                  </a:schemeClr>
                </a:solidFill>
                <a:latin typeface="Trebuchet MS" pitchFamily="34" charset="0"/>
              </a:endParaRPr>
            </a:p>
            <a:p>
              <a:pPr algn="l"/>
              <a:r>
                <a:rPr lang="en-US" sz="2600" b="1" spc="297" baseline="0" dirty="0" smtClean="0">
                  <a:solidFill>
                    <a:srgbClr val="FFC000"/>
                  </a:solidFill>
                  <a:latin typeface="Trebuchet MS" pitchFamily="34" charset="0"/>
                </a:rPr>
                <a:t>TIP</a:t>
              </a:r>
              <a:r>
                <a:rPr lang="en-US" sz="2600" b="1" baseline="0" dirty="0" smtClean="0">
                  <a:solidFill>
                    <a:srgbClr val="FFC000"/>
                  </a:solidFill>
                  <a:latin typeface="Trebuchet MS" pitchFamily="34" charset="0"/>
                </a:rPr>
                <a:t>: </a:t>
              </a:r>
              <a:r>
                <a:rPr lang="en-US" sz="26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000" b="1" baseline="0" dirty="0" smtClean="0">
                  <a:solidFill>
                    <a:schemeClr val="bg1"/>
                  </a:solidFill>
                  <a:latin typeface="Trebuchet MS" pitchFamily="34" charset="0"/>
                </a:rPr>
                <a:t/>
              </a:r>
              <a:br>
                <a:rPr lang="en-US" sz="3000" b="1" baseline="0" dirty="0" smtClean="0">
                  <a:solidFill>
                    <a:schemeClr val="bg1"/>
                  </a:solidFill>
                  <a:latin typeface="Trebuchet MS" pitchFamily="34" charset="0"/>
                </a:rPr>
              </a:br>
              <a:endParaRPr lang="en-US" sz="3000" b="1" dirty="0" smtClean="0">
                <a:solidFill>
                  <a:schemeClr val="bg1"/>
                </a:solidFill>
                <a:latin typeface="Trebuchet MS" pitchFamily="34" charset="0"/>
              </a:endParaRPr>
            </a:p>
            <a:p>
              <a:pPr algn="ctr"/>
              <a:endParaRPr lang="en-US" sz="3000" b="1" dirty="0" smtClean="0">
                <a:solidFill>
                  <a:srgbClr val="FFC000"/>
                </a:solidFill>
                <a:latin typeface="Trebuchet MS" pitchFamily="34" charset="0"/>
              </a:endParaRPr>
            </a:p>
            <a:p>
              <a:pPr algn="ctr"/>
              <a:endParaRPr lang="en-US" sz="3000" b="1" dirty="0" smtClean="0">
                <a:solidFill>
                  <a:srgbClr val="FFC000"/>
                </a:solidFill>
                <a:latin typeface="Trebuchet MS" pitchFamily="34" charset="0"/>
              </a:endParaRPr>
            </a:p>
            <a:p>
              <a:pPr algn="ctr"/>
              <a:r>
                <a:rPr lang="en-US" sz="3400" b="1" dirty="0" smtClean="0">
                  <a:solidFill>
                    <a:srgbClr val="FFC000"/>
                  </a:solidFill>
                  <a:latin typeface="Trebuchet MS" pitchFamily="34" charset="0"/>
                </a:rPr>
                <a:t>Adding Logos</a:t>
              </a:r>
              <a:r>
                <a:rPr lang="en-US" sz="3400" b="1" baseline="0" dirty="0" smtClean="0">
                  <a:solidFill>
                    <a:srgbClr val="FFC000"/>
                  </a:solidFill>
                  <a:latin typeface="Trebuchet MS" pitchFamily="34" charset="0"/>
                </a:rPr>
                <a:t> / Seals</a:t>
              </a:r>
            </a:p>
            <a:p>
              <a:pPr algn="l"/>
              <a:r>
                <a:rPr lang="en-US" sz="26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600" b="0" spc="297" baseline="0" dirty="0" smtClean="0">
                <a:solidFill>
                  <a:schemeClr val="bg1">
                    <a:lumMod val="75000"/>
                  </a:schemeClr>
                </a:solidFill>
                <a:latin typeface="Trebuchet MS" pitchFamily="34" charset="0"/>
              </a:endParaRPr>
            </a:p>
            <a:p>
              <a:pPr algn="l"/>
              <a:r>
                <a:rPr lang="en-US" sz="2600" b="1" spc="297" baseline="0" dirty="0" smtClean="0">
                  <a:solidFill>
                    <a:srgbClr val="FFC000"/>
                  </a:solidFill>
                  <a:latin typeface="Trebuchet MS" pitchFamily="34" charset="0"/>
                </a:rPr>
                <a:t>TIP:</a:t>
              </a:r>
              <a:r>
                <a:rPr lang="en-US" sz="2600" b="1" spc="0" baseline="0" dirty="0" smtClean="0">
                  <a:solidFill>
                    <a:srgbClr val="FFC000"/>
                  </a:solidFill>
                  <a:latin typeface="Trebuchet MS" pitchFamily="34" charset="0"/>
                </a:rPr>
                <a:t> </a:t>
              </a:r>
              <a:r>
                <a:rPr lang="en-US" sz="2600" b="0" baseline="0" dirty="0" smtClean="0">
                  <a:solidFill>
                    <a:schemeClr val="bg1">
                      <a:lumMod val="75000"/>
                    </a:schemeClr>
                  </a:solidFill>
                  <a:latin typeface="Trebuchet MS" pitchFamily="34" charset="0"/>
                </a:rPr>
                <a:t>See if your school’s logo is available on our free poster templates page.</a:t>
              </a:r>
            </a:p>
            <a:p>
              <a:pPr algn="l"/>
              <a:endParaRPr lang="en-US" sz="2600" b="0" baseline="0" dirty="0" smtClean="0">
                <a:latin typeface="Trebuchet MS" pitchFamily="34" charset="0"/>
              </a:endParaRPr>
            </a:p>
            <a:p>
              <a:pPr algn="ctr"/>
              <a:r>
                <a:rPr lang="en-US" sz="3400" b="1" baseline="0" dirty="0" smtClean="0">
                  <a:solidFill>
                    <a:srgbClr val="FFC000"/>
                  </a:solidFill>
                  <a:latin typeface="Trebuchet MS" pitchFamily="34" charset="0"/>
                </a:rPr>
                <a:t>Photographs / Graphics</a:t>
              </a:r>
            </a:p>
            <a:p>
              <a:pPr algn="l" defTabSz="977545"/>
              <a:r>
                <a:rPr lang="en-US" sz="26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600" b="0" spc="0" baseline="0" dirty="0" smtClean="0">
                  <a:solidFill>
                    <a:schemeClr val="bg1">
                      <a:lumMod val="75000"/>
                    </a:schemeClr>
                  </a:solidFill>
                  <a:latin typeface="Trebuchet MS" pitchFamily="34" charset="0"/>
                </a:rPr>
                <a:t>disproportionally.</a:t>
              </a:r>
            </a:p>
            <a:p>
              <a:pPr algn="l" defTabSz="977545"/>
              <a:endParaRPr lang="en-US" sz="2600" b="0" baseline="0" dirty="0" smtClean="0">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endParaRPr lang="en-US" sz="3000" b="1" baseline="0" dirty="0" smtClean="0">
                <a:solidFill>
                  <a:srgbClr val="FFC000"/>
                </a:solidFill>
                <a:latin typeface="Trebuchet MS" pitchFamily="34" charset="0"/>
              </a:endParaRPr>
            </a:p>
            <a:p>
              <a:pPr algn="ctr"/>
              <a:r>
                <a:rPr lang="en-US" sz="3400" b="1" baseline="0" dirty="0" smtClean="0">
                  <a:solidFill>
                    <a:srgbClr val="FFC000"/>
                  </a:solidFill>
                  <a:latin typeface="Trebuchet MS" pitchFamily="34" charset="0"/>
                </a:rPr>
                <a:t>Image Quality Check</a:t>
              </a:r>
            </a:p>
            <a:p>
              <a:pPr lvl="0" algn="l" defTabSz="977545"/>
              <a:r>
                <a:rPr lang="en-US" sz="26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0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074270"/>
              <a:chOff x="-4470427" y="11016658"/>
              <a:chExt cx="3470785" cy="953008"/>
            </a:xfrm>
          </p:grpSpPr>
          <p:grpSp>
            <p:nvGrpSpPr>
              <p:cNvPr id="64" name="Group 63"/>
              <p:cNvGrpSpPr/>
              <p:nvPr userDrawn="1"/>
            </p:nvGrpSpPr>
            <p:grpSpPr>
              <a:xfrm>
                <a:off x="-2783495" y="11060884"/>
                <a:ext cx="624431" cy="872326"/>
                <a:chOff x="-3958697" y="11117435"/>
                <a:chExt cx="779338" cy="1250038"/>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81"/>
                  <a:ext cx="779338" cy="253292"/>
                </a:xfrm>
                <a:prstGeom prst="rect">
                  <a:avLst/>
                </a:prstGeom>
                <a:solidFill>
                  <a:schemeClr val="accent1"/>
                </a:solidFill>
                <a:ln>
                  <a:noFill/>
                </a:ln>
              </p:spPr>
              <p:txBody>
                <a:bodyPr wrap="square" lIns="91440" tIns="91440" rIns="91440" bIns="91440" rtlCol="0">
                  <a:spAutoFit/>
                </a:bodyPr>
                <a:lstStyle/>
                <a:p>
                  <a:pPr algn="ctr"/>
                  <a:r>
                    <a:rPr lang="en-US" sz="1300" b="1" dirty="0" smtClean="0">
                      <a:solidFill>
                        <a:schemeClr val="tx1"/>
                      </a:solidFill>
                    </a:rPr>
                    <a:t>ORIGINAL</a:t>
                  </a:r>
                  <a:endParaRPr lang="en-US" sz="1300" b="1" dirty="0">
                    <a:solidFill>
                      <a:schemeClr val="tx1"/>
                    </a:solidFill>
                  </a:endParaRPr>
                </a:p>
              </p:txBody>
            </p:sp>
          </p:grpSp>
          <p:grpSp>
            <p:nvGrpSpPr>
              <p:cNvPr id="65" name="Group 64"/>
              <p:cNvGrpSpPr/>
              <p:nvPr userDrawn="1"/>
            </p:nvGrpSpPr>
            <p:grpSpPr>
              <a:xfrm>
                <a:off x="-2033159" y="11060892"/>
                <a:ext cx="1033517" cy="886465"/>
                <a:chOff x="-2921738" y="11200127"/>
                <a:chExt cx="1420279" cy="1218196"/>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20"/>
                  <a:ext cx="1417532" cy="242903"/>
                </a:xfrm>
                <a:prstGeom prst="rect">
                  <a:avLst/>
                </a:prstGeom>
                <a:solidFill>
                  <a:srgbClr val="FF0000"/>
                </a:solidFill>
              </p:spPr>
              <p:txBody>
                <a:bodyPr wrap="square" lIns="457200" tIns="91440" rIns="457200" bIns="91440" rtlCol="0">
                  <a:spAutoFit/>
                </a:bodyPr>
                <a:lstStyle/>
                <a:p>
                  <a:pPr algn="ctr"/>
                  <a:r>
                    <a:rPr lang="en-US" sz="1300" b="1" dirty="0" smtClean="0">
                      <a:solidFill>
                        <a:schemeClr val="bg1"/>
                      </a:solidFill>
                    </a:rPr>
                    <a:t>DISTORTED</a:t>
                  </a:r>
                  <a:endParaRPr lang="en-US" sz="4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4"/>
                <a:ext cx="1035688" cy="304022"/>
              </a:xfrm>
              <a:prstGeom prst="rect">
                <a:avLst/>
              </a:prstGeom>
              <a:noFill/>
            </p:spPr>
            <p:txBody>
              <a:bodyPr wrap="square" lIns="457200" tIns="457200" rIns="457200" bIns="0" rtlCol="0">
                <a:spAutoFit/>
              </a:bodyPr>
              <a:lstStyle/>
              <a:p>
                <a:pPr algn="ctr"/>
                <a:r>
                  <a:rPr lang="en-US" sz="1300" dirty="0" smtClean="0">
                    <a:solidFill>
                      <a:schemeClr val="bg1"/>
                    </a:solidFill>
                  </a:rPr>
                  <a:t>Corner</a:t>
                </a:r>
                <a:r>
                  <a:rPr lang="en-US" sz="1300" baseline="0" dirty="0" smtClean="0">
                    <a:solidFill>
                      <a:schemeClr val="bg1"/>
                    </a:solidFill>
                  </a:rPr>
                  <a:t> handles</a:t>
                </a:r>
                <a:endParaRPr lang="en-US" sz="1300" dirty="0">
                  <a:solidFill>
                    <a:schemeClr val="bg1"/>
                  </a:solidFill>
                </a:endParaRPr>
              </a:p>
            </p:txBody>
          </p:sp>
        </p:grpSp>
        <p:grpSp>
          <p:nvGrpSpPr>
            <p:cNvPr id="59" name="Group 58"/>
            <p:cNvGrpSpPr/>
            <p:nvPr userDrawn="1"/>
          </p:nvGrpSpPr>
          <p:grpSpPr>
            <a:xfrm>
              <a:off x="-10375720" y="27751424"/>
              <a:ext cx="9276857" cy="2453247"/>
              <a:chOff x="-4744363" y="12734141"/>
              <a:chExt cx="4275288" cy="1127126"/>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5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5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7" y="13225565"/>
                <a:ext cx="1117598" cy="134749"/>
              </a:xfrm>
              <a:prstGeom prst="rect">
                <a:avLst/>
              </a:prstGeom>
              <a:noFill/>
            </p:spPr>
            <p:txBody>
              <a:bodyPr wrap="square" lIns="91440" tIns="91440" rIns="91440" bIns="0" rtlCol="0">
                <a:spAutoFit/>
              </a:bodyPr>
              <a:lstStyle/>
              <a:p>
                <a:pPr algn="ctr"/>
                <a:r>
                  <a:rPr lang="en-US" sz="1300" dirty="0" smtClean="0">
                    <a:solidFill>
                      <a:srgbClr val="92D050"/>
                    </a:solidFill>
                  </a:rPr>
                  <a:t>Good</a:t>
                </a:r>
                <a:r>
                  <a:rPr lang="en-US" sz="1300" baseline="0" dirty="0" smtClean="0">
                    <a:solidFill>
                      <a:srgbClr val="92D050"/>
                    </a:solidFill>
                  </a:rPr>
                  <a:t> </a:t>
                </a:r>
                <a:r>
                  <a:rPr lang="en-US" sz="1300" baseline="0" dirty="0" smtClean="0">
                    <a:solidFill>
                      <a:schemeClr val="bg1"/>
                    </a:solidFill>
                  </a:rPr>
                  <a:t>printing quality</a:t>
                </a:r>
                <a:endParaRPr lang="en-US" sz="1300" dirty="0">
                  <a:solidFill>
                    <a:schemeClr val="bg1"/>
                  </a:solidFill>
                </a:endParaRPr>
              </a:p>
            </p:txBody>
          </p:sp>
          <p:sp>
            <p:nvSpPr>
              <p:cNvPr id="63" name="TextBox 62"/>
              <p:cNvSpPr txBox="1"/>
              <p:nvPr userDrawn="1"/>
            </p:nvSpPr>
            <p:spPr>
              <a:xfrm rot="16200000">
                <a:off x="-1095251" y="13235091"/>
                <a:ext cx="1117603" cy="134749"/>
              </a:xfrm>
              <a:prstGeom prst="rect">
                <a:avLst/>
              </a:prstGeom>
              <a:noFill/>
            </p:spPr>
            <p:txBody>
              <a:bodyPr wrap="square" lIns="91440" tIns="91440" rIns="91440" bIns="0" rtlCol="0">
                <a:spAutoFit/>
              </a:bodyPr>
              <a:lstStyle/>
              <a:p>
                <a:pPr algn="ctr"/>
                <a:r>
                  <a:rPr lang="en-US" sz="1300" dirty="0" smtClean="0">
                    <a:solidFill>
                      <a:srgbClr val="FF0000"/>
                    </a:solidFill>
                  </a:rPr>
                  <a:t>Bad </a:t>
                </a:r>
                <a:r>
                  <a:rPr lang="en-US" sz="1300" dirty="0" smtClean="0">
                    <a:solidFill>
                      <a:schemeClr val="bg1"/>
                    </a:solidFill>
                  </a:rPr>
                  <a:t>printing quality</a:t>
                </a:r>
                <a:endParaRPr lang="en-US" sz="13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387295"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236" indent="-1645236" algn="l" defTabSz="4387295"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564677" indent="-1371032" algn="l" defTabSz="4387295"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4118" indent="-1096823" algn="l" defTabSz="4387295"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776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87141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2065058"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258707"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452353"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646002" indent="-1096823" algn="l" defTabSz="4387295"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87295" rtl="0" eaLnBrk="1" latinLnBrk="0" hangingPunct="1">
        <a:defRPr sz="8600" kern="1200">
          <a:solidFill>
            <a:schemeClr val="tx1"/>
          </a:solidFill>
          <a:latin typeface="+mn-lt"/>
          <a:ea typeface="+mn-ea"/>
          <a:cs typeface="+mn-cs"/>
        </a:defRPr>
      </a:lvl1pPr>
      <a:lvl2pPr marL="2193645" algn="l" defTabSz="4387295" rtl="0" eaLnBrk="1" latinLnBrk="0" hangingPunct="1">
        <a:defRPr sz="8600" kern="1200">
          <a:solidFill>
            <a:schemeClr val="tx1"/>
          </a:solidFill>
          <a:latin typeface="+mn-lt"/>
          <a:ea typeface="+mn-ea"/>
          <a:cs typeface="+mn-cs"/>
        </a:defRPr>
      </a:lvl2pPr>
      <a:lvl3pPr marL="4387295" algn="l" defTabSz="4387295" rtl="0" eaLnBrk="1" latinLnBrk="0" hangingPunct="1">
        <a:defRPr sz="8600" kern="1200">
          <a:solidFill>
            <a:schemeClr val="tx1"/>
          </a:solidFill>
          <a:latin typeface="+mn-lt"/>
          <a:ea typeface="+mn-ea"/>
          <a:cs typeface="+mn-cs"/>
        </a:defRPr>
      </a:lvl3pPr>
      <a:lvl4pPr marL="6580940" algn="l" defTabSz="4387295" rtl="0" eaLnBrk="1" latinLnBrk="0" hangingPunct="1">
        <a:defRPr sz="8600" kern="1200">
          <a:solidFill>
            <a:schemeClr val="tx1"/>
          </a:solidFill>
          <a:latin typeface="+mn-lt"/>
          <a:ea typeface="+mn-ea"/>
          <a:cs typeface="+mn-cs"/>
        </a:defRPr>
      </a:lvl4pPr>
      <a:lvl5pPr marL="8774590" algn="l" defTabSz="4387295" rtl="0" eaLnBrk="1" latinLnBrk="0" hangingPunct="1">
        <a:defRPr sz="8600" kern="1200">
          <a:solidFill>
            <a:schemeClr val="tx1"/>
          </a:solidFill>
          <a:latin typeface="+mn-lt"/>
          <a:ea typeface="+mn-ea"/>
          <a:cs typeface="+mn-cs"/>
        </a:defRPr>
      </a:lvl5pPr>
      <a:lvl6pPr marL="10968235" algn="l" defTabSz="4387295" rtl="0" eaLnBrk="1" latinLnBrk="0" hangingPunct="1">
        <a:defRPr sz="8600" kern="1200">
          <a:solidFill>
            <a:schemeClr val="tx1"/>
          </a:solidFill>
          <a:latin typeface="+mn-lt"/>
          <a:ea typeface="+mn-ea"/>
          <a:cs typeface="+mn-cs"/>
        </a:defRPr>
      </a:lvl6pPr>
      <a:lvl7pPr marL="13161880" algn="l" defTabSz="4387295" rtl="0" eaLnBrk="1" latinLnBrk="0" hangingPunct="1">
        <a:defRPr sz="8600" kern="1200">
          <a:solidFill>
            <a:schemeClr val="tx1"/>
          </a:solidFill>
          <a:latin typeface="+mn-lt"/>
          <a:ea typeface="+mn-ea"/>
          <a:cs typeface="+mn-cs"/>
        </a:defRPr>
      </a:lvl7pPr>
      <a:lvl8pPr marL="15355530" algn="l" defTabSz="4387295" rtl="0" eaLnBrk="1" latinLnBrk="0" hangingPunct="1">
        <a:defRPr sz="8600" kern="1200">
          <a:solidFill>
            <a:schemeClr val="tx1"/>
          </a:solidFill>
          <a:latin typeface="+mn-lt"/>
          <a:ea typeface="+mn-ea"/>
          <a:cs typeface="+mn-cs"/>
        </a:defRPr>
      </a:lvl8pPr>
      <a:lvl9pPr marL="17549175" algn="l" defTabSz="4387295"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emf"/><Relationship Id="rId11"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22346" y="6402498"/>
            <a:ext cx="10056812" cy="8543687"/>
          </a:xfrm>
        </p:spPr>
        <p:txBody>
          <a:bodyPr/>
          <a:lstStyle/>
          <a:p>
            <a:r>
              <a:rPr lang="en-US" dirty="0"/>
              <a:t>Moustafa Elshaabiny is a </a:t>
            </a:r>
            <a:r>
              <a:rPr lang="en-US" dirty="0" smtClean="0"/>
              <a:t> native </a:t>
            </a:r>
            <a:r>
              <a:rPr lang="en-US" dirty="0"/>
              <a:t>Egyptian and a graduate of </a:t>
            </a:r>
            <a:r>
              <a:rPr lang="en-US" dirty="0" smtClean="0"/>
              <a:t> </a:t>
            </a:r>
            <a:r>
              <a:rPr lang="en-US" dirty="0" err="1" smtClean="0"/>
              <a:t>Lycée</a:t>
            </a:r>
            <a:r>
              <a:rPr lang="en-US" dirty="0" smtClean="0"/>
              <a:t> </a:t>
            </a:r>
            <a:r>
              <a:rPr lang="en-US" dirty="0"/>
              <a:t>La Liberté d'Alexandrie high school, in Alexandria, Egypt.  He came to the United States in January 2012 to pursue his higher education at the City College of New York. He is a sophomore international student at the City College Honors Program. He </a:t>
            </a:r>
            <a:r>
              <a:rPr lang="en-US" dirty="0" smtClean="0"/>
              <a:t> majors </a:t>
            </a:r>
            <a:r>
              <a:rPr lang="en-US" dirty="0"/>
              <a:t>in Computer Engineering. Moustafa believes in the important role of research in the process of invention and creativity. Throughout his college years he concentrates on applying theories and concepts learned in his studies in laboratory work and pursue his goal of building a strong intellectual foundation in physical sciences, mathematics, and computer science with future contributions to engineering in mind. Furthermore, Moustafa is interested and passionate about chemistry. Putting his passion into action, as a freshman, Moustafa joined prof. Ghose’s research team in the chemistry department. Using his computer engineering knowledge and love for chemistry Moustafa hopes that he could further develop chemistry research and ultimately impact public health. </a:t>
            </a:r>
            <a:r>
              <a:rPr lang="en-US" dirty="0" smtClean="0"/>
              <a:t>Moustafa </a:t>
            </a:r>
            <a:r>
              <a:rPr lang="en-US" dirty="0"/>
              <a:t>is also involved in community-based activities. He has won a Dobrich Scholarship in the Colin Powell Program for Leadership and Public Service</a:t>
            </a:r>
            <a:r>
              <a:rPr lang="en-US" dirty="0" smtClean="0"/>
              <a:t>.</a:t>
            </a:r>
          </a:p>
          <a:p>
            <a:endParaRPr lang="en-US" dirty="0"/>
          </a:p>
        </p:txBody>
      </p:sp>
      <p:sp>
        <p:nvSpPr>
          <p:cNvPr id="450" name="Text Placeholder 449"/>
          <p:cNvSpPr>
            <a:spLocks noGrp="1"/>
          </p:cNvSpPr>
          <p:nvPr>
            <p:ph type="body" sz="quarter" idx="11"/>
          </p:nvPr>
        </p:nvSpPr>
        <p:spPr>
          <a:xfrm>
            <a:off x="922342" y="5533396"/>
            <a:ext cx="10048879" cy="784756"/>
          </a:xfrm>
        </p:spPr>
        <p:txBody>
          <a:bodyPr/>
          <a:lstStyle/>
          <a:p>
            <a:r>
              <a:rPr lang="en-US" dirty="0" smtClean="0"/>
              <a:t>Author Profile</a:t>
            </a:r>
            <a:endParaRPr lang="en-US" dirty="0"/>
          </a:p>
        </p:txBody>
      </p:sp>
      <p:sp>
        <p:nvSpPr>
          <p:cNvPr id="453" name="Text Placeholder 452"/>
          <p:cNvSpPr>
            <a:spLocks noGrp="1"/>
          </p:cNvSpPr>
          <p:nvPr>
            <p:ph type="body" sz="quarter" idx="20"/>
          </p:nvPr>
        </p:nvSpPr>
        <p:spPr>
          <a:xfrm>
            <a:off x="767908" y="14283548"/>
            <a:ext cx="10050458" cy="784756"/>
          </a:xfrm>
        </p:spPr>
        <p:txBody>
          <a:bodyPr/>
          <a:lstStyle/>
          <a:p>
            <a:r>
              <a:rPr lang="en-US" dirty="0" smtClean="0"/>
              <a:t>Abstract</a:t>
            </a:r>
            <a:endParaRPr lang="en-US" dirty="0"/>
          </a:p>
        </p:txBody>
      </p:sp>
      <p:sp>
        <p:nvSpPr>
          <p:cNvPr id="454" name="Text Placeholder 453"/>
          <p:cNvSpPr>
            <a:spLocks noGrp="1"/>
          </p:cNvSpPr>
          <p:nvPr>
            <p:ph type="body" sz="quarter" idx="21"/>
          </p:nvPr>
        </p:nvSpPr>
        <p:spPr>
          <a:xfrm>
            <a:off x="11587172" y="6355588"/>
            <a:ext cx="10048874" cy="19506681"/>
          </a:xfrm>
        </p:spPr>
        <p:txBody>
          <a:bodyPr/>
          <a:lstStyle/>
          <a:p>
            <a:r>
              <a:rPr lang="en-US" dirty="0" smtClean="0"/>
              <a:t>We </a:t>
            </a:r>
            <a:r>
              <a:rPr lang="en-US" dirty="0"/>
              <a:t>then performed energy minimization on our system in order to remove any kinetic energy, which could cause thermal noise and instability in the structure. The energy minimization was conducted for 1000 steps using the steepest descent algorithm. </a:t>
            </a:r>
            <a:endParaRPr lang="en-US" dirty="0" smtClean="0"/>
          </a:p>
          <a:p>
            <a:endParaRPr lang="en-US" dirty="0"/>
          </a:p>
          <a:p>
            <a:r>
              <a:rPr lang="en-US" dirty="0"/>
              <a:t>To calculate the non-bounded forces between atoms we used a distance (</a:t>
            </a:r>
            <a:r>
              <a:rPr lang="en-US" i="1" dirty="0"/>
              <a:t>rlist</a:t>
            </a:r>
            <a:r>
              <a:rPr lang="en-US" dirty="0" smtClean="0"/>
              <a:t>)</a:t>
            </a:r>
            <a:r>
              <a:rPr lang="en-US" dirty="0"/>
              <a:t>  of 1.5 nm. Only if the atom </a:t>
            </a:r>
            <a:r>
              <a:rPr lang="en-US" i="1" dirty="0"/>
              <a:t>j</a:t>
            </a:r>
            <a:r>
              <a:rPr lang="en-US" dirty="0"/>
              <a:t> falls within </a:t>
            </a:r>
            <a:r>
              <a:rPr lang="en-US" i="1" dirty="0"/>
              <a:t>rlist </a:t>
            </a:r>
            <a:r>
              <a:rPr lang="en-US" dirty="0"/>
              <a:t>relative to atom </a:t>
            </a:r>
            <a:r>
              <a:rPr lang="en-US" i="1" dirty="0"/>
              <a:t>i</a:t>
            </a:r>
            <a:r>
              <a:rPr lang="en-US" dirty="0"/>
              <a:t> it is considered in our total non-bounded forces. We used the particle mesh Ewald method (PME), which, by summing the electrostatic interactions in the Fourier-space, is computationally more efficient than summations techniques working in the real space.  Pre-equilibration of the protein-solvent interactions was achieved by running a 100 ps MD at constant mass, Volume, and Temperature (NVT). In particular protein and non-protein atoms were independently coupled with a bath at 300 K using a modified Berendsen thermostat. The equations of motion were integrated every 2 ps, and the holonomic constraints were maintained using the LINCS  algorithm. Snapshots of the simulation were collected every 2 ps for data analysis. MacPyMOL version 1.1 was used to visualize the resulting trajectories. </a:t>
            </a:r>
          </a:p>
          <a:p>
            <a:endParaRPr lang="en-US" b="1" dirty="0" smtClean="0"/>
          </a:p>
          <a:p>
            <a:r>
              <a:rPr lang="en-US" b="1" dirty="0" smtClean="0"/>
              <a:t>Root</a:t>
            </a:r>
            <a:r>
              <a:rPr lang="en-US" b="1" dirty="0"/>
              <a:t>-Mean Square Fluctuation.</a:t>
            </a:r>
            <a:r>
              <a:rPr lang="en-US" dirty="0"/>
              <a:t> In an attempt to determine the flexibility of each residue, we calculated Root-mean-square fluctuations (RMSFs)</a:t>
            </a:r>
            <a:r>
              <a:rPr lang="en-US" dirty="0" smtClean="0"/>
              <a:t>.</a:t>
            </a:r>
          </a:p>
          <a:p>
            <a:endParaRPr lang="en-US" dirty="0" smtClean="0"/>
          </a:p>
          <a:p>
            <a:endParaRPr lang="en-US" i="1" dirty="0" smtClean="0"/>
          </a:p>
          <a:p>
            <a:r>
              <a:rPr lang="en-US" i="1" dirty="0" err="1" smtClean="0"/>
              <a:t>t</a:t>
            </a:r>
            <a:r>
              <a:rPr lang="en-US" i="1" baseline="-25000" dirty="0" err="1" smtClean="0"/>
              <a:t>j</a:t>
            </a:r>
            <a:r>
              <a:rPr lang="en-US" dirty="0" smtClean="0"/>
              <a:t>:   time of the </a:t>
            </a:r>
            <a:r>
              <a:rPr lang="en-US" i="1" dirty="0" smtClean="0"/>
              <a:t>j</a:t>
            </a:r>
            <a:r>
              <a:rPr lang="en-US" dirty="0" smtClean="0"/>
              <a:t>th snapshot.</a:t>
            </a:r>
          </a:p>
          <a:p>
            <a:r>
              <a:rPr lang="en-US" i="1" dirty="0" smtClean="0"/>
              <a:t>dt</a:t>
            </a:r>
            <a:r>
              <a:rPr lang="en-US" i="1" dirty="0"/>
              <a:t>: </a:t>
            </a:r>
            <a:r>
              <a:rPr lang="en-US" dirty="0"/>
              <a:t> frequency at which coordinates are written.</a:t>
            </a:r>
          </a:p>
          <a:p>
            <a:r>
              <a:rPr lang="en-US" i="1" dirty="0"/>
              <a:t> T:</a:t>
            </a:r>
            <a:r>
              <a:rPr lang="en-US" dirty="0"/>
              <a:t>   total simulation time</a:t>
            </a:r>
            <a:r>
              <a:rPr lang="en-US" dirty="0" smtClean="0"/>
              <a:t>.</a:t>
            </a:r>
          </a:p>
          <a:p>
            <a:endParaRPr lang="en-US" dirty="0"/>
          </a:p>
          <a:p>
            <a:r>
              <a:rPr lang="en-US" b="1" dirty="0"/>
              <a:t>Covariance Analysis</a:t>
            </a:r>
            <a:r>
              <a:rPr lang="en-US" dirty="0"/>
              <a:t>. Gromacs utility “covar” was used to calculate covariance matrices (eq 2). Covariance matrices provide us with a better sense of how motions of atoms i and j are correlated. Motions that are completely (positive) correlated have a Cij value of 1, while completely (negative) correlated motions have a value of -1, and finally if the motions of the two atoms are not correlated (orthogonal) then Cij value is zero</a:t>
            </a:r>
            <a:r>
              <a:rPr lang="en-US" dirty="0" smtClean="0"/>
              <a:t>.</a:t>
            </a:r>
            <a:r>
              <a:rPr lang="en-US" baseline="30000" dirty="0" smtClean="0"/>
              <a:t>2</a:t>
            </a:r>
            <a:endParaRPr lang="en-US" dirty="0" smtClean="0"/>
          </a:p>
          <a:p>
            <a:endParaRPr lang="en-US" dirty="0"/>
          </a:p>
          <a:p>
            <a:endParaRPr lang="en-US" dirty="0" smtClean="0"/>
          </a:p>
          <a:p>
            <a:r>
              <a:rPr lang="en-US" dirty="0" smtClean="0"/>
              <a:t>Where:</a:t>
            </a:r>
          </a:p>
          <a:p>
            <a:r>
              <a:rPr lang="en-US" dirty="0" smtClean="0"/>
              <a:t>r</a:t>
            </a:r>
            <a:r>
              <a:rPr lang="en-US" baseline="-25000" dirty="0" smtClean="0"/>
              <a:t>i</a:t>
            </a:r>
            <a:r>
              <a:rPr lang="en-US" dirty="0" smtClean="0"/>
              <a:t> </a:t>
            </a:r>
            <a:r>
              <a:rPr lang="en-US" dirty="0"/>
              <a:t>and</a:t>
            </a:r>
            <a:r>
              <a:rPr lang="en-US" dirty="0" smtClean="0"/>
              <a:t> r</a:t>
            </a:r>
            <a:r>
              <a:rPr lang="en-US" baseline="-25000" dirty="0" smtClean="0"/>
              <a:t>j</a:t>
            </a:r>
            <a:r>
              <a:rPr lang="en-US" dirty="0" smtClean="0"/>
              <a:t> are instantaneous positional coordinates </a:t>
            </a:r>
          </a:p>
          <a:p>
            <a:r>
              <a:rPr lang="en-US" dirty="0" smtClean="0"/>
              <a:t>&lt;r</a:t>
            </a:r>
            <a:r>
              <a:rPr lang="en-US" baseline="-25000" dirty="0" smtClean="0"/>
              <a:t>i</a:t>
            </a:r>
            <a:r>
              <a:rPr lang="en-US" dirty="0" smtClean="0"/>
              <a:t>&gt; and &lt;r</a:t>
            </a:r>
            <a:r>
              <a:rPr lang="en-US" baseline="-25000" dirty="0" smtClean="0"/>
              <a:t>j</a:t>
            </a:r>
            <a:r>
              <a:rPr lang="en-US" dirty="0" smtClean="0"/>
              <a:t>&gt; are average position vectors.</a:t>
            </a:r>
          </a:p>
          <a:p>
            <a:endParaRPr lang="en-US" dirty="0"/>
          </a:p>
          <a:p>
            <a:r>
              <a:rPr lang="en-US" dirty="0" smtClean="0"/>
              <a:t>Table 1 shows a small scale comparison between the setup used for Run1 and Run2.</a:t>
            </a:r>
          </a:p>
        </p:txBody>
      </p:sp>
      <p:sp>
        <p:nvSpPr>
          <p:cNvPr id="456" name="Text Placeholder 455"/>
          <p:cNvSpPr>
            <a:spLocks noGrp="1"/>
          </p:cNvSpPr>
          <p:nvPr>
            <p:ph type="body" sz="quarter" idx="23"/>
          </p:nvPr>
        </p:nvSpPr>
        <p:spPr>
          <a:xfrm>
            <a:off x="22256760" y="6378486"/>
            <a:ext cx="10048874" cy="1257150"/>
          </a:xfrm>
        </p:spPr>
        <p:txBody>
          <a:bodyPr/>
          <a:lstStyle/>
          <a:p>
            <a:r>
              <a:rPr lang="en-US" dirty="0" smtClean="0"/>
              <a:t>Figure 1 and 2  shows the Root Mean Square Deviation (RMSD) least square fitted to the protein’s backbone of Run1 and Run2 respectively.</a:t>
            </a:r>
            <a:endParaRPr lang="en-US" dirty="0"/>
          </a:p>
        </p:txBody>
      </p:sp>
      <p:sp>
        <p:nvSpPr>
          <p:cNvPr id="457" name="Text Placeholder 456"/>
          <p:cNvSpPr>
            <a:spLocks noGrp="1"/>
          </p:cNvSpPr>
          <p:nvPr>
            <p:ph type="body" sz="quarter" idx="24"/>
          </p:nvPr>
        </p:nvSpPr>
        <p:spPr>
          <a:xfrm>
            <a:off x="22256758" y="5541320"/>
            <a:ext cx="10050458" cy="784756"/>
          </a:xfrm>
        </p:spPr>
        <p:txBody>
          <a:bodyPr/>
          <a:lstStyle/>
          <a:p>
            <a:r>
              <a:rPr lang="en-US" dirty="0" smtClean="0"/>
              <a:t>Results</a:t>
            </a:r>
            <a:endParaRPr lang="en-US" dirty="0"/>
          </a:p>
        </p:txBody>
      </p:sp>
      <p:sp>
        <p:nvSpPr>
          <p:cNvPr id="458" name="Text Placeholder 457"/>
          <p:cNvSpPr>
            <a:spLocks noGrp="1"/>
          </p:cNvSpPr>
          <p:nvPr>
            <p:ph type="body" sz="quarter" idx="25"/>
          </p:nvPr>
        </p:nvSpPr>
        <p:spPr>
          <a:xfrm>
            <a:off x="32924094" y="13555640"/>
            <a:ext cx="10047020" cy="784756"/>
          </a:xfrm>
        </p:spPr>
        <p:txBody>
          <a:bodyPr/>
          <a:lstStyle/>
          <a:p>
            <a:r>
              <a:rPr lang="en-US" dirty="0" smtClean="0"/>
              <a:t>CONCLUSIONS</a:t>
            </a:r>
            <a:endParaRPr lang="en-US" dirty="0"/>
          </a:p>
        </p:txBody>
      </p:sp>
      <p:sp>
        <p:nvSpPr>
          <p:cNvPr id="459" name="Text Placeholder 458"/>
          <p:cNvSpPr>
            <a:spLocks noGrp="1"/>
          </p:cNvSpPr>
          <p:nvPr>
            <p:ph type="body" sz="quarter" idx="26"/>
          </p:nvPr>
        </p:nvSpPr>
        <p:spPr>
          <a:xfrm>
            <a:off x="32905536" y="14597892"/>
            <a:ext cx="10047020" cy="6303073"/>
          </a:xfrm>
        </p:spPr>
        <p:txBody>
          <a:bodyPr/>
          <a:lstStyle/>
          <a:p>
            <a:pPr marL="738538" indent="-738538">
              <a:buFont typeface="Arial"/>
              <a:buChar char="•"/>
            </a:pPr>
            <a:r>
              <a:rPr lang="en-US" dirty="0" smtClean="0"/>
              <a:t>The first MD simulations (Run1) took about 1 ns to stabilize. On the other hand, Run2 seemed to stabilize after about 0.5 ns, but at 2.5 ns we saw a significant shift in RMSD. This seems to indicate a structural transition to a different local minima</a:t>
            </a:r>
          </a:p>
          <a:p>
            <a:pPr marL="738538" indent="-738538">
              <a:buFont typeface="Arial"/>
              <a:buChar char="•"/>
            </a:pPr>
            <a:r>
              <a:rPr lang="en-US" dirty="0" smtClean="0"/>
              <a:t>In general in Run2 we observed a larger around amount of C-alpha fluctuations and therefore showed more dynamics. Also we observed greater correlated motions.</a:t>
            </a:r>
          </a:p>
          <a:p>
            <a:pPr marL="738538" indent="-738538">
              <a:buFont typeface="Arial"/>
              <a:buChar char="•"/>
            </a:pPr>
            <a:r>
              <a:rPr lang="en-US" dirty="0" smtClean="0"/>
              <a:t>Visual analysis of the regions undergoing larger motions suggests that the MDs detects a re-shaping of the template loading channel. This also proves that functionally relevant motions are observable in the ns time scale accessible to our MD simulations</a:t>
            </a:r>
          </a:p>
          <a:p>
            <a:pPr marL="738538" indent="-738538">
              <a:buFont typeface="Arial"/>
              <a:buChar char="•"/>
            </a:pPr>
            <a:r>
              <a:rPr lang="en-US" dirty="0" smtClean="0"/>
              <a:t>Aforementioned observations suggest expanding Run2 simulation time by a factor of  10 should allow us to better sample the conformational space accessible to the protein.</a:t>
            </a:r>
            <a:endParaRPr lang="en-US" dirty="0"/>
          </a:p>
        </p:txBody>
      </p:sp>
      <p:sp>
        <p:nvSpPr>
          <p:cNvPr id="460" name="Text Placeholder 459"/>
          <p:cNvSpPr>
            <a:spLocks noGrp="1"/>
          </p:cNvSpPr>
          <p:nvPr>
            <p:ph type="body" sz="quarter" idx="27"/>
          </p:nvPr>
        </p:nvSpPr>
        <p:spPr>
          <a:xfrm>
            <a:off x="32924094" y="21197674"/>
            <a:ext cx="10047020" cy="784756"/>
          </a:xfrm>
        </p:spPr>
        <p:txBody>
          <a:bodyPr/>
          <a:lstStyle/>
          <a:p>
            <a:r>
              <a:rPr lang="en-US" dirty="0" smtClean="0"/>
              <a:t>REFERENCES</a:t>
            </a:r>
            <a:endParaRPr lang="en-US" dirty="0"/>
          </a:p>
        </p:txBody>
      </p:sp>
      <p:sp>
        <p:nvSpPr>
          <p:cNvPr id="461" name="Text Placeholder 460"/>
          <p:cNvSpPr>
            <a:spLocks noGrp="1"/>
          </p:cNvSpPr>
          <p:nvPr>
            <p:ph type="body" sz="quarter" idx="28"/>
          </p:nvPr>
        </p:nvSpPr>
        <p:spPr>
          <a:xfrm>
            <a:off x="32924097" y="22287416"/>
            <a:ext cx="10052051" cy="4302524"/>
          </a:xfrm>
        </p:spPr>
        <p:txBody>
          <a:bodyPr/>
          <a:lstStyle/>
          <a:p>
            <a:pPr indent="-1969435"/>
            <a:r>
              <a:rPr lang="en-US" dirty="0" smtClean="0"/>
              <a:t>[1] World Health Organization. Hepatitis C Fact Sheet No. 164. http://www.who.int/mediacentre/factsheets/fs164/en/ (June 2011)</a:t>
            </a:r>
          </a:p>
          <a:p>
            <a:pPr indent="-1969435"/>
            <a:r>
              <a:rPr lang="en-US" dirty="0" smtClean="0"/>
              <a:t>[</a:t>
            </a:r>
            <a:r>
              <a:rPr lang="en-US" dirty="0"/>
              <a:t>2] Zhen R, Franklin M and </a:t>
            </a:r>
            <a:r>
              <a:rPr lang="en-US" dirty="0" err="1"/>
              <a:t>Ghose</a:t>
            </a:r>
            <a:r>
              <a:rPr lang="en-US" dirty="0"/>
              <a:t> R. (2013) structure of the RNA-directed RNA polymerase from the cystovirus ϕ12.</a:t>
            </a:r>
            <a:r>
              <a:rPr lang="en-US" i="1" dirty="0"/>
              <a:t> </a:t>
            </a:r>
            <a:r>
              <a:rPr lang="en-US" dirty="0"/>
              <a:t>Proteins, 81,1479-1484</a:t>
            </a:r>
            <a:r>
              <a:rPr lang="en-US" dirty="0" smtClean="0"/>
              <a:t>.</a:t>
            </a:r>
          </a:p>
          <a:p>
            <a:r>
              <a:rPr lang="en-US" dirty="0" smtClean="0"/>
              <a:t>[3]</a:t>
            </a:r>
            <a:r>
              <a:rPr lang="en-US" dirty="0"/>
              <a:t> Davis, B. C. and Thorpe, I. F. (2013), Thumb inhibitor binding eliminates functionally important dynamics in the hepatitis C virus RNA polymerase. Proteins, 81: 40–52. </a:t>
            </a:r>
            <a:r>
              <a:rPr lang="en-US" dirty="0" err="1"/>
              <a:t>doi</a:t>
            </a:r>
            <a:r>
              <a:rPr lang="en-US" dirty="0"/>
              <a:t>: 10.1002/prot.24154</a:t>
            </a:r>
          </a:p>
          <a:p>
            <a:endParaRPr lang="en-US" dirty="0"/>
          </a:p>
        </p:txBody>
      </p:sp>
      <p:sp>
        <p:nvSpPr>
          <p:cNvPr id="462" name="Text Placeholder 461"/>
          <p:cNvSpPr>
            <a:spLocks noGrp="1"/>
          </p:cNvSpPr>
          <p:nvPr>
            <p:ph type="body" sz="quarter" idx="29"/>
          </p:nvPr>
        </p:nvSpPr>
        <p:spPr>
          <a:xfrm>
            <a:off x="32914032" y="26110344"/>
            <a:ext cx="10047020" cy="784756"/>
          </a:xfrm>
        </p:spPr>
        <p:txBody>
          <a:bodyPr/>
          <a:lstStyle/>
          <a:p>
            <a:r>
              <a:rPr lang="en-US" dirty="0" smtClean="0"/>
              <a:t>ACKNOWLEDGMENTS</a:t>
            </a:r>
            <a:endParaRPr lang="en-US" dirty="0"/>
          </a:p>
        </p:txBody>
      </p:sp>
      <p:sp>
        <p:nvSpPr>
          <p:cNvPr id="463" name="Text Placeholder 462"/>
          <p:cNvSpPr>
            <a:spLocks noGrp="1"/>
          </p:cNvSpPr>
          <p:nvPr>
            <p:ph type="body" sz="quarter" idx="30"/>
          </p:nvPr>
        </p:nvSpPr>
        <p:spPr>
          <a:xfrm>
            <a:off x="32914034" y="26955036"/>
            <a:ext cx="10052051" cy="2141933"/>
          </a:xfrm>
        </p:spPr>
        <p:txBody>
          <a:bodyPr/>
          <a:lstStyle/>
          <a:p>
            <a:pPr marL="738538" indent="-738538">
              <a:buFont typeface="Arial"/>
              <a:buChar char="•"/>
            </a:pPr>
            <a:r>
              <a:rPr lang="en-US" dirty="0" smtClean="0"/>
              <a:t>This Project is supported by the National Science Foundation (NSF STEP)</a:t>
            </a:r>
          </a:p>
          <a:p>
            <a:pPr marL="738538" indent="-738538">
              <a:buFont typeface="Arial"/>
              <a:buChar char="•"/>
            </a:pPr>
            <a:r>
              <a:rPr lang="en-US" dirty="0" smtClean="0"/>
              <a:t>I  would </a:t>
            </a:r>
            <a:r>
              <a:rPr lang="en-US" dirty="0"/>
              <a:t>like to thank the CUNY High Performance Computing Center</a:t>
            </a:r>
            <a:r>
              <a:rPr lang="en-US" dirty="0" smtClean="0"/>
              <a:t>.</a:t>
            </a:r>
          </a:p>
        </p:txBody>
      </p:sp>
      <p:sp>
        <p:nvSpPr>
          <p:cNvPr id="464" name="Text Placeholder 463"/>
          <p:cNvSpPr>
            <a:spLocks noGrp="1"/>
          </p:cNvSpPr>
          <p:nvPr>
            <p:ph type="body" sz="quarter" idx="96"/>
          </p:nvPr>
        </p:nvSpPr>
        <p:spPr>
          <a:xfrm>
            <a:off x="922346" y="15004241"/>
            <a:ext cx="10056812" cy="10224148"/>
          </a:xfrm>
        </p:spPr>
        <p:txBody>
          <a:bodyPr/>
          <a:lstStyle/>
          <a:p>
            <a:r>
              <a:rPr lang="en-US" dirty="0" smtClean="0"/>
              <a:t>In the </a:t>
            </a:r>
            <a:r>
              <a:rPr lang="en-US" dirty="0"/>
              <a:t>last few decades, Hepatitis C-related deaths have increased sharply. More than 350,000 people die from Hepatitis </a:t>
            </a:r>
            <a:r>
              <a:rPr lang="en-US" dirty="0" smtClean="0"/>
              <a:t>C and related </a:t>
            </a:r>
            <a:r>
              <a:rPr lang="en-US" dirty="0"/>
              <a:t>diseases every </a:t>
            </a:r>
            <a:r>
              <a:rPr lang="en-US" dirty="0" smtClean="0"/>
              <a:t>year due </a:t>
            </a:r>
            <a:r>
              <a:rPr lang="en-US" dirty="0"/>
              <a:t>to the lack of effective </a:t>
            </a:r>
            <a:r>
              <a:rPr lang="en-US" dirty="0" smtClean="0"/>
              <a:t>vaccination</a:t>
            </a:r>
            <a:r>
              <a:rPr lang="en-US" baseline="30000" dirty="0" smtClean="0"/>
              <a:t>1</a:t>
            </a:r>
            <a:r>
              <a:rPr lang="en-US" dirty="0" smtClean="0"/>
              <a:t>. RNA </a:t>
            </a:r>
            <a:r>
              <a:rPr lang="en-US" dirty="0"/>
              <a:t>polymerase is a target </a:t>
            </a:r>
            <a:r>
              <a:rPr lang="en-US" dirty="0" smtClean="0"/>
              <a:t>of  our studies since </a:t>
            </a:r>
            <a:r>
              <a:rPr lang="en-US" dirty="0"/>
              <a:t>it is responsible for the replication of the </a:t>
            </a:r>
            <a:r>
              <a:rPr lang="en-US" dirty="0" smtClean="0"/>
              <a:t>viral genome. </a:t>
            </a:r>
            <a:r>
              <a:rPr lang="en-US" dirty="0"/>
              <a:t>In our </a:t>
            </a:r>
            <a:r>
              <a:rPr lang="en-US" dirty="0" smtClean="0"/>
              <a:t> research </a:t>
            </a:r>
            <a:r>
              <a:rPr lang="en-US" dirty="0"/>
              <a:t>we seek a detailed understanding of the role of protein dynamics in the function of the RNA-dependent RNA-polymerase (RdRps) from </a:t>
            </a:r>
            <a:r>
              <a:rPr lang="en-US" dirty="0" smtClean="0"/>
              <a:t>the </a:t>
            </a:r>
            <a:r>
              <a:rPr lang="en-US" dirty="0" err="1" smtClean="0"/>
              <a:t>cystovirus</a:t>
            </a:r>
            <a:r>
              <a:rPr lang="en-US" dirty="0" smtClean="0"/>
              <a:t> </a:t>
            </a:r>
            <a:r>
              <a:rPr lang="en-US" i="1" dirty="0" smtClean="0"/>
              <a:t>ϕ12</a:t>
            </a:r>
            <a:r>
              <a:rPr lang="en-US" dirty="0" smtClean="0"/>
              <a:t>. Given the similarities between </a:t>
            </a:r>
            <a:r>
              <a:rPr lang="en-US" dirty="0"/>
              <a:t>the </a:t>
            </a:r>
            <a:r>
              <a:rPr lang="en-US" dirty="0" smtClean="0"/>
              <a:t>RdRps across the viral kingdom,  our  results </a:t>
            </a:r>
            <a:r>
              <a:rPr lang="en-US" dirty="0"/>
              <a:t>should provide insights into other viruses including </a:t>
            </a:r>
            <a:r>
              <a:rPr lang="en-US" dirty="0" smtClean="0"/>
              <a:t>Hepatitis C virus (HCV)</a:t>
            </a:r>
            <a:r>
              <a:rPr lang="en-US" dirty="0"/>
              <a:t>.</a:t>
            </a:r>
            <a:r>
              <a:rPr lang="en-US" dirty="0" smtClean="0"/>
              <a:t> In order </a:t>
            </a:r>
            <a:r>
              <a:rPr lang="en-US" dirty="0"/>
              <a:t> </a:t>
            </a:r>
            <a:r>
              <a:rPr lang="en-US" dirty="0" smtClean="0"/>
              <a:t>to determine the native state dynamics of  the  </a:t>
            </a:r>
            <a:r>
              <a:rPr lang="en-US" i="1" dirty="0" smtClean="0"/>
              <a:t>ϕ12</a:t>
            </a:r>
            <a:r>
              <a:rPr lang="en-US" dirty="0" smtClean="0"/>
              <a:t> </a:t>
            </a:r>
            <a:r>
              <a:rPr lang="en-US" dirty="0" err="1" smtClean="0"/>
              <a:t>RdRp</a:t>
            </a:r>
            <a:r>
              <a:rPr lang="en-US" dirty="0" smtClean="0"/>
              <a:t>, </a:t>
            </a:r>
            <a:r>
              <a:rPr lang="en-US" dirty="0"/>
              <a:t>w</a:t>
            </a:r>
            <a:r>
              <a:rPr lang="en-US" dirty="0" smtClean="0"/>
              <a:t>e </a:t>
            </a:r>
            <a:r>
              <a:rPr lang="en-US" dirty="0"/>
              <a:t>performed solvated MD simulations </a:t>
            </a:r>
            <a:r>
              <a:rPr lang="en-US" dirty="0" smtClean="0"/>
              <a:t>using </a:t>
            </a:r>
            <a:r>
              <a:rPr lang="en-US" dirty="0"/>
              <a:t>different </a:t>
            </a:r>
            <a:r>
              <a:rPr lang="en-US" dirty="0" smtClean="0"/>
              <a:t>schemes</a:t>
            </a:r>
            <a:r>
              <a:rPr lang="en-US" dirty="0"/>
              <a:t>, with and without Graphics Processing Units (GPUs) </a:t>
            </a:r>
            <a:r>
              <a:rPr lang="en-US" dirty="0" smtClean="0"/>
              <a:t>. We performed three type of analysis: 1-Root Mean Square Fluctuations, </a:t>
            </a:r>
            <a:r>
              <a:rPr lang="en-US" dirty="0"/>
              <a:t>2</a:t>
            </a:r>
            <a:r>
              <a:rPr lang="en-US" dirty="0" smtClean="0"/>
              <a:t>- Covariance Analysis 3- Principle Component </a:t>
            </a:r>
            <a:r>
              <a:rPr lang="en-US" dirty="0"/>
              <a:t>A</a:t>
            </a:r>
            <a:r>
              <a:rPr lang="en-US" dirty="0" smtClean="0"/>
              <a:t>nalysis. We </a:t>
            </a:r>
            <a:r>
              <a:rPr lang="en-US" dirty="0"/>
              <a:t>noticed that </a:t>
            </a:r>
            <a:r>
              <a:rPr lang="en-US" dirty="0" smtClean="0"/>
              <a:t>our  protein </a:t>
            </a:r>
            <a:r>
              <a:rPr lang="en-US" dirty="0"/>
              <a:t>showed a </a:t>
            </a:r>
            <a:r>
              <a:rPr lang="en-US" dirty="0" smtClean="0"/>
              <a:t> larger  amount </a:t>
            </a:r>
            <a:r>
              <a:rPr lang="en-US" dirty="0"/>
              <a:t>of </a:t>
            </a:r>
            <a:r>
              <a:rPr lang="en-US" dirty="0" smtClean="0"/>
              <a:t> fluctuations</a:t>
            </a:r>
            <a:r>
              <a:rPr lang="en-US" dirty="0"/>
              <a:t>, and thus more dynamics, as well as larger </a:t>
            </a:r>
            <a:r>
              <a:rPr lang="en-US" dirty="0" smtClean="0"/>
              <a:t> amount </a:t>
            </a:r>
            <a:r>
              <a:rPr lang="en-US" dirty="0"/>
              <a:t>of </a:t>
            </a:r>
            <a:r>
              <a:rPr lang="en-US" dirty="0" smtClean="0"/>
              <a:t> correlated </a:t>
            </a:r>
            <a:r>
              <a:rPr lang="en-US" dirty="0"/>
              <a:t>motion when running simulations without GPUs </a:t>
            </a:r>
            <a:r>
              <a:rPr lang="en-US" dirty="0" smtClean="0"/>
              <a:t>and using a </a:t>
            </a:r>
            <a:r>
              <a:rPr lang="en-US" i="1" dirty="0" smtClean="0"/>
              <a:t>Shift</a:t>
            </a:r>
            <a:r>
              <a:rPr lang="en-US" dirty="0" smtClean="0"/>
              <a:t>  method for  computing Van der Waals forces</a:t>
            </a:r>
            <a:r>
              <a:rPr lang="en-US" dirty="0"/>
              <a:t>. </a:t>
            </a:r>
            <a:r>
              <a:rPr lang="en-US" dirty="0" smtClean="0"/>
              <a:t>Analysis </a:t>
            </a:r>
            <a:r>
              <a:rPr lang="en-US" dirty="0"/>
              <a:t>of the regions undergoing larger motions suggests that the MDs detects </a:t>
            </a:r>
            <a:r>
              <a:rPr lang="en-US" dirty="0" smtClean="0"/>
              <a:t>reshaping of </a:t>
            </a:r>
            <a:r>
              <a:rPr lang="en-US" dirty="0"/>
              <a:t>the template loading channel. This also proves that </a:t>
            </a:r>
            <a:r>
              <a:rPr lang="en-US" dirty="0" smtClean="0"/>
              <a:t>motions that are likely to be functionally </a:t>
            </a:r>
            <a:r>
              <a:rPr lang="en-US" dirty="0"/>
              <a:t>relevant </a:t>
            </a:r>
            <a:r>
              <a:rPr lang="en-US" dirty="0" smtClean="0"/>
              <a:t>are </a:t>
            </a:r>
            <a:r>
              <a:rPr lang="en-US" dirty="0"/>
              <a:t>observable in the </a:t>
            </a:r>
            <a:r>
              <a:rPr lang="en-US" dirty="0" smtClean="0"/>
              <a:t> ns timescales </a:t>
            </a:r>
            <a:r>
              <a:rPr lang="en-US" dirty="0"/>
              <a:t>accessible to our MD </a:t>
            </a:r>
            <a:r>
              <a:rPr lang="en-US" dirty="0" smtClean="0"/>
              <a:t>simulations.</a:t>
            </a:r>
            <a:endParaRPr lang="en-US" dirty="0"/>
          </a:p>
          <a:p>
            <a:endParaRPr lang="en-US" dirty="0"/>
          </a:p>
          <a:p>
            <a:endParaRPr lang="en-US" dirty="0"/>
          </a:p>
        </p:txBody>
      </p:sp>
      <p:sp>
        <p:nvSpPr>
          <p:cNvPr id="465" name="Text Placeholder 464"/>
          <p:cNvSpPr>
            <a:spLocks noGrp="1"/>
          </p:cNvSpPr>
          <p:nvPr>
            <p:ph type="body" sz="quarter" idx="150"/>
          </p:nvPr>
        </p:nvSpPr>
        <p:spPr>
          <a:xfrm>
            <a:off x="4567979" y="3421969"/>
            <a:ext cx="36577401" cy="1280160"/>
          </a:xfrm>
        </p:spPr>
        <p:txBody>
          <a:bodyPr>
            <a:noAutofit/>
          </a:bodyPr>
          <a:lstStyle/>
          <a:p>
            <a:pPr>
              <a:lnSpc>
                <a:spcPct val="70000"/>
              </a:lnSpc>
            </a:pPr>
            <a:r>
              <a:rPr lang="en-US" sz="3000" dirty="0"/>
              <a:t>1-Sophomore  Computer Engineering Student ; 2-Faculty Mentor, Department of Chemistry, The City College of New York, and The Graduate Center of CUNY ; 3-Senior Research Scientist, The City College of New York</a:t>
            </a:r>
          </a:p>
          <a:p>
            <a:pPr indent="118829" algn="l">
              <a:lnSpc>
                <a:spcPct val="70000"/>
              </a:lnSpc>
            </a:pPr>
            <a:r>
              <a:rPr lang="en-US" sz="3200" dirty="0"/>
              <a:t>              </a:t>
            </a:r>
            <a:r>
              <a:rPr lang="en-US" sz="3200" dirty="0" smtClean="0"/>
              <a:t>     Email</a:t>
            </a:r>
            <a:r>
              <a:rPr lang="en-US" sz="3200" dirty="0"/>
              <a:t>: moustafa.elshaabiny@gmail.com</a:t>
            </a:r>
          </a:p>
        </p:txBody>
      </p:sp>
      <p:sp>
        <p:nvSpPr>
          <p:cNvPr id="466" name="Text Placeholder 465"/>
          <p:cNvSpPr>
            <a:spLocks noGrp="1"/>
          </p:cNvSpPr>
          <p:nvPr>
            <p:ph type="body" sz="quarter" idx="151"/>
          </p:nvPr>
        </p:nvSpPr>
        <p:spPr/>
        <p:txBody>
          <a:bodyPr>
            <a:noAutofit/>
          </a:bodyPr>
          <a:lstStyle/>
          <a:p>
            <a:r>
              <a:rPr lang="en-US" sz="8200" dirty="0"/>
              <a:t>Moustafa Elshaabiny</a:t>
            </a:r>
            <a:r>
              <a:rPr lang="en-US" sz="8200" baseline="30000" dirty="0"/>
              <a:t>1</a:t>
            </a:r>
            <a:r>
              <a:rPr lang="en-US" sz="8200" dirty="0"/>
              <a:t>, Ranajeet Ghose</a:t>
            </a:r>
            <a:r>
              <a:rPr lang="en-US" sz="8200" baseline="30000" dirty="0"/>
              <a:t>2,</a:t>
            </a:r>
            <a:r>
              <a:rPr lang="en-US" sz="8200" dirty="0"/>
              <a:t> and Andrea Piserchio</a:t>
            </a:r>
            <a:r>
              <a:rPr lang="en-US" sz="8200" baseline="30000" dirty="0"/>
              <a:t>3</a:t>
            </a:r>
            <a:endParaRPr lang="en-US" sz="8200" dirty="0"/>
          </a:p>
        </p:txBody>
      </p:sp>
      <p:sp>
        <p:nvSpPr>
          <p:cNvPr id="467" name="Text Placeholder 466"/>
          <p:cNvSpPr>
            <a:spLocks noGrp="1"/>
          </p:cNvSpPr>
          <p:nvPr>
            <p:ph type="body" sz="quarter" idx="153"/>
          </p:nvPr>
        </p:nvSpPr>
        <p:spPr/>
        <p:txBody>
          <a:bodyPr>
            <a:normAutofit fontScale="70000" lnSpcReduction="20000"/>
          </a:bodyPr>
          <a:lstStyle/>
          <a:p>
            <a:r>
              <a:rPr lang="en-US" dirty="0" smtClean="0"/>
              <a:t>Native State Dynamics of a Bacteriophage RNA-dependent RNA Polymerase</a:t>
            </a:r>
            <a:endParaRPr lang="en-US" dirty="0"/>
          </a:p>
        </p:txBody>
      </p:sp>
      <p:sp>
        <p:nvSpPr>
          <p:cNvPr id="8" name="TextBox 7"/>
          <p:cNvSpPr txBox="1"/>
          <p:nvPr/>
        </p:nvSpPr>
        <p:spPr>
          <a:xfrm>
            <a:off x="7104973" y="27426283"/>
            <a:ext cx="184599" cy="1415730"/>
          </a:xfrm>
          <a:prstGeom prst="rect">
            <a:avLst/>
          </a:prstGeom>
          <a:noFill/>
        </p:spPr>
        <p:txBody>
          <a:bodyPr wrap="none" lIns="91407" tIns="45699" rIns="91407" bIns="45699" rtlCol="0">
            <a:spAutoFit/>
          </a:bodyPr>
          <a:lstStyle/>
          <a:p>
            <a:endParaRPr lang="en-US" dirty="0"/>
          </a:p>
        </p:txBody>
      </p:sp>
      <p:pic>
        <p:nvPicPr>
          <p:cNvPr id="11" name="Picture 10"/>
          <p:cNvPicPr>
            <a:picLocks noChangeAspect="1"/>
          </p:cNvPicPr>
          <p:nvPr/>
        </p:nvPicPr>
        <p:blipFill>
          <a:blip r:embed="rId3"/>
          <a:stretch>
            <a:fillRect/>
          </a:stretch>
        </p:blipFill>
        <p:spPr>
          <a:xfrm>
            <a:off x="9818568" y="21641106"/>
            <a:ext cx="12882323" cy="1192811"/>
          </a:xfrm>
          <a:prstGeom prst="rect">
            <a:avLst/>
          </a:prstGeom>
        </p:spPr>
      </p:pic>
      <p:pic>
        <p:nvPicPr>
          <p:cNvPr id="12" name="Picture 11"/>
          <p:cNvPicPr>
            <a:picLocks noChangeAspect="1"/>
          </p:cNvPicPr>
          <p:nvPr/>
        </p:nvPicPr>
        <p:blipFill>
          <a:blip r:embed="rId4"/>
          <a:stretch>
            <a:fillRect/>
          </a:stretch>
        </p:blipFill>
        <p:spPr>
          <a:xfrm>
            <a:off x="10348008" y="15756012"/>
            <a:ext cx="11042029" cy="1317088"/>
          </a:xfrm>
          <a:prstGeom prst="rect">
            <a:avLst/>
          </a:prstGeom>
        </p:spPr>
      </p:pic>
      <p:pic>
        <p:nvPicPr>
          <p:cNvPr id="22" name="Content Placeholder 3" descr="rmsd_0_1_lg_backb.png"/>
          <p:cNvPicPr>
            <a:picLocks noChangeAspect="1"/>
          </p:cNvPicPr>
          <p:nvPr/>
        </p:nvPicPr>
        <p:blipFill rotWithShape="1">
          <a:blip r:embed="rId5">
            <a:extLst>
              <a:ext uri="{28A0092B-C50C-407E-A947-70E740481C1C}">
                <a14:useLocalDpi xmlns:a14="http://schemas.microsoft.com/office/drawing/2010/main" val="0"/>
              </a:ext>
            </a:extLst>
          </a:blip>
          <a:srcRect l="-1" t="1090" r="-1084" b="-1645"/>
          <a:stretch/>
        </p:blipFill>
        <p:spPr>
          <a:xfrm>
            <a:off x="22310293" y="7609572"/>
            <a:ext cx="6522637" cy="4973137"/>
          </a:xfrm>
          <a:prstGeom prst="rect">
            <a:avLst/>
          </a:prstGeom>
        </p:spPr>
      </p:pic>
      <p:sp>
        <p:nvSpPr>
          <p:cNvPr id="3" name="TextBox 2"/>
          <p:cNvSpPr txBox="1"/>
          <p:nvPr/>
        </p:nvSpPr>
        <p:spPr>
          <a:xfrm>
            <a:off x="29130423" y="9611170"/>
            <a:ext cx="2587715" cy="492400"/>
          </a:xfrm>
          <a:prstGeom prst="rect">
            <a:avLst/>
          </a:prstGeom>
          <a:noFill/>
        </p:spPr>
        <p:txBody>
          <a:bodyPr wrap="square" lIns="91407" tIns="45699" rIns="91407" bIns="45699" rtlCol="0">
            <a:spAutoFit/>
          </a:bodyPr>
          <a:lstStyle/>
          <a:p>
            <a:r>
              <a:rPr lang="en-US" sz="2600" dirty="0">
                <a:latin typeface="Times New Roman" pitchFamily="18" charset="0"/>
                <a:cs typeface="Times New Roman" pitchFamily="18" charset="0"/>
              </a:rPr>
              <a:t>Run1</a:t>
            </a:r>
          </a:p>
        </p:txBody>
      </p:sp>
      <p:pic>
        <p:nvPicPr>
          <p:cNvPr id="27" name="Picture 26" descr="rmsd_0_2_back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10699" y="12582703"/>
            <a:ext cx="6444484" cy="4974336"/>
          </a:xfrm>
          <a:prstGeom prst="rect">
            <a:avLst/>
          </a:prstGeom>
        </p:spPr>
      </p:pic>
      <p:sp>
        <p:nvSpPr>
          <p:cNvPr id="4" name="TextBox 3"/>
          <p:cNvSpPr txBox="1"/>
          <p:nvPr/>
        </p:nvSpPr>
        <p:spPr>
          <a:xfrm>
            <a:off x="23478851" y="14558103"/>
            <a:ext cx="907128" cy="492400"/>
          </a:xfrm>
          <a:prstGeom prst="rect">
            <a:avLst/>
          </a:prstGeom>
          <a:noFill/>
        </p:spPr>
        <p:txBody>
          <a:bodyPr wrap="none" lIns="91407" tIns="45699" rIns="91407" bIns="45699" rtlCol="0">
            <a:spAutoFit/>
          </a:bodyPr>
          <a:lstStyle/>
          <a:p>
            <a:r>
              <a:rPr lang="en-US" sz="2600" dirty="0">
                <a:solidFill>
                  <a:srgbClr val="000000"/>
                </a:solidFill>
                <a:latin typeface="Times New Roman" pitchFamily="18" charset="0"/>
                <a:cs typeface="Times New Roman" pitchFamily="18" charset="0"/>
              </a:rPr>
              <a:t>Run2</a:t>
            </a:r>
          </a:p>
        </p:txBody>
      </p:sp>
      <p:sp>
        <p:nvSpPr>
          <p:cNvPr id="5" name="TextBox 4"/>
          <p:cNvSpPr txBox="1"/>
          <p:nvPr/>
        </p:nvSpPr>
        <p:spPr>
          <a:xfrm>
            <a:off x="28915946" y="10018770"/>
            <a:ext cx="1675322" cy="492400"/>
          </a:xfrm>
          <a:prstGeom prst="rect">
            <a:avLst/>
          </a:prstGeom>
          <a:noFill/>
        </p:spPr>
        <p:txBody>
          <a:bodyPr wrap="square" lIns="91407" tIns="45699" rIns="91407" bIns="45699" rtlCol="0">
            <a:spAutoFit/>
          </a:bodyPr>
          <a:lstStyle/>
          <a:p>
            <a:r>
              <a:rPr lang="en-US" sz="2600" dirty="0">
                <a:solidFill>
                  <a:srgbClr val="000000"/>
                </a:solidFill>
                <a:latin typeface="Times New Roman" pitchFamily="18" charset="0"/>
                <a:cs typeface="Times New Roman" pitchFamily="18" charset="0"/>
              </a:rPr>
              <a:t>Figure</a:t>
            </a:r>
            <a:r>
              <a:rPr lang="en-US" sz="2600" dirty="0"/>
              <a:t> 1</a:t>
            </a:r>
          </a:p>
        </p:txBody>
      </p:sp>
      <p:sp>
        <p:nvSpPr>
          <p:cNvPr id="6" name="TextBox 5"/>
          <p:cNvSpPr txBox="1"/>
          <p:nvPr/>
        </p:nvSpPr>
        <p:spPr>
          <a:xfrm>
            <a:off x="23346500" y="14847561"/>
            <a:ext cx="1362148" cy="612152"/>
          </a:xfrm>
          <a:prstGeom prst="rect">
            <a:avLst/>
          </a:prstGeom>
          <a:noFill/>
        </p:spPr>
        <p:txBody>
          <a:bodyPr wrap="none" lIns="91407" tIns="45699" rIns="91407" bIns="45699" rtlCol="0">
            <a:spAutoFit/>
          </a:bodyPr>
          <a:lstStyle/>
          <a:p>
            <a:r>
              <a:rPr lang="en-US" sz="2600" dirty="0">
                <a:solidFill>
                  <a:srgbClr val="000000"/>
                </a:solidFill>
                <a:latin typeface="Times New Roman" pitchFamily="18" charset="0"/>
                <a:cs typeface="Times New Roman" pitchFamily="18" charset="0"/>
              </a:rPr>
              <a:t>Figure</a:t>
            </a:r>
            <a:r>
              <a:rPr lang="en-US" sz="3400" dirty="0">
                <a:latin typeface="Times New Roman" pitchFamily="18" charset="0"/>
                <a:cs typeface="Times New Roman" pitchFamily="18" charset="0"/>
              </a:rPr>
              <a:t> </a:t>
            </a:r>
            <a:r>
              <a:rPr lang="en-US" sz="2600" dirty="0">
                <a:latin typeface="Times New Roman" pitchFamily="18" charset="0"/>
                <a:cs typeface="Times New Roman" pitchFamily="18" charset="0"/>
              </a:rPr>
              <a:t>2</a:t>
            </a:r>
          </a:p>
        </p:txBody>
      </p:sp>
      <p:sp>
        <p:nvSpPr>
          <p:cNvPr id="31" name="Text Placeholder 455"/>
          <p:cNvSpPr txBox="1">
            <a:spLocks/>
          </p:cNvSpPr>
          <p:nvPr/>
        </p:nvSpPr>
        <p:spPr>
          <a:xfrm>
            <a:off x="22310306" y="17644614"/>
            <a:ext cx="10048874" cy="2462021"/>
          </a:xfrm>
          <a:prstGeom prst="rect">
            <a:avLst/>
          </a:prstGeom>
        </p:spPr>
        <p:txBody>
          <a:bodyPr wrap="square" lIns="228505" tIns="228505" rIns="228505" bIns="228505">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00" dirty="0"/>
              <a:t>Figure 3 and 4 shows the C-alpha correlation maps of  both simulations Run1 and Run2 respectively. Positive correlations are denoted by red, while anticorrelations (negative correlations) are denoted by blue as show by the color scale to the right of the figures, computed values have been normalized to lie between 1 and -1 </a:t>
            </a:r>
          </a:p>
        </p:txBody>
      </p:sp>
      <p:pic>
        <p:nvPicPr>
          <p:cNvPr id="32" name="Content Placeholder 3" descr="run1.pdf"/>
          <p:cNvPicPr>
            <a:picLocks noChangeAspect="1"/>
          </p:cNvPicPr>
          <p:nvPr/>
        </p:nvPicPr>
        <p:blipFill rotWithShape="1">
          <a:blip r:embed="rId7">
            <a:extLst>
              <a:ext uri="{28A0092B-C50C-407E-A947-70E740481C1C}">
                <a14:useLocalDpi xmlns:a14="http://schemas.microsoft.com/office/drawing/2010/main" val="0"/>
              </a:ext>
            </a:extLst>
          </a:blip>
          <a:srcRect t="20292" b="19838"/>
          <a:stretch/>
        </p:blipFill>
        <p:spPr>
          <a:xfrm>
            <a:off x="23114097" y="19427434"/>
            <a:ext cx="7210564" cy="5616551"/>
          </a:xfrm>
          <a:prstGeom prst="rect">
            <a:avLst/>
          </a:prstGeom>
        </p:spPr>
      </p:pic>
      <p:pic>
        <p:nvPicPr>
          <p:cNvPr id="35" name="Picture 34" descr="run2.pdf"/>
          <p:cNvPicPr>
            <a:picLocks noChangeAspect="1"/>
          </p:cNvPicPr>
          <p:nvPr/>
        </p:nvPicPr>
        <p:blipFill rotWithShape="1">
          <a:blip r:embed="rId8">
            <a:extLst>
              <a:ext uri="{28A0092B-C50C-407E-A947-70E740481C1C}">
                <a14:useLocalDpi xmlns:a14="http://schemas.microsoft.com/office/drawing/2010/main" val="0"/>
              </a:ext>
            </a:extLst>
          </a:blip>
          <a:srcRect l="5208" t="26441" r="10176" b="24967"/>
          <a:stretch/>
        </p:blipFill>
        <p:spPr>
          <a:xfrm>
            <a:off x="25610688" y="25265202"/>
            <a:ext cx="6107441" cy="4941148"/>
          </a:xfrm>
          <a:prstGeom prst="rect">
            <a:avLst/>
          </a:prstGeom>
          <a:noFill/>
          <a:ln>
            <a:noFill/>
          </a:ln>
        </p:spPr>
      </p:pic>
      <p:sp>
        <p:nvSpPr>
          <p:cNvPr id="7" name="TextBox 6"/>
          <p:cNvSpPr txBox="1"/>
          <p:nvPr/>
        </p:nvSpPr>
        <p:spPr>
          <a:xfrm>
            <a:off x="22386919" y="20404936"/>
            <a:ext cx="1508039" cy="2174967"/>
          </a:xfrm>
          <a:prstGeom prst="rect">
            <a:avLst/>
          </a:prstGeom>
          <a:noFill/>
        </p:spPr>
        <p:txBody>
          <a:bodyPr vert="vert270" wrap="none" lIns="91407" tIns="45699" rIns="91407" bIns="45699" rtlCol="0">
            <a:spAutoFit/>
          </a:bodyPr>
          <a:lstStyle/>
          <a:p>
            <a:r>
              <a:rPr lang="en-US" sz="2600" dirty="0">
                <a:solidFill>
                  <a:srgbClr val="000000"/>
                </a:solidFill>
                <a:latin typeface="Times New Roman" pitchFamily="18" charset="0"/>
                <a:cs typeface="Times New Roman" pitchFamily="18" charset="0"/>
              </a:rPr>
              <a:t>Residue</a:t>
            </a:r>
            <a:r>
              <a:rPr lang="en-US" dirty="0" smtClean="0">
                <a:solidFill>
                  <a:srgbClr val="000000"/>
                </a:solidFill>
              </a:rPr>
              <a:t> </a:t>
            </a:r>
            <a:r>
              <a:rPr lang="en-US" sz="2600" dirty="0">
                <a:solidFill>
                  <a:srgbClr val="000000"/>
                </a:solidFill>
                <a:latin typeface="Times New Roman" pitchFamily="18" charset="0"/>
                <a:cs typeface="Times New Roman" pitchFamily="18" charset="0"/>
              </a:rPr>
              <a:t>Index</a:t>
            </a:r>
          </a:p>
        </p:txBody>
      </p:sp>
      <p:sp>
        <p:nvSpPr>
          <p:cNvPr id="39" name="TextBox 38"/>
          <p:cNvSpPr txBox="1"/>
          <p:nvPr/>
        </p:nvSpPr>
        <p:spPr>
          <a:xfrm>
            <a:off x="25610695" y="23748878"/>
            <a:ext cx="2267276" cy="1415730"/>
          </a:xfrm>
          <a:prstGeom prst="rect">
            <a:avLst/>
          </a:prstGeom>
          <a:noFill/>
        </p:spPr>
        <p:txBody>
          <a:bodyPr vert="horz" wrap="none" lIns="91407" tIns="45699" rIns="91407" bIns="45699" rtlCol="0">
            <a:spAutoFit/>
          </a:bodyPr>
          <a:lstStyle/>
          <a:p>
            <a:r>
              <a:rPr lang="en-US" sz="2600" dirty="0">
                <a:solidFill>
                  <a:srgbClr val="000000"/>
                </a:solidFill>
                <a:latin typeface="Times New Roman" pitchFamily="18" charset="0"/>
                <a:cs typeface="Times New Roman" pitchFamily="18" charset="0"/>
              </a:rPr>
              <a:t>Residue</a:t>
            </a:r>
            <a:r>
              <a:rPr lang="en-US" dirty="0" smtClean="0">
                <a:solidFill>
                  <a:srgbClr val="000000"/>
                </a:solidFill>
              </a:rPr>
              <a:t> </a:t>
            </a:r>
            <a:r>
              <a:rPr lang="en-US" sz="2600" dirty="0">
                <a:solidFill>
                  <a:srgbClr val="000000"/>
                </a:solidFill>
                <a:latin typeface="Times New Roman" pitchFamily="18" charset="0"/>
                <a:cs typeface="Times New Roman" pitchFamily="18" charset="0"/>
              </a:rPr>
              <a:t>Index</a:t>
            </a:r>
          </a:p>
        </p:txBody>
      </p:sp>
      <p:sp>
        <p:nvSpPr>
          <p:cNvPr id="9" name="TextBox 8"/>
          <p:cNvSpPr txBox="1"/>
          <p:nvPr/>
        </p:nvSpPr>
        <p:spPr>
          <a:xfrm>
            <a:off x="29954898" y="21590852"/>
            <a:ext cx="907128" cy="492400"/>
          </a:xfrm>
          <a:prstGeom prst="rect">
            <a:avLst/>
          </a:prstGeom>
          <a:noFill/>
        </p:spPr>
        <p:txBody>
          <a:bodyPr wrap="none" lIns="91407" tIns="45699" rIns="91407" bIns="45699" rtlCol="0">
            <a:spAutoFit/>
          </a:bodyPr>
          <a:lstStyle/>
          <a:p>
            <a:r>
              <a:rPr lang="en-US" sz="2600" dirty="0">
                <a:solidFill>
                  <a:srgbClr val="000000"/>
                </a:solidFill>
                <a:latin typeface="Times New Roman" pitchFamily="18" charset="0"/>
                <a:cs typeface="Times New Roman" pitchFamily="18" charset="0"/>
              </a:rPr>
              <a:t>Run1</a:t>
            </a:r>
          </a:p>
        </p:txBody>
      </p:sp>
      <p:sp>
        <p:nvSpPr>
          <p:cNvPr id="41" name="TextBox 40"/>
          <p:cNvSpPr txBox="1"/>
          <p:nvPr/>
        </p:nvSpPr>
        <p:spPr>
          <a:xfrm>
            <a:off x="24398202" y="26706355"/>
            <a:ext cx="1508039" cy="2174967"/>
          </a:xfrm>
          <a:prstGeom prst="rect">
            <a:avLst/>
          </a:prstGeom>
          <a:noFill/>
        </p:spPr>
        <p:txBody>
          <a:bodyPr vert="vert270" wrap="none" lIns="91407" tIns="45699" rIns="91407" bIns="45699" rtlCol="0">
            <a:spAutoFit/>
          </a:bodyPr>
          <a:lstStyle/>
          <a:p>
            <a:r>
              <a:rPr lang="en-US" sz="2600" dirty="0">
                <a:solidFill>
                  <a:srgbClr val="000000"/>
                </a:solidFill>
                <a:latin typeface="Times New Roman" pitchFamily="18" charset="0"/>
                <a:cs typeface="Times New Roman" pitchFamily="18" charset="0"/>
              </a:rPr>
              <a:t>Residue</a:t>
            </a:r>
            <a:r>
              <a:rPr lang="en-US" dirty="0" smtClean="0">
                <a:solidFill>
                  <a:srgbClr val="000000"/>
                </a:solidFill>
              </a:rPr>
              <a:t> </a:t>
            </a:r>
            <a:r>
              <a:rPr lang="en-US" sz="2600" dirty="0">
                <a:solidFill>
                  <a:srgbClr val="000000"/>
                </a:solidFill>
                <a:latin typeface="Times New Roman" pitchFamily="18" charset="0"/>
                <a:cs typeface="Times New Roman" pitchFamily="18" charset="0"/>
              </a:rPr>
              <a:t>Index</a:t>
            </a:r>
          </a:p>
        </p:txBody>
      </p:sp>
      <p:sp>
        <p:nvSpPr>
          <p:cNvPr id="42" name="TextBox 41"/>
          <p:cNvSpPr txBox="1"/>
          <p:nvPr/>
        </p:nvSpPr>
        <p:spPr>
          <a:xfrm>
            <a:off x="28078889" y="29317879"/>
            <a:ext cx="2267276" cy="1415730"/>
          </a:xfrm>
          <a:prstGeom prst="rect">
            <a:avLst/>
          </a:prstGeom>
          <a:noFill/>
        </p:spPr>
        <p:txBody>
          <a:bodyPr vert="horz" wrap="none" lIns="91407" tIns="45699" rIns="91407" bIns="45699" rtlCol="0">
            <a:spAutoFit/>
          </a:bodyPr>
          <a:lstStyle/>
          <a:p>
            <a:r>
              <a:rPr lang="en-US" sz="2600" dirty="0">
                <a:solidFill>
                  <a:srgbClr val="000000"/>
                </a:solidFill>
                <a:latin typeface="Times New Roman" pitchFamily="18" charset="0"/>
                <a:cs typeface="Times New Roman" pitchFamily="18" charset="0"/>
              </a:rPr>
              <a:t>Residue</a:t>
            </a:r>
            <a:r>
              <a:rPr lang="en-US" dirty="0" smtClean="0">
                <a:solidFill>
                  <a:srgbClr val="000000"/>
                </a:solidFill>
              </a:rPr>
              <a:t> </a:t>
            </a:r>
            <a:r>
              <a:rPr lang="en-US" sz="2600" dirty="0">
                <a:solidFill>
                  <a:srgbClr val="000000"/>
                </a:solidFill>
                <a:latin typeface="Times New Roman" pitchFamily="18" charset="0"/>
                <a:cs typeface="Times New Roman" pitchFamily="18" charset="0"/>
              </a:rPr>
              <a:t>Index</a:t>
            </a:r>
          </a:p>
        </p:txBody>
      </p:sp>
      <p:sp>
        <p:nvSpPr>
          <p:cNvPr id="44" name="TextBox 43"/>
          <p:cNvSpPr txBox="1"/>
          <p:nvPr/>
        </p:nvSpPr>
        <p:spPr>
          <a:xfrm>
            <a:off x="23518791" y="27690480"/>
            <a:ext cx="907128" cy="492400"/>
          </a:xfrm>
          <a:prstGeom prst="rect">
            <a:avLst/>
          </a:prstGeom>
          <a:noFill/>
        </p:spPr>
        <p:txBody>
          <a:bodyPr wrap="none" lIns="91407" tIns="45699" rIns="91407" bIns="45699" rtlCol="0">
            <a:spAutoFit/>
          </a:bodyPr>
          <a:lstStyle/>
          <a:p>
            <a:r>
              <a:rPr lang="en-US" sz="2600" dirty="0">
                <a:solidFill>
                  <a:srgbClr val="000000"/>
                </a:solidFill>
                <a:latin typeface="Times New Roman" pitchFamily="18" charset="0"/>
                <a:cs typeface="Times New Roman" pitchFamily="18" charset="0"/>
              </a:rPr>
              <a:t>Run2</a:t>
            </a:r>
          </a:p>
        </p:txBody>
      </p:sp>
      <p:pic>
        <p:nvPicPr>
          <p:cNvPr id="45" name="Content Placeholder 3" descr="run1_run2_carmsf.pdf"/>
          <p:cNvPicPr>
            <a:picLocks noChangeAspect="1"/>
          </p:cNvPicPr>
          <p:nvPr/>
        </p:nvPicPr>
        <p:blipFill rotWithShape="1">
          <a:blip r:embed="rId9">
            <a:extLst>
              <a:ext uri="{28A0092B-C50C-407E-A947-70E740481C1C}">
                <a14:useLocalDpi xmlns:a14="http://schemas.microsoft.com/office/drawing/2010/main" val="0"/>
              </a:ext>
            </a:extLst>
          </a:blip>
          <a:srcRect t="11543" b="5672"/>
          <a:stretch/>
        </p:blipFill>
        <p:spPr>
          <a:xfrm>
            <a:off x="34954555" y="7609572"/>
            <a:ext cx="8389327" cy="5208848"/>
          </a:xfrm>
          <a:prstGeom prst="rect">
            <a:avLst/>
          </a:prstGeom>
        </p:spPr>
      </p:pic>
      <p:sp>
        <p:nvSpPr>
          <p:cNvPr id="46" name="Text Placeholder 458"/>
          <p:cNvSpPr txBox="1">
            <a:spLocks/>
          </p:cNvSpPr>
          <p:nvPr/>
        </p:nvSpPr>
        <p:spPr>
          <a:xfrm>
            <a:off x="32905536" y="6399377"/>
            <a:ext cx="10047020" cy="1261692"/>
          </a:xfrm>
          <a:prstGeom prst="rect">
            <a:avLst/>
          </a:prstGeom>
        </p:spPr>
        <p:txBody>
          <a:bodyPr wrap="square" lIns="228505" tIns="228505" rIns="228505" bIns="228505">
            <a:spAutoFit/>
          </a:bodyPr>
          <a:lstStyle>
            <a:lvl1pPr marL="0" indent="0" algn="l" defTabSz="1018501" rtl="0" eaLnBrk="1" latinLnBrk="0" hangingPunct="1">
              <a:spcBef>
                <a:spcPct val="20000"/>
              </a:spcBef>
              <a:buFont typeface="Arial" pitchFamily="34" charset="0"/>
              <a:buNone/>
              <a:defRPr sz="600" kern="1200">
                <a:solidFill>
                  <a:schemeClr val="accent5">
                    <a:lumMod val="50000"/>
                  </a:schemeClr>
                </a:solidFill>
                <a:latin typeface="Times New Roman" pitchFamily="18" charset="0"/>
                <a:ea typeface="+mn-ea"/>
                <a:cs typeface="Times New Roman" pitchFamily="18" charset="0"/>
              </a:defRPr>
            </a:lvl1pPr>
            <a:lvl2pPr marL="344805" indent="-132617" algn="l" defTabSz="1018501" rtl="0" eaLnBrk="1" latinLnBrk="0" hangingPunct="1">
              <a:spcBef>
                <a:spcPct val="20000"/>
              </a:spcBef>
              <a:buFont typeface="Arial" pitchFamily="34" charset="0"/>
              <a:buChar char="–"/>
              <a:defRPr sz="600" kern="1200">
                <a:solidFill>
                  <a:schemeClr val="tx1"/>
                </a:solidFill>
                <a:latin typeface="Trebuchet MS" pitchFamily="34" charset="0"/>
                <a:ea typeface="+mn-ea"/>
                <a:cs typeface="+mn-cs"/>
              </a:defRPr>
            </a:lvl2pPr>
            <a:lvl3pPr marL="477422" indent="-132617" algn="l" defTabSz="1018501" rtl="0" eaLnBrk="1" latinLnBrk="0" hangingPunct="1">
              <a:spcBef>
                <a:spcPct val="20000"/>
              </a:spcBef>
              <a:buFont typeface="Arial" pitchFamily="34" charset="0"/>
              <a:buChar char="•"/>
              <a:defRPr sz="600" kern="1200">
                <a:solidFill>
                  <a:schemeClr val="tx1"/>
                </a:solidFill>
                <a:latin typeface="Trebuchet MS" pitchFamily="34" charset="0"/>
                <a:ea typeface="+mn-ea"/>
                <a:cs typeface="+mn-cs"/>
              </a:defRPr>
            </a:lvl3pPr>
            <a:lvl4pPr marL="623301" indent="-145879" algn="l" defTabSz="1018501" rtl="0" eaLnBrk="1" latinLnBrk="0" hangingPunct="1">
              <a:spcBef>
                <a:spcPct val="20000"/>
              </a:spcBef>
              <a:buFont typeface="Arial" pitchFamily="34" charset="0"/>
              <a:buChar char="–"/>
              <a:defRPr sz="600" kern="1200">
                <a:solidFill>
                  <a:schemeClr val="tx1"/>
                </a:solidFill>
                <a:latin typeface="Trebuchet MS" pitchFamily="34" charset="0"/>
                <a:ea typeface="+mn-ea"/>
                <a:cs typeface="+mn-cs"/>
              </a:defRPr>
            </a:lvl4pPr>
            <a:lvl5pPr marL="729395" indent="-106094" algn="l" defTabSz="1018501" rtl="0" eaLnBrk="1" latinLnBrk="0" hangingPunct="1">
              <a:spcBef>
                <a:spcPct val="20000"/>
              </a:spcBef>
              <a:buFont typeface="Arial" pitchFamily="34" charset="0"/>
              <a:buChar char="»"/>
              <a:defRPr sz="600" kern="1200">
                <a:solidFill>
                  <a:schemeClr val="tx1"/>
                </a:solidFill>
                <a:latin typeface="Trebuchet MS" pitchFamily="34" charset="0"/>
                <a:ea typeface="+mn-ea"/>
                <a:cs typeface="+mn-cs"/>
              </a:defRPr>
            </a:lvl5pPr>
            <a:lvl6pPr marL="2800877"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128"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378"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629"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2600" dirty="0"/>
              <a:t>Figure 5 shows the total Root Mean Square Fluctuation (RMSF) of Run1 and Run2</a:t>
            </a:r>
          </a:p>
        </p:txBody>
      </p:sp>
      <p:sp>
        <p:nvSpPr>
          <p:cNvPr id="10" name="TextBox 9"/>
          <p:cNvSpPr txBox="1"/>
          <p:nvPr/>
        </p:nvSpPr>
        <p:spPr>
          <a:xfrm>
            <a:off x="33469289" y="9504343"/>
            <a:ext cx="1916054" cy="797842"/>
          </a:xfrm>
          <a:prstGeom prst="rect">
            <a:avLst/>
          </a:prstGeom>
          <a:noFill/>
        </p:spPr>
        <p:txBody>
          <a:bodyPr wrap="none" lIns="393887" tIns="196943" rIns="393887" bIns="196943" rtlCol="0">
            <a:spAutoFit/>
          </a:bodyPr>
          <a:lstStyle/>
          <a:p>
            <a:r>
              <a:rPr lang="en-US" sz="2600" dirty="0">
                <a:latin typeface="Times New Roman"/>
                <a:cs typeface="Times New Roman"/>
              </a:rPr>
              <a:t>Figure 5</a:t>
            </a:r>
          </a:p>
        </p:txBody>
      </p:sp>
      <p:sp>
        <p:nvSpPr>
          <p:cNvPr id="40" name="TextBox 39"/>
          <p:cNvSpPr txBox="1"/>
          <p:nvPr/>
        </p:nvSpPr>
        <p:spPr>
          <a:xfrm>
            <a:off x="29753607" y="21947845"/>
            <a:ext cx="1675322" cy="492400"/>
          </a:xfrm>
          <a:prstGeom prst="rect">
            <a:avLst/>
          </a:prstGeom>
          <a:noFill/>
        </p:spPr>
        <p:txBody>
          <a:bodyPr wrap="square" lIns="91407" tIns="45699" rIns="91407" bIns="45699" rtlCol="0">
            <a:spAutoFit/>
          </a:bodyPr>
          <a:lstStyle/>
          <a:p>
            <a:r>
              <a:rPr lang="en-US" sz="2600" dirty="0">
                <a:solidFill>
                  <a:srgbClr val="000000"/>
                </a:solidFill>
                <a:latin typeface="Times New Roman" pitchFamily="18" charset="0"/>
                <a:cs typeface="Times New Roman" pitchFamily="18" charset="0"/>
              </a:rPr>
              <a:t>Figure</a:t>
            </a:r>
            <a:r>
              <a:rPr lang="en-US" sz="2600" dirty="0"/>
              <a:t> 3</a:t>
            </a:r>
          </a:p>
        </p:txBody>
      </p:sp>
      <p:sp>
        <p:nvSpPr>
          <p:cNvPr id="43" name="TextBox 42"/>
          <p:cNvSpPr txBox="1"/>
          <p:nvPr/>
        </p:nvSpPr>
        <p:spPr>
          <a:xfrm>
            <a:off x="23318505" y="27950832"/>
            <a:ext cx="1675322" cy="492400"/>
          </a:xfrm>
          <a:prstGeom prst="rect">
            <a:avLst/>
          </a:prstGeom>
          <a:noFill/>
        </p:spPr>
        <p:txBody>
          <a:bodyPr wrap="square" lIns="91407" tIns="45699" rIns="91407" bIns="45699" rtlCol="0">
            <a:spAutoFit/>
          </a:bodyPr>
          <a:lstStyle/>
          <a:p>
            <a:r>
              <a:rPr lang="en-US" sz="2600" dirty="0">
                <a:solidFill>
                  <a:srgbClr val="000000"/>
                </a:solidFill>
                <a:latin typeface="Times New Roman" pitchFamily="18" charset="0"/>
                <a:cs typeface="Times New Roman" pitchFamily="18" charset="0"/>
              </a:rPr>
              <a:t>Figure</a:t>
            </a:r>
            <a:r>
              <a:rPr lang="en-US" sz="2600" dirty="0"/>
              <a:t> 4</a:t>
            </a:r>
          </a:p>
        </p:txBody>
      </p:sp>
      <p:pic>
        <p:nvPicPr>
          <p:cNvPr id="48" name="Picture 47"/>
          <p:cNvPicPr>
            <a:picLocks noChangeAspect="1"/>
          </p:cNvPicPr>
          <p:nvPr/>
        </p:nvPicPr>
        <p:blipFill>
          <a:blip r:embed="rId10"/>
          <a:stretch>
            <a:fillRect/>
          </a:stretch>
        </p:blipFill>
        <p:spPr>
          <a:xfrm>
            <a:off x="40039562" y="382657"/>
            <a:ext cx="3304320" cy="3345370"/>
          </a:xfrm>
          <a:prstGeom prst="rect">
            <a:avLst/>
          </a:prstGeom>
          <a:effectLst>
            <a:outerShdw blurRad="50800" dist="38100" dir="2700000" algn="tl" rotWithShape="0">
              <a:srgbClr val="000000">
                <a:alpha val="43000"/>
              </a:srgbClr>
            </a:outerShdw>
          </a:effectLst>
        </p:spPr>
      </p:pic>
      <p:pic>
        <p:nvPicPr>
          <p:cNvPr id="2" name="Picture 1" descr="logo_ccny.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921" y="698603"/>
            <a:ext cx="3897007" cy="3420932"/>
          </a:xfrm>
          <a:prstGeom prst="rect">
            <a:avLst/>
          </a:prstGeom>
        </p:spPr>
      </p:pic>
      <p:sp>
        <p:nvSpPr>
          <p:cNvPr id="16" name="TextBox 15"/>
          <p:cNvSpPr txBox="1"/>
          <p:nvPr/>
        </p:nvSpPr>
        <p:spPr>
          <a:xfrm>
            <a:off x="4863055" y="28952822"/>
            <a:ext cx="795467" cy="1721172"/>
          </a:xfrm>
          <a:prstGeom prst="rect">
            <a:avLst/>
          </a:prstGeom>
          <a:noFill/>
        </p:spPr>
        <p:txBody>
          <a:bodyPr wrap="none" lIns="393887" tIns="196943" rIns="393887" bIns="196943" rtlCol="0">
            <a:spAutoFit/>
          </a:bodyPr>
          <a:lstStyle/>
          <a:p>
            <a:endParaRPr lang="en-US" dirty="0"/>
          </a:p>
        </p:txBody>
      </p:sp>
      <p:sp>
        <p:nvSpPr>
          <p:cNvPr id="17" name="TextBox 16"/>
          <p:cNvSpPr txBox="1"/>
          <p:nvPr/>
        </p:nvSpPr>
        <p:spPr>
          <a:xfrm>
            <a:off x="971863" y="25316075"/>
            <a:ext cx="9846506" cy="6159311"/>
          </a:xfrm>
          <a:prstGeom prst="rect">
            <a:avLst/>
          </a:prstGeom>
          <a:noFill/>
        </p:spPr>
        <p:txBody>
          <a:bodyPr wrap="square" lIns="393887" tIns="196943" rIns="393887" bIns="196943" rtlCol="0">
            <a:spAutoFit/>
          </a:bodyPr>
          <a:lstStyle/>
          <a:p>
            <a:pPr lvl="0">
              <a:spcBef>
                <a:spcPct val="20000"/>
              </a:spcBef>
            </a:pPr>
            <a:r>
              <a:rPr lang="en-US" sz="2600" b="1" dirty="0">
                <a:solidFill>
                  <a:srgbClr val="982CFE">
                    <a:lumMod val="50000"/>
                  </a:srgbClr>
                </a:solidFill>
                <a:latin typeface="Times New Roman" pitchFamily="18" charset="0"/>
                <a:cs typeface="Times New Roman" pitchFamily="18" charset="0"/>
              </a:rPr>
              <a:t>Structure preparation and MD simulation</a:t>
            </a:r>
            <a:r>
              <a:rPr lang="en-US" sz="2600" dirty="0">
                <a:solidFill>
                  <a:srgbClr val="982CFE">
                    <a:lumMod val="50000"/>
                  </a:srgbClr>
                </a:solidFill>
                <a:latin typeface="Times New Roman" pitchFamily="18" charset="0"/>
                <a:cs typeface="Times New Roman" pitchFamily="18" charset="0"/>
              </a:rPr>
              <a:t>.  We used a crystal structure of P2 previously solved in our laboratory (Protein Data Bank, 4IEG). The simulation was conducted using GROMACS version 4.6.0 and AMBER99SB force field. </a:t>
            </a:r>
          </a:p>
          <a:p>
            <a:pPr lvl="0">
              <a:spcBef>
                <a:spcPct val="20000"/>
              </a:spcBef>
            </a:pPr>
            <a:endParaRPr lang="en-US" sz="2600" dirty="0">
              <a:solidFill>
                <a:srgbClr val="982CFE">
                  <a:lumMod val="50000"/>
                </a:srgbClr>
              </a:solidFill>
              <a:latin typeface="Times New Roman" pitchFamily="18" charset="0"/>
              <a:cs typeface="Times New Roman" pitchFamily="18" charset="0"/>
            </a:endParaRPr>
          </a:p>
          <a:p>
            <a:pPr lvl="0">
              <a:spcBef>
                <a:spcPct val="20000"/>
              </a:spcBef>
            </a:pPr>
            <a:r>
              <a:rPr lang="en-US" sz="2600" dirty="0">
                <a:solidFill>
                  <a:srgbClr val="982CFE">
                    <a:lumMod val="50000"/>
                  </a:srgbClr>
                </a:solidFill>
                <a:latin typeface="Times New Roman" pitchFamily="18" charset="0"/>
                <a:cs typeface="Times New Roman" pitchFamily="18" charset="0"/>
              </a:rPr>
              <a:t>Solvation plays an essential role in determining the biophysical properties of biomolecules, including their dynamical features. As a result, we decided to explicitly treat our model by adding solvent water molecules to the system. To do so, we used the GROMACS utility </a:t>
            </a:r>
            <a:r>
              <a:rPr lang="en-US" sz="2600" i="1" dirty="0" err="1">
                <a:solidFill>
                  <a:srgbClr val="982CFE">
                    <a:lumMod val="50000"/>
                  </a:srgbClr>
                </a:solidFill>
                <a:latin typeface="Times New Roman" pitchFamily="18" charset="0"/>
                <a:cs typeface="Times New Roman" pitchFamily="18" charset="0"/>
              </a:rPr>
              <a:t>genbox</a:t>
            </a:r>
            <a:r>
              <a:rPr lang="en-US" sz="2600" i="1" dirty="0">
                <a:solidFill>
                  <a:srgbClr val="982CFE">
                    <a:lumMod val="50000"/>
                  </a:srgbClr>
                </a:solidFill>
                <a:latin typeface="Times New Roman" pitchFamily="18" charset="0"/>
                <a:cs typeface="Times New Roman" pitchFamily="18" charset="0"/>
              </a:rPr>
              <a:t> </a:t>
            </a:r>
            <a:r>
              <a:rPr lang="en-US" sz="2600" dirty="0">
                <a:solidFill>
                  <a:srgbClr val="982CFE">
                    <a:lumMod val="50000"/>
                  </a:srgbClr>
                </a:solidFill>
                <a:latin typeface="Times New Roman" pitchFamily="18" charset="0"/>
                <a:cs typeface="Times New Roman" pitchFamily="18" charset="0"/>
              </a:rPr>
              <a:t>to fill a dodecahedron box with additional 34282 molecules of non-polarizable (Simple Point Charge) water molecules. We also neutralized the side chain charges by introducing 85 Na</a:t>
            </a:r>
            <a:r>
              <a:rPr lang="en-US" sz="2600" baseline="30000" dirty="0">
                <a:solidFill>
                  <a:srgbClr val="982CFE">
                    <a:lumMod val="50000"/>
                  </a:srgbClr>
                </a:solidFill>
                <a:latin typeface="Times New Roman" pitchFamily="18" charset="0"/>
                <a:cs typeface="Times New Roman" pitchFamily="18" charset="0"/>
              </a:rPr>
              <a:t>+</a:t>
            </a:r>
            <a:r>
              <a:rPr lang="en-US" sz="2600" dirty="0">
                <a:solidFill>
                  <a:srgbClr val="982CFE">
                    <a:lumMod val="50000"/>
                  </a:srgbClr>
                </a:solidFill>
                <a:latin typeface="Times New Roman" pitchFamily="18" charset="0"/>
                <a:cs typeface="Times New Roman" pitchFamily="18" charset="0"/>
              </a:rPr>
              <a:t> and 83 </a:t>
            </a:r>
            <a:r>
              <a:rPr lang="en-US" sz="2600" dirty="0" err="1">
                <a:solidFill>
                  <a:srgbClr val="982CFE">
                    <a:lumMod val="50000"/>
                  </a:srgbClr>
                </a:solidFill>
                <a:latin typeface="Times New Roman" pitchFamily="18" charset="0"/>
                <a:cs typeface="Times New Roman" pitchFamily="18" charset="0"/>
              </a:rPr>
              <a:t>Cl</a:t>
            </a:r>
            <a:r>
              <a:rPr lang="en-US" sz="2600" baseline="30000" dirty="0">
                <a:solidFill>
                  <a:srgbClr val="982CFE">
                    <a:lumMod val="50000"/>
                  </a:srgbClr>
                </a:solidFill>
                <a:latin typeface="Times New Roman" pitchFamily="18" charset="0"/>
                <a:cs typeface="Times New Roman" pitchFamily="18" charset="0"/>
              </a:rPr>
              <a:t>-</a:t>
            </a:r>
            <a:r>
              <a:rPr lang="en-US" sz="2600" dirty="0">
                <a:solidFill>
                  <a:srgbClr val="982CFE">
                    <a:lumMod val="50000"/>
                  </a:srgbClr>
                </a:solidFill>
                <a:latin typeface="Times New Roman" pitchFamily="18" charset="0"/>
                <a:cs typeface="Times New Roman" pitchFamily="18" charset="0"/>
              </a:rPr>
              <a:t> ions.</a:t>
            </a:r>
          </a:p>
          <a:p>
            <a:endParaRPr lang="en-US" sz="2600" dirty="0">
              <a:latin typeface="Times New Roman"/>
              <a:cs typeface="Times New Roman"/>
            </a:endParaRPr>
          </a:p>
        </p:txBody>
      </p:sp>
      <p:sp>
        <p:nvSpPr>
          <p:cNvPr id="53" name="Text Placeholder 454"/>
          <p:cNvSpPr txBox="1">
            <a:spLocks/>
          </p:cNvSpPr>
          <p:nvPr/>
        </p:nvSpPr>
        <p:spPr>
          <a:xfrm>
            <a:off x="1095316" y="24569070"/>
            <a:ext cx="10048879" cy="784756"/>
          </a:xfrm>
          <a:prstGeom prst="rect">
            <a:avLst/>
          </a:prstGeom>
          <a:noFill/>
        </p:spPr>
        <p:txBody>
          <a:bodyPr lIns="91403" tIns="91403" rIns="91403" bIns="91403" anchor="ctr" anchorCtr="0">
            <a:spAutoFit/>
          </a:bodyPr>
          <a:lstStyle>
            <a:lvl1pPr marL="0" indent="0" algn="ctr" defTabSz="1018501" rtl="0" eaLnBrk="1" latinLnBrk="0" hangingPunct="1">
              <a:spcBef>
                <a:spcPct val="20000"/>
              </a:spcBef>
              <a:buFont typeface="Arial" pitchFamily="34" charset="0"/>
              <a:buNone/>
              <a:defRPr sz="900" b="1" u="sng" kern="1200" baseline="0">
                <a:solidFill>
                  <a:schemeClr val="accent5">
                    <a:lumMod val="50000"/>
                  </a:schemeClr>
                </a:solidFill>
                <a:latin typeface="+mn-lt"/>
                <a:ea typeface="+mn-ea"/>
                <a:cs typeface="+mn-cs"/>
              </a:defRPr>
            </a:lvl1pPr>
            <a:lvl2pPr marL="827532" indent="-318282" algn="l" defTabSz="1018501"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126" indent="-254625" algn="l" defTabSz="1018501"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376"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1627"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0877"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128"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378"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629" indent="-254625" algn="l" defTabSz="101850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3900" dirty="0" smtClean="0"/>
              <a:t>Materials and Methods</a:t>
            </a:r>
            <a:endParaRPr lang="en-US" sz="3900" dirty="0"/>
          </a:p>
        </p:txBody>
      </p:sp>
      <p:graphicFrame>
        <p:nvGraphicFramePr>
          <p:cNvPr id="56" name="Table 55"/>
          <p:cNvGraphicFramePr>
            <a:graphicFrameLocks noGrp="1"/>
          </p:cNvGraphicFramePr>
          <p:nvPr>
            <p:extLst>
              <p:ext uri="{D42A27DB-BD31-4B8C-83A1-F6EECF244321}">
                <p14:modId xmlns:p14="http://schemas.microsoft.com/office/powerpoint/2010/main" val="2405904238"/>
              </p:ext>
            </p:extLst>
          </p:nvPr>
        </p:nvGraphicFramePr>
        <p:xfrm>
          <a:off x="12287767" y="25840329"/>
          <a:ext cx="8878785" cy="5550946"/>
        </p:xfrm>
        <a:graphic>
          <a:graphicData uri="http://schemas.openxmlformats.org/drawingml/2006/table">
            <a:tbl>
              <a:tblPr>
                <a:tableStyleId>{5940675A-B579-460E-94D1-54222C63F5DA}</a:tableStyleId>
              </a:tblPr>
              <a:tblGrid>
                <a:gridCol w="2959595"/>
                <a:gridCol w="2959595"/>
                <a:gridCol w="2959595"/>
              </a:tblGrid>
              <a:tr h="1032734">
                <a:tc>
                  <a:txBody>
                    <a:bodyPr/>
                    <a:lstStyle/>
                    <a:p>
                      <a:pPr algn="l"/>
                      <a:r>
                        <a:rPr lang="en-US" sz="2100" dirty="0" smtClean="0"/>
                        <a:t>Point of Comparison:</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Run1</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Run2</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710005">
                <a:tc>
                  <a:txBody>
                    <a:bodyPr/>
                    <a:lstStyle/>
                    <a:p>
                      <a:pPr algn="l"/>
                      <a:r>
                        <a:rPr lang="en-US" sz="2100" dirty="0" smtClean="0"/>
                        <a:t>Simulation time</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10ns </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5ns</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1032734">
                <a:tc>
                  <a:txBody>
                    <a:bodyPr/>
                    <a:lstStyle/>
                    <a:p>
                      <a:pPr algn="l"/>
                      <a:r>
                        <a:rPr lang="en-US" sz="2100" dirty="0" smtClean="0"/>
                        <a:t>Run time</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5 days</a:t>
                      </a:r>
                      <a:r>
                        <a:rPr lang="en-US" sz="2100" baseline="0" dirty="0" smtClean="0"/>
                        <a:t> (2ns/day)</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t>31 days (0.2ns/day) </a:t>
                      </a:r>
                      <a:endParaRPr lang="en-US" sz="2100" b="0" dirty="0" smtClean="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710005">
                <a:tc>
                  <a:txBody>
                    <a:bodyPr/>
                    <a:lstStyle/>
                    <a:p>
                      <a:pPr algn="l"/>
                      <a:r>
                        <a:rPr lang="en-US" sz="2100" dirty="0" smtClean="0"/>
                        <a:t>GPU </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sym typeface="Zapf Dingbats"/>
                        </a:rPr>
                        <a:t>✓</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sym typeface="Zapf Dingbats"/>
                        </a:rPr>
                        <a:t>✕</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1032734">
                <a:tc>
                  <a:txBody>
                    <a:bodyPr/>
                    <a:lstStyle/>
                    <a:p>
                      <a:pPr algn="l"/>
                      <a:r>
                        <a:rPr lang="en-US" sz="2100" dirty="0" smtClean="0"/>
                        <a:t>Cutoff</a:t>
                      </a:r>
                      <a:r>
                        <a:rPr lang="en-US" sz="2100" baseline="0" dirty="0" smtClean="0"/>
                        <a:t> scheme (</a:t>
                      </a:r>
                      <a:r>
                        <a:rPr lang="en-US" sz="2100" baseline="0" dirty="0" err="1" smtClean="0"/>
                        <a:t>Verlet</a:t>
                      </a:r>
                      <a:r>
                        <a:rPr lang="en-US" sz="2100" baseline="0" dirty="0" smtClean="0"/>
                        <a:t>)</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dirty="0" smtClean="0">
                          <a:sym typeface="Zapf Dingbats"/>
                        </a:rPr>
                        <a:t>✓</a:t>
                      </a:r>
                      <a:endParaRPr lang="en-US" sz="2100" dirty="0" smtClean="0"/>
                    </a:p>
                    <a:p>
                      <a:pPr algn="l"/>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dirty="0" smtClean="0">
                          <a:sym typeface="Zapf Dingbats"/>
                        </a:rPr>
                        <a:t>✕</a:t>
                      </a:r>
                      <a:endParaRPr lang="en-US" sz="2100" dirty="0" smtClean="0"/>
                    </a:p>
                    <a:p>
                      <a:pPr algn="l"/>
                      <a:endParaRPr lang="en-US" sz="2100" b="0" dirty="0" smtClean="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1032734">
                <a:tc>
                  <a:txBody>
                    <a:bodyPr/>
                    <a:lstStyle/>
                    <a:p>
                      <a:pPr algn="l"/>
                      <a:r>
                        <a:rPr lang="en-US" sz="2100" dirty="0" smtClean="0"/>
                        <a:t>Van</a:t>
                      </a:r>
                      <a:r>
                        <a:rPr lang="en-US" sz="2100" baseline="0" dirty="0" smtClean="0"/>
                        <a:t> der Waals method (Shift)</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sym typeface="Zapf Dingbats"/>
                        </a:rPr>
                        <a:t>✕</a:t>
                      </a:r>
                      <a:endParaRPr lang="en-US" sz="2100" b="0" dirty="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100" dirty="0" smtClean="0">
                          <a:sym typeface="Zapf Dingbats"/>
                        </a:rPr>
                        <a:t>✓</a:t>
                      </a:r>
                      <a:endParaRPr lang="en-US" sz="2100" b="0" dirty="0" smtClean="0">
                        <a:latin typeface="Times New Roman"/>
                        <a:cs typeface="Times New Roman"/>
                      </a:endParaRPr>
                    </a:p>
                  </a:txBody>
                  <a:tcPr marL="399011" marR="399011" marT="193638" marB="193638">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18"/>
          <p:cNvSpPr txBox="1"/>
          <p:nvPr/>
        </p:nvSpPr>
        <p:spPr>
          <a:xfrm>
            <a:off x="14165276" y="24995881"/>
            <a:ext cx="4939180" cy="797842"/>
          </a:xfrm>
          <a:prstGeom prst="rect">
            <a:avLst/>
          </a:prstGeom>
          <a:noFill/>
        </p:spPr>
        <p:txBody>
          <a:bodyPr wrap="none" lIns="393887" tIns="196943" rIns="393887" bIns="196943" rtlCol="0">
            <a:spAutoFit/>
          </a:bodyPr>
          <a:lstStyle/>
          <a:p>
            <a:r>
              <a:rPr lang="en-US" sz="2600" dirty="0">
                <a:latin typeface="Times New Roman"/>
                <a:cs typeface="Times New Roman"/>
              </a:rPr>
              <a:t>Table 1: Run setup comparison</a:t>
            </a:r>
          </a:p>
        </p:txBody>
      </p:sp>
    </p:spTree>
    <p:extLst>
      <p:ext uri="{BB962C8B-B14F-4D97-AF65-F5344CB8AC3E}">
        <p14:creationId xmlns:p14="http://schemas.microsoft.com/office/powerpoint/2010/main" val="34252181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Custom 17">
      <a:dk1>
        <a:sysClr val="windowText" lastClr="000000"/>
      </a:dk1>
      <a:lt1>
        <a:sysClr val="window" lastClr="FFFFFF"/>
      </a:lt1>
      <a:dk2>
        <a:srgbClr val="420653"/>
      </a:dk2>
      <a:lt2>
        <a:srgbClr val="EEECE1"/>
      </a:lt2>
      <a:accent1>
        <a:srgbClr val="FFFFFF"/>
      </a:accent1>
      <a:accent2>
        <a:srgbClr val="C0504D"/>
      </a:accent2>
      <a:accent3>
        <a:srgbClr val="9BBB59"/>
      </a:accent3>
      <a:accent4>
        <a:srgbClr val="8064A2"/>
      </a:accent4>
      <a:accent5>
        <a:srgbClr val="982CF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1863</TotalTime>
  <Words>1007</Words>
  <Application>Microsoft Macintosh PowerPoint</Application>
  <PresentationFormat>Custom</PresentationFormat>
  <Paragraphs>80</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Yuying Gosser</cp:lastModifiedBy>
  <cp:revision>95</cp:revision>
  <cp:lastPrinted>2013-10-16T03:40:45Z</cp:lastPrinted>
  <dcterms:created xsi:type="dcterms:W3CDTF">2012-02-03T19:11:35Z</dcterms:created>
  <dcterms:modified xsi:type="dcterms:W3CDTF">2013-10-16T16:10:01Z</dcterms:modified>
</cp:coreProperties>
</file>