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52"/>
  </p:notesMasterIdLst>
  <p:sldIdLst>
    <p:sldId id="298" r:id="rId2"/>
    <p:sldId id="318" r:id="rId3"/>
    <p:sldId id="319" r:id="rId4"/>
    <p:sldId id="320" r:id="rId5"/>
    <p:sldId id="321" r:id="rId6"/>
    <p:sldId id="322" r:id="rId7"/>
    <p:sldId id="323" r:id="rId8"/>
    <p:sldId id="324" r:id="rId9"/>
    <p:sldId id="301" r:id="rId10"/>
    <p:sldId id="302" r:id="rId11"/>
    <p:sldId id="292" r:id="rId12"/>
    <p:sldId id="303" r:id="rId13"/>
    <p:sldId id="304" r:id="rId14"/>
    <p:sldId id="348" r:id="rId15"/>
    <p:sldId id="329" r:id="rId16"/>
    <p:sldId id="305" r:id="rId17"/>
    <p:sldId id="306" r:id="rId18"/>
    <p:sldId id="307" r:id="rId19"/>
    <p:sldId id="308" r:id="rId20"/>
    <p:sldId id="309" r:id="rId21"/>
    <p:sldId id="310" r:id="rId22"/>
    <p:sldId id="311" r:id="rId23"/>
    <p:sldId id="312" r:id="rId24"/>
    <p:sldId id="317" r:id="rId25"/>
    <p:sldId id="313" r:id="rId26"/>
    <p:sldId id="343" r:id="rId27"/>
    <p:sldId id="330" r:id="rId28"/>
    <p:sldId id="331" r:id="rId29"/>
    <p:sldId id="332" r:id="rId30"/>
    <p:sldId id="333" r:id="rId31"/>
    <p:sldId id="334" r:id="rId32"/>
    <p:sldId id="335" r:id="rId33"/>
    <p:sldId id="336" r:id="rId34"/>
    <p:sldId id="337" r:id="rId35"/>
    <p:sldId id="342" r:id="rId36"/>
    <p:sldId id="339" r:id="rId37"/>
    <p:sldId id="340" r:id="rId38"/>
    <p:sldId id="341" r:id="rId39"/>
    <p:sldId id="315" r:id="rId40"/>
    <p:sldId id="350" r:id="rId41"/>
    <p:sldId id="349" r:id="rId42"/>
    <p:sldId id="351" r:id="rId43"/>
    <p:sldId id="352" r:id="rId44"/>
    <p:sldId id="314" r:id="rId45"/>
    <p:sldId id="346" r:id="rId46"/>
    <p:sldId id="327" r:id="rId47"/>
    <p:sldId id="347" r:id="rId48"/>
    <p:sldId id="345" r:id="rId49"/>
    <p:sldId id="344" r:id="rId50"/>
    <p:sldId id="29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784"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37D92-5EB2-F24D-BA59-96FE79AE85BD}" type="doc">
      <dgm:prSet loTypeId="urn:microsoft.com/office/officeart/2005/8/layout/cycle1" loCatId="cycle" qsTypeId="urn:microsoft.com/office/officeart/2005/8/quickstyle/simple4" qsCatId="simple" csTypeId="urn:microsoft.com/office/officeart/2005/8/colors/accent2_2" csCatId="accent2" phldr="1"/>
      <dgm:spPr/>
      <dgm:t>
        <a:bodyPr/>
        <a:lstStyle/>
        <a:p>
          <a:endParaRPr lang="en-US"/>
        </a:p>
      </dgm:t>
    </dgm:pt>
    <dgm:pt modelId="{CAC724FF-8DF0-D041-AC73-CD0037A55CAF}">
      <dgm:prSet phldrT="[Text]"/>
      <dgm:spPr/>
      <dgm:t>
        <a:bodyPr/>
        <a:lstStyle/>
        <a:p>
          <a:r>
            <a:rPr lang="en-US" dirty="0" smtClean="0"/>
            <a:t>Research</a:t>
          </a:r>
          <a:endParaRPr lang="en-US" dirty="0"/>
        </a:p>
      </dgm:t>
    </dgm:pt>
    <dgm:pt modelId="{457FD8A1-550F-7841-A000-D79064D9C9D8}" type="parTrans" cxnId="{9D45BFA7-001C-8D42-A066-7718EF100B39}">
      <dgm:prSet/>
      <dgm:spPr/>
      <dgm:t>
        <a:bodyPr/>
        <a:lstStyle/>
        <a:p>
          <a:endParaRPr lang="en-US"/>
        </a:p>
      </dgm:t>
    </dgm:pt>
    <dgm:pt modelId="{6D57C508-509C-A442-B1D7-5C15D124961C}" type="sibTrans" cxnId="{9D45BFA7-001C-8D42-A066-7718EF100B39}">
      <dgm:prSet/>
      <dgm:spPr/>
      <dgm:t>
        <a:bodyPr/>
        <a:lstStyle/>
        <a:p>
          <a:endParaRPr lang="en-US"/>
        </a:p>
      </dgm:t>
    </dgm:pt>
    <dgm:pt modelId="{EFD49C45-9F2C-B449-9FA5-2A0DE58B6800}">
      <dgm:prSet phldrT="[Text]"/>
      <dgm:spPr/>
      <dgm:t>
        <a:bodyPr/>
        <a:lstStyle/>
        <a:p>
          <a:r>
            <a:rPr lang="en-US" dirty="0" smtClean="0"/>
            <a:t>Service</a:t>
          </a:r>
          <a:endParaRPr lang="en-US" dirty="0"/>
        </a:p>
      </dgm:t>
    </dgm:pt>
    <dgm:pt modelId="{C5144FE4-164A-234D-9EA5-C5AD5F749D1A}" type="parTrans" cxnId="{B67CF1D1-F4EB-BB42-82DD-3877F2E7038A}">
      <dgm:prSet/>
      <dgm:spPr/>
      <dgm:t>
        <a:bodyPr/>
        <a:lstStyle/>
        <a:p>
          <a:endParaRPr lang="en-US"/>
        </a:p>
      </dgm:t>
    </dgm:pt>
    <dgm:pt modelId="{3239C728-BA49-EB46-A885-5D26A0CBAC60}" type="sibTrans" cxnId="{B67CF1D1-F4EB-BB42-82DD-3877F2E7038A}">
      <dgm:prSet/>
      <dgm:spPr/>
      <dgm:t>
        <a:bodyPr/>
        <a:lstStyle/>
        <a:p>
          <a:endParaRPr lang="en-US"/>
        </a:p>
      </dgm:t>
    </dgm:pt>
    <dgm:pt modelId="{398D6E15-5051-E94A-9294-D4E5FDBB73E1}">
      <dgm:prSet phldrT="[Text]"/>
      <dgm:spPr/>
      <dgm:t>
        <a:bodyPr/>
        <a:lstStyle/>
        <a:p>
          <a:r>
            <a:rPr lang="en-US" dirty="0" smtClean="0"/>
            <a:t>Research</a:t>
          </a:r>
          <a:endParaRPr lang="en-US" dirty="0"/>
        </a:p>
      </dgm:t>
    </dgm:pt>
    <dgm:pt modelId="{ED7BDDB7-0128-0E4C-8173-5ADA09069583}" type="parTrans" cxnId="{5D8F174D-8204-2D44-83BE-6A6913EBD8D6}">
      <dgm:prSet/>
      <dgm:spPr/>
      <dgm:t>
        <a:bodyPr/>
        <a:lstStyle/>
        <a:p>
          <a:endParaRPr lang="en-US"/>
        </a:p>
      </dgm:t>
    </dgm:pt>
    <dgm:pt modelId="{3CBEB2F4-9387-A747-8B14-95883225A824}" type="sibTrans" cxnId="{5D8F174D-8204-2D44-83BE-6A6913EBD8D6}">
      <dgm:prSet/>
      <dgm:spPr/>
      <dgm:t>
        <a:bodyPr/>
        <a:lstStyle/>
        <a:p>
          <a:endParaRPr lang="en-US"/>
        </a:p>
      </dgm:t>
    </dgm:pt>
    <dgm:pt modelId="{E06ECEAB-CB65-A640-A6C9-9C7C175F5F4B}">
      <dgm:prSet phldrT="[Text]"/>
      <dgm:spPr/>
      <dgm:t>
        <a:bodyPr/>
        <a:lstStyle/>
        <a:p>
          <a:r>
            <a:rPr lang="en-US" dirty="0" smtClean="0"/>
            <a:t>Service</a:t>
          </a:r>
          <a:endParaRPr lang="en-US" dirty="0"/>
        </a:p>
      </dgm:t>
    </dgm:pt>
    <dgm:pt modelId="{EA0527AC-1445-3A44-ADFB-AF92E990A426}" type="parTrans" cxnId="{9FFB71C7-65BF-A547-8B78-8C851D1A3410}">
      <dgm:prSet/>
      <dgm:spPr/>
      <dgm:t>
        <a:bodyPr/>
        <a:lstStyle/>
        <a:p>
          <a:endParaRPr lang="en-US"/>
        </a:p>
      </dgm:t>
    </dgm:pt>
    <dgm:pt modelId="{F3DE0D90-4DB2-0F4A-8C1C-02080B2559E5}" type="sibTrans" cxnId="{9FFB71C7-65BF-A547-8B78-8C851D1A3410}">
      <dgm:prSet/>
      <dgm:spPr/>
      <dgm:t>
        <a:bodyPr/>
        <a:lstStyle/>
        <a:p>
          <a:endParaRPr lang="en-US"/>
        </a:p>
      </dgm:t>
    </dgm:pt>
    <dgm:pt modelId="{9EA25719-488E-B64D-B12C-34BA7FF11D11}">
      <dgm:prSet phldrT="[Text]"/>
      <dgm:spPr/>
      <dgm:t>
        <a:bodyPr/>
        <a:lstStyle/>
        <a:p>
          <a:r>
            <a:rPr lang="en-US" dirty="0" smtClean="0"/>
            <a:t>Research</a:t>
          </a:r>
          <a:endParaRPr lang="en-US" dirty="0"/>
        </a:p>
      </dgm:t>
    </dgm:pt>
    <dgm:pt modelId="{6EAE302D-77C3-9F4E-8C57-7230A67207A0}" type="parTrans" cxnId="{2928B65F-C5B8-A84D-98A3-16621688F189}">
      <dgm:prSet/>
      <dgm:spPr/>
      <dgm:t>
        <a:bodyPr/>
        <a:lstStyle/>
        <a:p>
          <a:endParaRPr lang="en-US"/>
        </a:p>
      </dgm:t>
    </dgm:pt>
    <dgm:pt modelId="{30940DF0-99AB-B54F-8191-546DE4A4EF34}" type="sibTrans" cxnId="{2928B65F-C5B8-A84D-98A3-16621688F189}">
      <dgm:prSet/>
      <dgm:spPr/>
      <dgm:t>
        <a:bodyPr/>
        <a:lstStyle/>
        <a:p>
          <a:endParaRPr lang="en-US"/>
        </a:p>
      </dgm:t>
    </dgm:pt>
    <dgm:pt modelId="{1BD44761-1100-E946-9272-46FB5DB0053C}">
      <dgm:prSet phldrT="[Text]"/>
      <dgm:spPr/>
      <dgm:t>
        <a:bodyPr/>
        <a:lstStyle/>
        <a:p>
          <a:r>
            <a:rPr lang="en-US" dirty="0" smtClean="0"/>
            <a:t>Service</a:t>
          </a:r>
          <a:endParaRPr lang="en-US" dirty="0"/>
        </a:p>
      </dgm:t>
    </dgm:pt>
    <dgm:pt modelId="{B8C950DE-E79D-794E-B609-6A5E32BABEF3}" type="parTrans" cxnId="{06470823-0E75-EA41-B7BF-5246A4D371DD}">
      <dgm:prSet/>
      <dgm:spPr/>
      <dgm:t>
        <a:bodyPr/>
        <a:lstStyle/>
        <a:p>
          <a:endParaRPr lang="en-US"/>
        </a:p>
      </dgm:t>
    </dgm:pt>
    <dgm:pt modelId="{8126AB4F-2AF3-574B-B0AA-47CF4CCE52B0}" type="sibTrans" cxnId="{06470823-0E75-EA41-B7BF-5246A4D371DD}">
      <dgm:prSet/>
      <dgm:spPr/>
      <dgm:t>
        <a:bodyPr/>
        <a:lstStyle/>
        <a:p>
          <a:endParaRPr lang="en-US"/>
        </a:p>
      </dgm:t>
    </dgm:pt>
    <dgm:pt modelId="{29FAC906-F512-EF46-92D0-486F6FA299C1}" type="pres">
      <dgm:prSet presAssocID="{DEE37D92-5EB2-F24D-BA59-96FE79AE85BD}" presName="cycle" presStyleCnt="0">
        <dgm:presLayoutVars>
          <dgm:dir/>
          <dgm:resizeHandles val="exact"/>
        </dgm:presLayoutVars>
      </dgm:prSet>
      <dgm:spPr/>
      <dgm:t>
        <a:bodyPr/>
        <a:lstStyle/>
        <a:p>
          <a:endParaRPr lang="en-US"/>
        </a:p>
      </dgm:t>
    </dgm:pt>
    <dgm:pt modelId="{DE0BC440-761A-8942-A9B0-FDEC67B92670}" type="pres">
      <dgm:prSet presAssocID="{CAC724FF-8DF0-D041-AC73-CD0037A55CAF}" presName="dummy" presStyleCnt="0"/>
      <dgm:spPr/>
      <dgm:t>
        <a:bodyPr/>
        <a:lstStyle/>
        <a:p>
          <a:endParaRPr lang="en-US"/>
        </a:p>
      </dgm:t>
    </dgm:pt>
    <dgm:pt modelId="{A704A397-0612-6B4E-A180-C1BFEFAE7E77}" type="pres">
      <dgm:prSet presAssocID="{CAC724FF-8DF0-D041-AC73-CD0037A55CAF}" presName="node" presStyleLbl="revTx" presStyleIdx="0" presStyleCnt="6">
        <dgm:presLayoutVars>
          <dgm:bulletEnabled val="1"/>
        </dgm:presLayoutVars>
      </dgm:prSet>
      <dgm:spPr/>
      <dgm:t>
        <a:bodyPr/>
        <a:lstStyle/>
        <a:p>
          <a:endParaRPr lang="en-US"/>
        </a:p>
      </dgm:t>
    </dgm:pt>
    <dgm:pt modelId="{DAC27DBB-7206-F04C-9841-1A7574ADC941}" type="pres">
      <dgm:prSet presAssocID="{6D57C508-509C-A442-B1D7-5C15D124961C}" presName="sibTrans" presStyleLbl="node1" presStyleIdx="0" presStyleCnt="6"/>
      <dgm:spPr/>
      <dgm:t>
        <a:bodyPr/>
        <a:lstStyle/>
        <a:p>
          <a:endParaRPr lang="en-US"/>
        </a:p>
      </dgm:t>
    </dgm:pt>
    <dgm:pt modelId="{104F42FA-4758-E644-8465-30369F675CCC}" type="pres">
      <dgm:prSet presAssocID="{EFD49C45-9F2C-B449-9FA5-2A0DE58B6800}" presName="dummy" presStyleCnt="0"/>
      <dgm:spPr/>
      <dgm:t>
        <a:bodyPr/>
        <a:lstStyle/>
        <a:p>
          <a:endParaRPr lang="en-US"/>
        </a:p>
      </dgm:t>
    </dgm:pt>
    <dgm:pt modelId="{5C30CF20-3FEF-CC4A-B93C-806D17DA29A7}" type="pres">
      <dgm:prSet presAssocID="{EFD49C45-9F2C-B449-9FA5-2A0DE58B6800}" presName="node" presStyleLbl="revTx" presStyleIdx="1" presStyleCnt="6">
        <dgm:presLayoutVars>
          <dgm:bulletEnabled val="1"/>
        </dgm:presLayoutVars>
      </dgm:prSet>
      <dgm:spPr/>
      <dgm:t>
        <a:bodyPr/>
        <a:lstStyle/>
        <a:p>
          <a:endParaRPr lang="en-US"/>
        </a:p>
      </dgm:t>
    </dgm:pt>
    <dgm:pt modelId="{B49DB47D-7E8D-884F-B50C-881FEA9D1F73}" type="pres">
      <dgm:prSet presAssocID="{3239C728-BA49-EB46-A885-5D26A0CBAC60}" presName="sibTrans" presStyleLbl="node1" presStyleIdx="1" presStyleCnt="6"/>
      <dgm:spPr/>
      <dgm:t>
        <a:bodyPr/>
        <a:lstStyle/>
        <a:p>
          <a:endParaRPr lang="en-US"/>
        </a:p>
      </dgm:t>
    </dgm:pt>
    <dgm:pt modelId="{810E7C75-8FD3-D44C-A328-85AAED4AB29E}" type="pres">
      <dgm:prSet presAssocID="{398D6E15-5051-E94A-9294-D4E5FDBB73E1}" presName="dummy" presStyleCnt="0"/>
      <dgm:spPr/>
      <dgm:t>
        <a:bodyPr/>
        <a:lstStyle/>
        <a:p>
          <a:endParaRPr lang="en-US"/>
        </a:p>
      </dgm:t>
    </dgm:pt>
    <dgm:pt modelId="{21B4A2F5-F49F-F444-B75C-C28D083CE51C}" type="pres">
      <dgm:prSet presAssocID="{398D6E15-5051-E94A-9294-D4E5FDBB73E1}" presName="node" presStyleLbl="revTx" presStyleIdx="2" presStyleCnt="6">
        <dgm:presLayoutVars>
          <dgm:bulletEnabled val="1"/>
        </dgm:presLayoutVars>
      </dgm:prSet>
      <dgm:spPr/>
      <dgm:t>
        <a:bodyPr/>
        <a:lstStyle/>
        <a:p>
          <a:endParaRPr lang="en-US"/>
        </a:p>
      </dgm:t>
    </dgm:pt>
    <dgm:pt modelId="{1FCB9AF9-894D-2C46-A4FB-141BB5D1B01E}" type="pres">
      <dgm:prSet presAssocID="{3CBEB2F4-9387-A747-8B14-95883225A824}" presName="sibTrans" presStyleLbl="node1" presStyleIdx="2" presStyleCnt="6"/>
      <dgm:spPr/>
      <dgm:t>
        <a:bodyPr/>
        <a:lstStyle/>
        <a:p>
          <a:endParaRPr lang="en-US"/>
        </a:p>
      </dgm:t>
    </dgm:pt>
    <dgm:pt modelId="{FF717CB4-F23B-AE44-8D44-1BFD19673BD5}" type="pres">
      <dgm:prSet presAssocID="{E06ECEAB-CB65-A640-A6C9-9C7C175F5F4B}" presName="dummy" presStyleCnt="0"/>
      <dgm:spPr/>
      <dgm:t>
        <a:bodyPr/>
        <a:lstStyle/>
        <a:p>
          <a:endParaRPr lang="en-US"/>
        </a:p>
      </dgm:t>
    </dgm:pt>
    <dgm:pt modelId="{16E4C096-A951-1E41-9100-7DD94136957F}" type="pres">
      <dgm:prSet presAssocID="{E06ECEAB-CB65-A640-A6C9-9C7C175F5F4B}" presName="node" presStyleLbl="revTx" presStyleIdx="3" presStyleCnt="6">
        <dgm:presLayoutVars>
          <dgm:bulletEnabled val="1"/>
        </dgm:presLayoutVars>
      </dgm:prSet>
      <dgm:spPr/>
      <dgm:t>
        <a:bodyPr/>
        <a:lstStyle/>
        <a:p>
          <a:endParaRPr lang="en-US"/>
        </a:p>
      </dgm:t>
    </dgm:pt>
    <dgm:pt modelId="{4C885B67-E3B4-D74F-817B-28254F061CE3}" type="pres">
      <dgm:prSet presAssocID="{F3DE0D90-4DB2-0F4A-8C1C-02080B2559E5}" presName="sibTrans" presStyleLbl="node1" presStyleIdx="3" presStyleCnt="6"/>
      <dgm:spPr/>
      <dgm:t>
        <a:bodyPr/>
        <a:lstStyle/>
        <a:p>
          <a:endParaRPr lang="en-US"/>
        </a:p>
      </dgm:t>
    </dgm:pt>
    <dgm:pt modelId="{5B6F872E-2C49-0040-8E8D-D806F18998E7}" type="pres">
      <dgm:prSet presAssocID="{9EA25719-488E-B64D-B12C-34BA7FF11D11}" presName="dummy" presStyleCnt="0"/>
      <dgm:spPr/>
      <dgm:t>
        <a:bodyPr/>
        <a:lstStyle/>
        <a:p>
          <a:endParaRPr lang="en-US"/>
        </a:p>
      </dgm:t>
    </dgm:pt>
    <dgm:pt modelId="{BC8AA93C-B665-6444-8900-BAC1B00D5134}" type="pres">
      <dgm:prSet presAssocID="{9EA25719-488E-B64D-B12C-34BA7FF11D11}" presName="node" presStyleLbl="revTx" presStyleIdx="4" presStyleCnt="6">
        <dgm:presLayoutVars>
          <dgm:bulletEnabled val="1"/>
        </dgm:presLayoutVars>
      </dgm:prSet>
      <dgm:spPr/>
      <dgm:t>
        <a:bodyPr/>
        <a:lstStyle/>
        <a:p>
          <a:endParaRPr lang="en-US"/>
        </a:p>
      </dgm:t>
    </dgm:pt>
    <dgm:pt modelId="{59C9A1D3-8FF1-884E-96C0-626E384D373E}" type="pres">
      <dgm:prSet presAssocID="{30940DF0-99AB-B54F-8191-546DE4A4EF34}" presName="sibTrans" presStyleLbl="node1" presStyleIdx="4" presStyleCnt="6"/>
      <dgm:spPr/>
      <dgm:t>
        <a:bodyPr/>
        <a:lstStyle/>
        <a:p>
          <a:endParaRPr lang="en-US"/>
        </a:p>
      </dgm:t>
    </dgm:pt>
    <dgm:pt modelId="{56EAF429-4982-5A45-B4F6-22CCE785A555}" type="pres">
      <dgm:prSet presAssocID="{1BD44761-1100-E946-9272-46FB5DB0053C}" presName="dummy" presStyleCnt="0"/>
      <dgm:spPr/>
      <dgm:t>
        <a:bodyPr/>
        <a:lstStyle/>
        <a:p>
          <a:endParaRPr lang="en-US"/>
        </a:p>
      </dgm:t>
    </dgm:pt>
    <dgm:pt modelId="{B118CCE7-4D46-D44D-889C-765120CA9C4A}" type="pres">
      <dgm:prSet presAssocID="{1BD44761-1100-E946-9272-46FB5DB0053C}" presName="node" presStyleLbl="revTx" presStyleIdx="5" presStyleCnt="6">
        <dgm:presLayoutVars>
          <dgm:bulletEnabled val="1"/>
        </dgm:presLayoutVars>
      </dgm:prSet>
      <dgm:spPr/>
      <dgm:t>
        <a:bodyPr/>
        <a:lstStyle/>
        <a:p>
          <a:endParaRPr lang="en-US"/>
        </a:p>
      </dgm:t>
    </dgm:pt>
    <dgm:pt modelId="{7507046A-A76E-A147-8447-AFC874767FEB}" type="pres">
      <dgm:prSet presAssocID="{8126AB4F-2AF3-574B-B0AA-47CF4CCE52B0}" presName="sibTrans" presStyleLbl="node1" presStyleIdx="5" presStyleCnt="6"/>
      <dgm:spPr/>
      <dgm:t>
        <a:bodyPr/>
        <a:lstStyle/>
        <a:p>
          <a:endParaRPr lang="en-US"/>
        </a:p>
      </dgm:t>
    </dgm:pt>
  </dgm:ptLst>
  <dgm:cxnLst>
    <dgm:cxn modelId="{CD54F1C5-5AAA-3C45-962C-5EC8B9528500}" type="presOf" srcId="{EFD49C45-9F2C-B449-9FA5-2A0DE58B6800}" destId="{5C30CF20-3FEF-CC4A-B93C-806D17DA29A7}" srcOrd="0" destOrd="0" presId="urn:microsoft.com/office/officeart/2005/8/layout/cycle1"/>
    <dgm:cxn modelId="{9FFB71C7-65BF-A547-8B78-8C851D1A3410}" srcId="{DEE37D92-5EB2-F24D-BA59-96FE79AE85BD}" destId="{E06ECEAB-CB65-A640-A6C9-9C7C175F5F4B}" srcOrd="3" destOrd="0" parTransId="{EA0527AC-1445-3A44-ADFB-AF92E990A426}" sibTransId="{F3DE0D90-4DB2-0F4A-8C1C-02080B2559E5}"/>
    <dgm:cxn modelId="{B06F6334-207A-9F47-897F-9B4DAAFDF412}" type="presOf" srcId="{30940DF0-99AB-B54F-8191-546DE4A4EF34}" destId="{59C9A1D3-8FF1-884E-96C0-626E384D373E}" srcOrd="0" destOrd="0" presId="urn:microsoft.com/office/officeart/2005/8/layout/cycle1"/>
    <dgm:cxn modelId="{9D45BFA7-001C-8D42-A066-7718EF100B39}" srcId="{DEE37D92-5EB2-F24D-BA59-96FE79AE85BD}" destId="{CAC724FF-8DF0-D041-AC73-CD0037A55CAF}" srcOrd="0" destOrd="0" parTransId="{457FD8A1-550F-7841-A000-D79064D9C9D8}" sibTransId="{6D57C508-509C-A442-B1D7-5C15D124961C}"/>
    <dgm:cxn modelId="{ED5719E8-729D-F74E-B636-8C4E73B3EEBC}" type="presOf" srcId="{3CBEB2F4-9387-A747-8B14-95883225A824}" destId="{1FCB9AF9-894D-2C46-A4FB-141BB5D1B01E}" srcOrd="0" destOrd="0" presId="urn:microsoft.com/office/officeart/2005/8/layout/cycle1"/>
    <dgm:cxn modelId="{B67CF1D1-F4EB-BB42-82DD-3877F2E7038A}" srcId="{DEE37D92-5EB2-F24D-BA59-96FE79AE85BD}" destId="{EFD49C45-9F2C-B449-9FA5-2A0DE58B6800}" srcOrd="1" destOrd="0" parTransId="{C5144FE4-164A-234D-9EA5-C5AD5F749D1A}" sibTransId="{3239C728-BA49-EB46-A885-5D26A0CBAC60}"/>
    <dgm:cxn modelId="{80471DA7-246A-1C44-B7FF-4EF2754B3BFD}" type="presOf" srcId="{6D57C508-509C-A442-B1D7-5C15D124961C}" destId="{DAC27DBB-7206-F04C-9841-1A7574ADC941}" srcOrd="0" destOrd="0" presId="urn:microsoft.com/office/officeart/2005/8/layout/cycle1"/>
    <dgm:cxn modelId="{9616B5C8-3A7A-CE42-84CF-4B8239F823B9}" type="presOf" srcId="{398D6E15-5051-E94A-9294-D4E5FDBB73E1}" destId="{21B4A2F5-F49F-F444-B75C-C28D083CE51C}" srcOrd="0" destOrd="0" presId="urn:microsoft.com/office/officeart/2005/8/layout/cycle1"/>
    <dgm:cxn modelId="{18695934-0131-6848-92E8-47D84F36C6F3}" type="presOf" srcId="{DEE37D92-5EB2-F24D-BA59-96FE79AE85BD}" destId="{29FAC906-F512-EF46-92D0-486F6FA299C1}" srcOrd="0" destOrd="0" presId="urn:microsoft.com/office/officeart/2005/8/layout/cycle1"/>
    <dgm:cxn modelId="{7AC40CEB-66FB-F44A-A868-FB71F8096D9E}" type="presOf" srcId="{1BD44761-1100-E946-9272-46FB5DB0053C}" destId="{B118CCE7-4D46-D44D-889C-765120CA9C4A}" srcOrd="0" destOrd="0" presId="urn:microsoft.com/office/officeart/2005/8/layout/cycle1"/>
    <dgm:cxn modelId="{BBD503C4-EEBA-F142-B0B9-F527A02D80CB}" type="presOf" srcId="{E06ECEAB-CB65-A640-A6C9-9C7C175F5F4B}" destId="{16E4C096-A951-1E41-9100-7DD94136957F}" srcOrd="0" destOrd="0" presId="urn:microsoft.com/office/officeart/2005/8/layout/cycle1"/>
    <dgm:cxn modelId="{CA93AA8C-A31A-2044-AD50-DD606F5C2F77}" type="presOf" srcId="{9EA25719-488E-B64D-B12C-34BA7FF11D11}" destId="{BC8AA93C-B665-6444-8900-BAC1B00D5134}" srcOrd="0" destOrd="0" presId="urn:microsoft.com/office/officeart/2005/8/layout/cycle1"/>
    <dgm:cxn modelId="{0DC8E223-A642-1844-9958-F18197FA5CF0}" type="presOf" srcId="{F3DE0D90-4DB2-0F4A-8C1C-02080B2559E5}" destId="{4C885B67-E3B4-D74F-817B-28254F061CE3}" srcOrd="0" destOrd="0" presId="urn:microsoft.com/office/officeart/2005/8/layout/cycle1"/>
    <dgm:cxn modelId="{5D8F174D-8204-2D44-83BE-6A6913EBD8D6}" srcId="{DEE37D92-5EB2-F24D-BA59-96FE79AE85BD}" destId="{398D6E15-5051-E94A-9294-D4E5FDBB73E1}" srcOrd="2" destOrd="0" parTransId="{ED7BDDB7-0128-0E4C-8173-5ADA09069583}" sibTransId="{3CBEB2F4-9387-A747-8B14-95883225A824}"/>
    <dgm:cxn modelId="{4971D371-FCDC-0845-A082-9CC63D3CE306}" type="presOf" srcId="{3239C728-BA49-EB46-A885-5D26A0CBAC60}" destId="{B49DB47D-7E8D-884F-B50C-881FEA9D1F73}" srcOrd="0" destOrd="0" presId="urn:microsoft.com/office/officeart/2005/8/layout/cycle1"/>
    <dgm:cxn modelId="{10B221A3-E5BC-1349-8613-71FCBC2C3944}" type="presOf" srcId="{CAC724FF-8DF0-D041-AC73-CD0037A55CAF}" destId="{A704A397-0612-6B4E-A180-C1BFEFAE7E77}" srcOrd="0" destOrd="0" presId="urn:microsoft.com/office/officeart/2005/8/layout/cycle1"/>
    <dgm:cxn modelId="{2928B65F-C5B8-A84D-98A3-16621688F189}" srcId="{DEE37D92-5EB2-F24D-BA59-96FE79AE85BD}" destId="{9EA25719-488E-B64D-B12C-34BA7FF11D11}" srcOrd="4" destOrd="0" parTransId="{6EAE302D-77C3-9F4E-8C57-7230A67207A0}" sibTransId="{30940DF0-99AB-B54F-8191-546DE4A4EF34}"/>
    <dgm:cxn modelId="{13E79E62-2AC4-3348-BBB9-72BCD427E742}" type="presOf" srcId="{8126AB4F-2AF3-574B-B0AA-47CF4CCE52B0}" destId="{7507046A-A76E-A147-8447-AFC874767FEB}" srcOrd="0" destOrd="0" presId="urn:microsoft.com/office/officeart/2005/8/layout/cycle1"/>
    <dgm:cxn modelId="{06470823-0E75-EA41-B7BF-5246A4D371DD}" srcId="{DEE37D92-5EB2-F24D-BA59-96FE79AE85BD}" destId="{1BD44761-1100-E946-9272-46FB5DB0053C}" srcOrd="5" destOrd="0" parTransId="{B8C950DE-E79D-794E-B609-6A5E32BABEF3}" sibTransId="{8126AB4F-2AF3-574B-B0AA-47CF4CCE52B0}"/>
    <dgm:cxn modelId="{FD628579-A99D-484C-8C58-6DF18FB78D3F}" type="presParOf" srcId="{29FAC906-F512-EF46-92D0-486F6FA299C1}" destId="{DE0BC440-761A-8942-A9B0-FDEC67B92670}" srcOrd="0" destOrd="0" presId="urn:microsoft.com/office/officeart/2005/8/layout/cycle1"/>
    <dgm:cxn modelId="{00DFDC5F-3056-3F42-ADC3-6D8EEB1A5AFB}" type="presParOf" srcId="{29FAC906-F512-EF46-92D0-486F6FA299C1}" destId="{A704A397-0612-6B4E-A180-C1BFEFAE7E77}" srcOrd="1" destOrd="0" presId="urn:microsoft.com/office/officeart/2005/8/layout/cycle1"/>
    <dgm:cxn modelId="{2478D035-E96F-E54D-831A-23C8AC1C1A32}" type="presParOf" srcId="{29FAC906-F512-EF46-92D0-486F6FA299C1}" destId="{DAC27DBB-7206-F04C-9841-1A7574ADC941}" srcOrd="2" destOrd="0" presId="urn:microsoft.com/office/officeart/2005/8/layout/cycle1"/>
    <dgm:cxn modelId="{5E557282-5829-8F4C-B313-B7061C271D41}" type="presParOf" srcId="{29FAC906-F512-EF46-92D0-486F6FA299C1}" destId="{104F42FA-4758-E644-8465-30369F675CCC}" srcOrd="3" destOrd="0" presId="urn:microsoft.com/office/officeart/2005/8/layout/cycle1"/>
    <dgm:cxn modelId="{2514417A-D540-934B-85DA-3DABB140F825}" type="presParOf" srcId="{29FAC906-F512-EF46-92D0-486F6FA299C1}" destId="{5C30CF20-3FEF-CC4A-B93C-806D17DA29A7}" srcOrd="4" destOrd="0" presId="urn:microsoft.com/office/officeart/2005/8/layout/cycle1"/>
    <dgm:cxn modelId="{0350F101-41F0-1643-9E31-DC4DB47E062A}" type="presParOf" srcId="{29FAC906-F512-EF46-92D0-486F6FA299C1}" destId="{B49DB47D-7E8D-884F-B50C-881FEA9D1F73}" srcOrd="5" destOrd="0" presId="urn:microsoft.com/office/officeart/2005/8/layout/cycle1"/>
    <dgm:cxn modelId="{A4889FB4-2442-744B-9196-470CF6983CA2}" type="presParOf" srcId="{29FAC906-F512-EF46-92D0-486F6FA299C1}" destId="{810E7C75-8FD3-D44C-A328-85AAED4AB29E}" srcOrd="6" destOrd="0" presId="urn:microsoft.com/office/officeart/2005/8/layout/cycle1"/>
    <dgm:cxn modelId="{BE47EF3F-9A79-8F48-855A-79F740C05781}" type="presParOf" srcId="{29FAC906-F512-EF46-92D0-486F6FA299C1}" destId="{21B4A2F5-F49F-F444-B75C-C28D083CE51C}" srcOrd="7" destOrd="0" presId="urn:microsoft.com/office/officeart/2005/8/layout/cycle1"/>
    <dgm:cxn modelId="{5850452D-106B-1146-A880-41782E61F602}" type="presParOf" srcId="{29FAC906-F512-EF46-92D0-486F6FA299C1}" destId="{1FCB9AF9-894D-2C46-A4FB-141BB5D1B01E}" srcOrd="8" destOrd="0" presId="urn:microsoft.com/office/officeart/2005/8/layout/cycle1"/>
    <dgm:cxn modelId="{91F7431D-CC85-794B-89F2-9AC20B46D8BB}" type="presParOf" srcId="{29FAC906-F512-EF46-92D0-486F6FA299C1}" destId="{FF717CB4-F23B-AE44-8D44-1BFD19673BD5}" srcOrd="9" destOrd="0" presId="urn:microsoft.com/office/officeart/2005/8/layout/cycle1"/>
    <dgm:cxn modelId="{7C4F4892-ED41-FA42-BCE4-E62077A16991}" type="presParOf" srcId="{29FAC906-F512-EF46-92D0-486F6FA299C1}" destId="{16E4C096-A951-1E41-9100-7DD94136957F}" srcOrd="10" destOrd="0" presId="urn:microsoft.com/office/officeart/2005/8/layout/cycle1"/>
    <dgm:cxn modelId="{51054EAC-902F-EE4A-B7C4-B5FCD3F67188}" type="presParOf" srcId="{29FAC906-F512-EF46-92D0-486F6FA299C1}" destId="{4C885B67-E3B4-D74F-817B-28254F061CE3}" srcOrd="11" destOrd="0" presId="urn:microsoft.com/office/officeart/2005/8/layout/cycle1"/>
    <dgm:cxn modelId="{7FE19914-176C-BB45-A68C-66D992E69A64}" type="presParOf" srcId="{29FAC906-F512-EF46-92D0-486F6FA299C1}" destId="{5B6F872E-2C49-0040-8E8D-D806F18998E7}" srcOrd="12" destOrd="0" presId="urn:microsoft.com/office/officeart/2005/8/layout/cycle1"/>
    <dgm:cxn modelId="{2B859AC7-BAFD-A64F-814F-99C8706ABC18}" type="presParOf" srcId="{29FAC906-F512-EF46-92D0-486F6FA299C1}" destId="{BC8AA93C-B665-6444-8900-BAC1B00D5134}" srcOrd="13" destOrd="0" presId="urn:microsoft.com/office/officeart/2005/8/layout/cycle1"/>
    <dgm:cxn modelId="{CDFEBF52-2A47-B143-8FF5-79B53CAA99E1}" type="presParOf" srcId="{29FAC906-F512-EF46-92D0-486F6FA299C1}" destId="{59C9A1D3-8FF1-884E-96C0-626E384D373E}" srcOrd="14" destOrd="0" presId="urn:microsoft.com/office/officeart/2005/8/layout/cycle1"/>
    <dgm:cxn modelId="{3BE96FD7-A142-624C-AE32-76EEF23AE8B5}" type="presParOf" srcId="{29FAC906-F512-EF46-92D0-486F6FA299C1}" destId="{56EAF429-4982-5A45-B4F6-22CCE785A555}" srcOrd="15" destOrd="0" presId="urn:microsoft.com/office/officeart/2005/8/layout/cycle1"/>
    <dgm:cxn modelId="{4EC969A1-4C15-7742-BC99-9E15B904DCA3}" type="presParOf" srcId="{29FAC906-F512-EF46-92D0-486F6FA299C1}" destId="{B118CCE7-4D46-D44D-889C-765120CA9C4A}" srcOrd="16" destOrd="0" presId="urn:microsoft.com/office/officeart/2005/8/layout/cycle1"/>
    <dgm:cxn modelId="{6F28BDE0-4D21-3E46-8954-546BAECD96A0}" type="presParOf" srcId="{29FAC906-F512-EF46-92D0-486F6FA299C1}" destId="{7507046A-A76E-A147-8447-AFC874767FE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4A397-0612-6B4E-A180-C1BFEFAE7E77}">
      <dsp:nvSpPr>
        <dsp:cNvPr id="0" name=""/>
        <dsp:cNvSpPr/>
      </dsp:nvSpPr>
      <dsp:spPr>
        <a:xfrm>
          <a:off x="1495890" y="3131"/>
          <a:ext cx="276911" cy="27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Research</a:t>
          </a:r>
          <a:endParaRPr lang="en-US" sz="500" kern="1200" dirty="0"/>
        </a:p>
      </dsp:txBody>
      <dsp:txXfrm>
        <a:off x="1495890" y="3131"/>
        <a:ext cx="276911" cy="276911"/>
      </dsp:txXfrm>
    </dsp:sp>
    <dsp:sp modelId="{DAC27DBB-7206-F04C-9841-1A7574ADC941}">
      <dsp:nvSpPr>
        <dsp:cNvPr id="0" name=""/>
        <dsp:cNvSpPr/>
      </dsp:nvSpPr>
      <dsp:spPr>
        <a:xfrm>
          <a:off x="647909" y="208"/>
          <a:ext cx="1354247" cy="1354247"/>
        </a:xfrm>
        <a:prstGeom prst="circularArrow">
          <a:avLst>
            <a:gd name="adj1" fmla="val 3987"/>
            <a:gd name="adj2" fmla="val 250112"/>
            <a:gd name="adj3" fmla="val 20573908"/>
            <a:gd name="adj4" fmla="val 18982204"/>
            <a:gd name="adj5" fmla="val 465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C30CF20-3FEF-CC4A-B93C-806D17DA29A7}">
      <dsp:nvSpPr>
        <dsp:cNvPr id="0" name=""/>
        <dsp:cNvSpPr/>
      </dsp:nvSpPr>
      <dsp:spPr>
        <a:xfrm>
          <a:off x="1805203" y="538876"/>
          <a:ext cx="276911" cy="27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Service</a:t>
          </a:r>
          <a:endParaRPr lang="en-US" sz="500" kern="1200" dirty="0"/>
        </a:p>
      </dsp:txBody>
      <dsp:txXfrm>
        <a:off x="1805203" y="538876"/>
        <a:ext cx="276911" cy="276911"/>
      </dsp:txXfrm>
    </dsp:sp>
    <dsp:sp modelId="{B49DB47D-7E8D-884F-B50C-881FEA9D1F73}">
      <dsp:nvSpPr>
        <dsp:cNvPr id="0" name=""/>
        <dsp:cNvSpPr/>
      </dsp:nvSpPr>
      <dsp:spPr>
        <a:xfrm>
          <a:off x="647909" y="208"/>
          <a:ext cx="1354247" cy="1354247"/>
        </a:xfrm>
        <a:prstGeom prst="circularArrow">
          <a:avLst>
            <a:gd name="adj1" fmla="val 3987"/>
            <a:gd name="adj2" fmla="val 250112"/>
            <a:gd name="adj3" fmla="val 2367684"/>
            <a:gd name="adj4" fmla="val 775980"/>
            <a:gd name="adj5" fmla="val 465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1B4A2F5-F49F-F444-B75C-C28D083CE51C}">
      <dsp:nvSpPr>
        <dsp:cNvPr id="0" name=""/>
        <dsp:cNvSpPr/>
      </dsp:nvSpPr>
      <dsp:spPr>
        <a:xfrm>
          <a:off x="1495890" y="1074622"/>
          <a:ext cx="276911" cy="27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Research</a:t>
          </a:r>
          <a:endParaRPr lang="en-US" sz="500" kern="1200" dirty="0"/>
        </a:p>
      </dsp:txBody>
      <dsp:txXfrm>
        <a:off x="1495890" y="1074622"/>
        <a:ext cx="276911" cy="276911"/>
      </dsp:txXfrm>
    </dsp:sp>
    <dsp:sp modelId="{1FCB9AF9-894D-2C46-A4FB-141BB5D1B01E}">
      <dsp:nvSpPr>
        <dsp:cNvPr id="0" name=""/>
        <dsp:cNvSpPr/>
      </dsp:nvSpPr>
      <dsp:spPr>
        <a:xfrm>
          <a:off x="647909" y="208"/>
          <a:ext cx="1354247" cy="1354247"/>
        </a:xfrm>
        <a:prstGeom prst="circularArrow">
          <a:avLst>
            <a:gd name="adj1" fmla="val 3987"/>
            <a:gd name="adj2" fmla="val 250112"/>
            <a:gd name="adj3" fmla="val 6111859"/>
            <a:gd name="adj4" fmla="val 4438029"/>
            <a:gd name="adj5" fmla="val 465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6E4C096-A951-1E41-9100-7DD94136957F}">
      <dsp:nvSpPr>
        <dsp:cNvPr id="0" name=""/>
        <dsp:cNvSpPr/>
      </dsp:nvSpPr>
      <dsp:spPr>
        <a:xfrm>
          <a:off x="877264" y="1074622"/>
          <a:ext cx="276911" cy="27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Service</a:t>
          </a:r>
          <a:endParaRPr lang="en-US" sz="500" kern="1200" dirty="0"/>
        </a:p>
      </dsp:txBody>
      <dsp:txXfrm>
        <a:off x="877264" y="1074622"/>
        <a:ext cx="276911" cy="276911"/>
      </dsp:txXfrm>
    </dsp:sp>
    <dsp:sp modelId="{4C885B67-E3B4-D74F-817B-28254F061CE3}">
      <dsp:nvSpPr>
        <dsp:cNvPr id="0" name=""/>
        <dsp:cNvSpPr/>
      </dsp:nvSpPr>
      <dsp:spPr>
        <a:xfrm>
          <a:off x="647909" y="208"/>
          <a:ext cx="1354247" cy="1354247"/>
        </a:xfrm>
        <a:prstGeom prst="circularArrow">
          <a:avLst>
            <a:gd name="adj1" fmla="val 3987"/>
            <a:gd name="adj2" fmla="val 250112"/>
            <a:gd name="adj3" fmla="val 9773908"/>
            <a:gd name="adj4" fmla="val 8182204"/>
            <a:gd name="adj5" fmla="val 465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C8AA93C-B665-6444-8900-BAC1B00D5134}">
      <dsp:nvSpPr>
        <dsp:cNvPr id="0" name=""/>
        <dsp:cNvSpPr/>
      </dsp:nvSpPr>
      <dsp:spPr>
        <a:xfrm>
          <a:off x="567951" y="538876"/>
          <a:ext cx="276911" cy="27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Research</a:t>
          </a:r>
          <a:endParaRPr lang="en-US" sz="500" kern="1200" dirty="0"/>
        </a:p>
      </dsp:txBody>
      <dsp:txXfrm>
        <a:off x="567951" y="538876"/>
        <a:ext cx="276911" cy="276911"/>
      </dsp:txXfrm>
    </dsp:sp>
    <dsp:sp modelId="{59C9A1D3-8FF1-884E-96C0-626E384D373E}">
      <dsp:nvSpPr>
        <dsp:cNvPr id="0" name=""/>
        <dsp:cNvSpPr/>
      </dsp:nvSpPr>
      <dsp:spPr>
        <a:xfrm>
          <a:off x="647909" y="208"/>
          <a:ext cx="1354247" cy="1354247"/>
        </a:xfrm>
        <a:prstGeom prst="circularArrow">
          <a:avLst>
            <a:gd name="adj1" fmla="val 3987"/>
            <a:gd name="adj2" fmla="val 250112"/>
            <a:gd name="adj3" fmla="val 13167684"/>
            <a:gd name="adj4" fmla="val 11575980"/>
            <a:gd name="adj5" fmla="val 465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118CCE7-4D46-D44D-889C-765120CA9C4A}">
      <dsp:nvSpPr>
        <dsp:cNvPr id="0" name=""/>
        <dsp:cNvSpPr/>
      </dsp:nvSpPr>
      <dsp:spPr>
        <a:xfrm>
          <a:off x="877264" y="3131"/>
          <a:ext cx="276911" cy="27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Service</a:t>
          </a:r>
          <a:endParaRPr lang="en-US" sz="500" kern="1200" dirty="0"/>
        </a:p>
      </dsp:txBody>
      <dsp:txXfrm>
        <a:off x="877264" y="3131"/>
        <a:ext cx="276911" cy="276911"/>
      </dsp:txXfrm>
    </dsp:sp>
    <dsp:sp modelId="{7507046A-A76E-A147-8447-AFC874767FEB}">
      <dsp:nvSpPr>
        <dsp:cNvPr id="0" name=""/>
        <dsp:cNvSpPr/>
      </dsp:nvSpPr>
      <dsp:spPr>
        <a:xfrm>
          <a:off x="647909" y="208"/>
          <a:ext cx="1354247" cy="1354247"/>
        </a:xfrm>
        <a:prstGeom prst="circularArrow">
          <a:avLst>
            <a:gd name="adj1" fmla="val 3987"/>
            <a:gd name="adj2" fmla="val 250112"/>
            <a:gd name="adj3" fmla="val 16911859"/>
            <a:gd name="adj4" fmla="val 15238029"/>
            <a:gd name="adj5" fmla="val 465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C1634-D656-41FB-BAE2-48F1BA98DC52}" type="datetimeFigureOut">
              <a:rPr lang="en-US" smtClean="0"/>
              <a:pPr/>
              <a:t>10/22/12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5EA47-E102-4772-B0BA-CAA16EFD0DF4}" type="slidenum">
              <a:rPr lang="en-US" smtClean="0"/>
              <a:pPr/>
              <a:t>‹#›</a:t>
            </a:fld>
            <a:endParaRPr lang="en-US"/>
          </a:p>
        </p:txBody>
      </p:sp>
    </p:spTree>
    <p:extLst>
      <p:ext uri="{BB962C8B-B14F-4D97-AF65-F5344CB8AC3E}">
        <p14:creationId xmlns:p14="http://schemas.microsoft.com/office/powerpoint/2010/main" val="235198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90D7A-1D5A-6540-B355-BD0343BDD38C}" type="slidenum">
              <a:rPr lang="en-US"/>
              <a:pPr/>
              <a:t>2</a:t>
            </a:fld>
            <a:endParaRPr lang="en-US"/>
          </a:p>
        </p:txBody>
      </p:sp>
      <p:sp>
        <p:nvSpPr>
          <p:cNvPr id="1383426" name="Rectangle 2"/>
          <p:cNvSpPr>
            <a:spLocks noGrp="1" noRot="1" noChangeAspect="1" noChangeArrowheads="1" noTextEdit="1"/>
          </p:cNvSpPr>
          <p:nvPr>
            <p:ph type="sldImg"/>
          </p:nvPr>
        </p:nvSpPr>
        <p:spPr bwMode="auto">
          <a:xfrm>
            <a:off x="1153391" y="685800"/>
            <a:ext cx="4551218" cy="3429000"/>
          </a:xfrm>
          <a:prstGeom prst="rect">
            <a:avLst/>
          </a:prstGeom>
          <a:solidFill>
            <a:srgbClr val="FFFFFF"/>
          </a:solidFill>
          <a:ln>
            <a:solidFill>
              <a:srgbClr val="000000"/>
            </a:solidFill>
            <a:miter lim="800000"/>
            <a:headEnd/>
            <a:tailEnd/>
          </a:ln>
        </p:spPr>
      </p:sp>
      <p:sp>
        <p:nvSpPr>
          <p:cNvPr id="1383427" name="Rectangle 3"/>
          <p:cNvSpPr>
            <a:spLocks noGrp="1" noChangeArrowheads="1"/>
          </p:cNvSpPr>
          <p:nvPr>
            <p:ph type="body" idx="1"/>
          </p:nvPr>
        </p:nvSpPr>
        <p:spPr bwMode="auto">
          <a:xfrm>
            <a:off x="914920" y="4343400"/>
            <a:ext cx="5028161" cy="4114800"/>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r>
              <a:rPr lang="en-US"/>
              <a:t>Mamdou Diop was my patient.  One of a series of 40 Senegalese men that I saw in my clinic as a resident at Bellevue, 18 years ago.  They started me on this journey.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C5EA47-E102-4772-B0BA-CAA16EFD0DF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179AF-0DBF-3640-8CC2-BB42EED68234}" type="slidenum">
              <a:rPr lang="en-US"/>
              <a:pPr/>
              <a:t>3</a:t>
            </a:fld>
            <a:endParaRPr lang="en-US"/>
          </a:p>
        </p:txBody>
      </p:sp>
      <p:sp>
        <p:nvSpPr>
          <p:cNvPr id="1536002" name="Rectangle 2"/>
          <p:cNvSpPr>
            <a:spLocks noGrp="1" noRot="1" noChangeAspect="1" noChangeArrowheads="1" noTextEdit="1"/>
          </p:cNvSpPr>
          <p:nvPr>
            <p:ph type="sldImg"/>
          </p:nvPr>
        </p:nvSpPr>
        <p:spPr bwMode="auto">
          <a:xfrm>
            <a:off x="1153391" y="685800"/>
            <a:ext cx="4551218" cy="3429000"/>
          </a:xfrm>
          <a:prstGeom prst="rect">
            <a:avLst/>
          </a:prstGeom>
          <a:solidFill>
            <a:srgbClr val="FFFFFF"/>
          </a:solidFill>
          <a:ln>
            <a:solidFill>
              <a:srgbClr val="000000"/>
            </a:solidFill>
            <a:miter lim="800000"/>
            <a:headEnd/>
            <a:tailEnd/>
          </a:ln>
        </p:spPr>
      </p:sp>
      <p:sp>
        <p:nvSpPr>
          <p:cNvPr id="1536003" name="Rectangle 3"/>
          <p:cNvSpPr>
            <a:spLocks noGrp="1" noChangeArrowheads="1"/>
          </p:cNvSpPr>
          <p:nvPr>
            <p:ph type="body" idx="1"/>
          </p:nvPr>
        </p:nvSpPr>
        <p:spPr bwMode="auto">
          <a:xfrm>
            <a:off x="914920" y="4343400"/>
            <a:ext cx="5028161" cy="4114800"/>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r>
              <a:rPr lang="en-US" sz="2000" dirty="0" err="1"/>
              <a:t>Tooy</a:t>
            </a:r>
            <a:r>
              <a:rPr lang="en-US" sz="2000" dirty="0"/>
              <a:t> is a Senegalese culture-specific </a:t>
            </a:r>
            <a:r>
              <a:rPr lang="en-US" sz="2000" dirty="0" err="1"/>
              <a:t>somatization</a:t>
            </a:r>
            <a:r>
              <a:rPr lang="en-US" sz="2000" dirty="0"/>
              <a:t> syndrome, similar in many ways to syndromes known in other cultural groups, such as neurasthenia. </a:t>
            </a:r>
          </a:p>
          <a:p>
            <a:endParaRPr lang="en-US" sz="2000" dirty="0"/>
          </a:p>
          <a:p>
            <a:r>
              <a:rPr lang="en-US" sz="2000" dirty="0" err="1"/>
              <a:t>Tooy</a:t>
            </a:r>
            <a:r>
              <a:rPr lang="en-US" sz="2000" dirty="0"/>
              <a:t> is characterized by waist pain, radiating around to the back.  It is described as occurring when people are working too hard, and separated from family and community.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93180-A055-4842-BC78-2B329D4D83BB}" type="slidenum">
              <a:rPr lang="en-US"/>
              <a:pPr/>
              <a:t>4</a:t>
            </a:fld>
            <a:endParaRPr lang="en-US"/>
          </a:p>
        </p:txBody>
      </p:sp>
      <p:sp>
        <p:nvSpPr>
          <p:cNvPr id="1538050" name="Rectangle 2"/>
          <p:cNvSpPr>
            <a:spLocks noGrp="1" noRot="1" noChangeAspect="1" noChangeArrowheads="1" noTextEdit="1"/>
          </p:cNvSpPr>
          <p:nvPr>
            <p:ph type="sldImg"/>
          </p:nvPr>
        </p:nvSpPr>
        <p:spPr bwMode="auto">
          <a:xfrm>
            <a:off x="1153391" y="685800"/>
            <a:ext cx="4551218" cy="3429000"/>
          </a:xfrm>
          <a:prstGeom prst="rect">
            <a:avLst/>
          </a:prstGeom>
          <a:solidFill>
            <a:srgbClr val="FFFFFF"/>
          </a:solidFill>
          <a:ln>
            <a:solidFill>
              <a:srgbClr val="000000"/>
            </a:solidFill>
            <a:miter lim="800000"/>
            <a:headEnd/>
            <a:tailEnd/>
          </a:ln>
        </p:spPr>
      </p:sp>
      <p:sp>
        <p:nvSpPr>
          <p:cNvPr id="1538051" name="Rectangle 3"/>
          <p:cNvSpPr>
            <a:spLocks noGrp="1" noChangeArrowheads="1"/>
          </p:cNvSpPr>
          <p:nvPr>
            <p:ph type="body" idx="1"/>
          </p:nvPr>
        </p:nvSpPr>
        <p:spPr bwMode="auto">
          <a:xfrm>
            <a:off x="914920" y="4343400"/>
            <a:ext cx="5028161" cy="4114800"/>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r>
              <a:rPr lang="en-US"/>
              <a:t>As was told to me by the men who did these drawings, the stomach is the center of the soul, hence, the physical manifestation of psychic distress is in the abdomen.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358E0-D4A9-9746-8A3B-C93BA5AFD69F}" type="slidenum">
              <a:rPr lang="en-US"/>
              <a:pPr/>
              <a:t>5</a:t>
            </a:fld>
            <a:endParaRPr lang="en-US"/>
          </a:p>
        </p:txBody>
      </p:sp>
      <p:sp>
        <p:nvSpPr>
          <p:cNvPr id="1540098" name="Rectangle 2"/>
          <p:cNvSpPr>
            <a:spLocks noGrp="1" noRot="1" noChangeAspect="1" noChangeArrowheads="1" noTextEdit="1"/>
          </p:cNvSpPr>
          <p:nvPr>
            <p:ph type="sldImg"/>
          </p:nvPr>
        </p:nvSpPr>
        <p:spPr bwMode="auto">
          <a:xfrm>
            <a:off x="1153391" y="685800"/>
            <a:ext cx="4551218" cy="3429000"/>
          </a:xfrm>
          <a:prstGeom prst="rect">
            <a:avLst/>
          </a:prstGeom>
          <a:solidFill>
            <a:srgbClr val="FFFFFF"/>
          </a:solidFill>
          <a:ln>
            <a:solidFill>
              <a:srgbClr val="000000"/>
            </a:solidFill>
            <a:miter lim="800000"/>
            <a:headEnd/>
            <a:tailEnd/>
          </a:ln>
        </p:spPr>
      </p:sp>
      <p:sp>
        <p:nvSpPr>
          <p:cNvPr id="1540099" name="Rectangle 3"/>
          <p:cNvSpPr>
            <a:spLocks noGrp="1" noChangeArrowheads="1"/>
          </p:cNvSpPr>
          <p:nvPr>
            <p:ph type="body" idx="1"/>
          </p:nvPr>
        </p:nvSpPr>
        <p:spPr bwMode="auto">
          <a:xfrm>
            <a:off x="914920" y="4343400"/>
            <a:ext cx="5028161" cy="4114800"/>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r>
              <a:rPr lang="en-US" sz="800" dirty="0"/>
              <a:t>I learned that in Senegal, </a:t>
            </a:r>
            <a:r>
              <a:rPr lang="en-US" sz="800" dirty="0" err="1"/>
              <a:t>Tooy</a:t>
            </a:r>
            <a:r>
              <a:rPr lang="en-US" sz="800" dirty="0"/>
              <a:t> is successfully treated using three things together….</a:t>
            </a:r>
          </a:p>
          <a:p>
            <a:endParaRPr lang="en-US" sz="800" dirty="0"/>
          </a:p>
          <a:p>
            <a:r>
              <a:rPr lang="en-US" sz="800" dirty="0"/>
              <a:t>The ingestion of </a:t>
            </a:r>
            <a:r>
              <a:rPr lang="en-US" sz="800" dirty="0" err="1"/>
              <a:t>Kell</a:t>
            </a:r>
            <a:r>
              <a:rPr lang="en-US" sz="800" dirty="0"/>
              <a:t>, a gelatinous substance which comes form a tree;</a:t>
            </a:r>
          </a:p>
          <a:p>
            <a:endParaRPr lang="en-US" sz="800" dirty="0"/>
          </a:p>
          <a:p>
            <a:r>
              <a:rPr lang="en-US" sz="800" dirty="0"/>
              <a:t>Talk Therapy with a Healer; and</a:t>
            </a:r>
          </a:p>
          <a:p>
            <a:endParaRPr lang="en-US" sz="800" dirty="0"/>
          </a:p>
          <a:p>
            <a:r>
              <a:rPr lang="en-US" sz="800" dirty="0"/>
              <a:t>Gathering the community together to ease the workload of the person who is ill.</a:t>
            </a:r>
          </a:p>
          <a:p>
            <a:endParaRPr lang="en-US" sz="800" dirty="0"/>
          </a:p>
          <a:p>
            <a:r>
              <a:rPr lang="en-US" sz="800" dirty="0"/>
              <a:t>Therefore,  I designed a treatment program for my patients which included the U.S. version of each of these things….</a:t>
            </a:r>
          </a:p>
          <a:p>
            <a:endParaRPr lang="en-US" sz="800" dirty="0"/>
          </a:p>
          <a:p>
            <a:r>
              <a:rPr lang="en-US" sz="800" dirty="0"/>
              <a:t>Knox gelatin was a culturally familiar substitute for the </a:t>
            </a:r>
            <a:r>
              <a:rPr lang="en-US" sz="800" dirty="0" err="1"/>
              <a:t>Kell</a:t>
            </a:r>
            <a:r>
              <a:rPr lang="en-US" sz="800" dirty="0"/>
              <a:t>, I provided the healing talk therapy in my office-based practice and, with my anthropology partner, spent time in the community addressing relevant issues. </a:t>
            </a:r>
          </a:p>
          <a:p>
            <a:endParaRPr lang="en-US" sz="800" dirty="0"/>
          </a:p>
          <a:p>
            <a:r>
              <a:rPr lang="en-US" sz="800" dirty="0"/>
              <a:t>At a one-year follow-up, all but 4 reported dramatic relief of their symptoms and were back at work full-time.</a:t>
            </a:r>
          </a:p>
          <a:p>
            <a:endParaRPr lang="en-US" sz="800" dirty="0"/>
          </a:p>
          <a:p>
            <a:r>
              <a:rPr lang="en-US" sz="800" dirty="0"/>
              <a:t>I realized from this experience that in  to be an effective physician, I needed to fully integrate the patient’s cultural perspective and immigrant experience into my care.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8E24-970A-3C4D-B3D8-E6ED8C89F455}" type="slidenum">
              <a:rPr lang="en-US"/>
              <a:pPr/>
              <a:t>6</a:t>
            </a:fld>
            <a:endParaRPr lang="en-US"/>
          </a:p>
        </p:txBody>
      </p:sp>
      <p:sp>
        <p:nvSpPr>
          <p:cNvPr id="1090562" name="Rectangle 2"/>
          <p:cNvSpPr>
            <a:spLocks noGrp="1" noRot="1" noChangeAspect="1" noChangeArrowheads="1" noTextEdit="1"/>
          </p:cNvSpPr>
          <p:nvPr>
            <p:ph type="sldImg"/>
          </p:nvPr>
        </p:nvSpPr>
        <p:spPr>
          <a:xfrm>
            <a:off x="1144588" y="685800"/>
            <a:ext cx="4572000" cy="3429000"/>
          </a:xfrm>
          <a:ln/>
        </p:spPr>
      </p:sp>
      <p:sp>
        <p:nvSpPr>
          <p:cNvPr id="1090563" name="Rectangle 3"/>
          <p:cNvSpPr>
            <a:spLocks noGrp="1" noChangeArrowheads="1"/>
          </p:cNvSpPr>
          <p:nvPr>
            <p:ph type="body" idx="1"/>
          </p:nvPr>
        </p:nvSpPr>
        <p:spPr/>
        <p:txBody>
          <a:bodyPr lIns="89995" tIns="44997" rIns="89995" bIns="4499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0DAF2-665A-E947-AE85-3D2E9F7CEC7D}" type="slidenum">
              <a:rPr lang="en-US"/>
              <a:pPr/>
              <a:t>7</a:t>
            </a:fld>
            <a:endParaRPr lang="en-US"/>
          </a:p>
        </p:txBody>
      </p:sp>
      <p:sp>
        <p:nvSpPr>
          <p:cNvPr id="1092610" name="Rectangle 2"/>
          <p:cNvSpPr>
            <a:spLocks noGrp="1" noRot="1" noChangeAspect="1" noChangeArrowheads="1" noTextEdit="1"/>
          </p:cNvSpPr>
          <p:nvPr>
            <p:ph type="sldImg"/>
          </p:nvPr>
        </p:nvSpPr>
        <p:spPr>
          <a:xfrm>
            <a:off x="1144588" y="685800"/>
            <a:ext cx="4572000" cy="3429000"/>
          </a:xfrm>
          <a:ln/>
        </p:spPr>
      </p:sp>
      <p:sp>
        <p:nvSpPr>
          <p:cNvPr id="1092611" name="Rectangle 3"/>
          <p:cNvSpPr>
            <a:spLocks noGrp="1" noChangeArrowheads="1"/>
          </p:cNvSpPr>
          <p:nvPr>
            <p:ph type="body" idx="1"/>
          </p:nvPr>
        </p:nvSpPr>
        <p:spPr/>
        <p:txBody>
          <a:bodyPr lIns="91418" tIns="45708" rIns="91418" bIns="4570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C5EA47-E102-4772-B0BA-CAA16EFD0DF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5EA47-E102-4772-B0BA-CAA16EFD0DF4}" type="slidenum">
              <a:rPr lang="en-US" smtClean="0"/>
              <a:pPr/>
              <a:t>9</a:t>
            </a:fld>
            <a:endParaRPr lang="en-US"/>
          </a:p>
        </p:txBody>
      </p:sp>
    </p:spTree>
    <p:extLst>
      <p:ext uri="{BB962C8B-B14F-4D97-AF65-F5344CB8AC3E}">
        <p14:creationId xmlns:p14="http://schemas.microsoft.com/office/powerpoint/2010/main" val="296001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C5EA47-E102-4772-B0BA-CAA16EFD0DF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E48B46B-D472-4F35-9AF0-D568E6ED0742}" type="datetimeFigureOut">
              <a:rPr lang="en-US" smtClean="0"/>
              <a:pPr/>
              <a:t>10/22/12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330D2A9-7162-463F-8B5B-18A127945A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8B46B-D472-4F35-9AF0-D568E6ED0742}" type="datetimeFigureOut">
              <a:rPr lang="en-US" smtClean="0"/>
              <a:pPr/>
              <a:t>10/22/12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D2A9-7162-463F-8B5B-18A127945A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E48B46B-D472-4F35-9AF0-D568E6ED0742}" type="datetimeFigureOut">
              <a:rPr lang="en-US" smtClean="0"/>
              <a:pPr/>
              <a:t>10/22/12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330D2A9-7162-463F-8B5B-18A127945A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48B46B-D472-4F35-9AF0-D568E6ED0742}" type="datetimeFigureOut">
              <a:rPr lang="en-US" smtClean="0"/>
              <a:pPr/>
              <a:t>10/22/12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330D2A9-7162-463F-8B5B-18A127945AF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E48B46B-D472-4F35-9AF0-D568E6ED0742}" type="datetimeFigureOut">
              <a:rPr lang="en-US" smtClean="0"/>
              <a:pPr/>
              <a:t>10/22/12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330D2A9-7162-463F-8B5B-18A127945AF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E48B46B-D472-4F35-9AF0-D568E6ED0742}" type="datetimeFigureOut">
              <a:rPr lang="en-US" smtClean="0"/>
              <a:pPr/>
              <a:t>10/22/12</a:t>
            </a:fld>
            <a:endParaRPr lang="en-US"/>
          </a:p>
        </p:txBody>
      </p:sp>
      <p:sp>
        <p:nvSpPr>
          <p:cNvPr id="10" name="Slide Number Placeholder 9"/>
          <p:cNvSpPr>
            <a:spLocks noGrp="1"/>
          </p:cNvSpPr>
          <p:nvPr>
            <p:ph type="sldNum" sz="quarter" idx="16"/>
          </p:nvPr>
        </p:nvSpPr>
        <p:spPr/>
        <p:txBody>
          <a:bodyPr rtlCol="0"/>
          <a:lstStyle/>
          <a:p>
            <a:fld id="{9330D2A9-7162-463F-8B5B-18A127945AF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E48B46B-D472-4F35-9AF0-D568E6ED0742}" type="datetimeFigureOut">
              <a:rPr lang="en-US" smtClean="0"/>
              <a:pPr/>
              <a:t>10/22/12</a:t>
            </a:fld>
            <a:endParaRPr lang="en-US"/>
          </a:p>
        </p:txBody>
      </p:sp>
      <p:sp>
        <p:nvSpPr>
          <p:cNvPr id="12" name="Slide Number Placeholder 11"/>
          <p:cNvSpPr>
            <a:spLocks noGrp="1"/>
          </p:cNvSpPr>
          <p:nvPr>
            <p:ph type="sldNum" sz="quarter" idx="16"/>
          </p:nvPr>
        </p:nvSpPr>
        <p:spPr/>
        <p:txBody>
          <a:bodyPr rtlCol="0"/>
          <a:lstStyle/>
          <a:p>
            <a:fld id="{9330D2A9-7162-463F-8B5B-18A127945AF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48B46B-D472-4F35-9AF0-D568E6ED0742}" type="datetimeFigureOut">
              <a:rPr lang="en-US" smtClean="0"/>
              <a:pPr/>
              <a:t>10/22/12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330D2A9-7162-463F-8B5B-18A127945A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8B46B-D472-4F35-9AF0-D568E6ED0742}" type="datetimeFigureOut">
              <a:rPr lang="en-US" smtClean="0"/>
              <a:pPr/>
              <a:t>10/22/12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330D2A9-7162-463F-8B5B-18A127945A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48B46B-D472-4F35-9AF0-D568E6ED0742}" type="datetimeFigureOut">
              <a:rPr lang="en-US" smtClean="0"/>
              <a:pPr/>
              <a:t>10/22/12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330D2A9-7162-463F-8B5B-18A127945AF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E48B46B-D472-4F35-9AF0-D568E6ED0742}" type="datetimeFigureOut">
              <a:rPr lang="en-US" smtClean="0"/>
              <a:pPr/>
              <a:t>10/22/12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330D2A9-7162-463F-8B5B-18A127945AF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E48B46B-D472-4F35-9AF0-D568E6ED0742}" type="datetimeFigureOut">
              <a:rPr lang="en-US" smtClean="0"/>
              <a:pPr/>
              <a:t>10/22/12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330D2A9-7162-463F-8B5B-18A127945A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eacecorps.org/wws/guides/senegal/images/2menboy1.jpg"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NULL" TargetMode="External"/><Relationship Id="rId10"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000500"/>
            <a:ext cx="6477000" cy="1828800"/>
          </a:xfrm>
        </p:spPr>
        <p:txBody>
          <a:bodyPr>
            <a:normAutofit/>
          </a:bodyPr>
          <a:lstStyle/>
          <a:p>
            <a:r>
              <a:rPr lang="en-US" dirty="0" smtClean="0"/>
              <a:t>Immigrant Health </a:t>
            </a:r>
            <a:br>
              <a:rPr lang="en-US" dirty="0" smtClean="0"/>
            </a:br>
            <a:r>
              <a:rPr lang="en-US" sz="2667" i="1" dirty="0" smtClean="0"/>
              <a:t>Towards Equity in Health </a:t>
            </a:r>
            <a:r>
              <a:rPr lang="en-US" dirty="0" smtClean="0"/>
              <a:t/>
            </a:r>
            <a:br>
              <a:rPr lang="en-US" dirty="0" smtClean="0"/>
            </a:br>
            <a:r>
              <a:rPr lang="en-US" sz="2000" dirty="0" smtClean="0"/>
              <a:t>Thinking OUTSIDE </a:t>
            </a:r>
            <a:r>
              <a:rPr lang="en-US" sz="2000" dirty="0" err="1" smtClean="0"/>
              <a:t>tHE</a:t>
            </a:r>
            <a:r>
              <a:rPr lang="en-US" sz="2000" dirty="0" smtClean="0"/>
              <a:t> BOX TO Improve the health of immigrants</a:t>
            </a:r>
            <a:endParaRPr lang="en-US" sz="2000" i="1" dirty="0"/>
          </a:p>
        </p:txBody>
      </p:sp>
      <p:sp>
        <p:nvSpPr>
          <p:cNvPr id="3" name="Subtitle 2"/>
          <p:cNvSpPr>
            <a:spLocks noGrp="1"/>
          </p:cNvSpPr>
          <p:nvPr>
            <p:ph type="subTitle" idx="1"/>
          </p:nvPr>
        </p:nvSpPr>
        <p:spPr/>
        <p:txBody>
          <a:bodyPr/>
          <a:lstStyle/>
          <a:p>
            <a:r>
              <a:rPr lang="en-US" dirty="0" smtClean="0"/>
              <a:t>Francesca Gany, M.D., M.S.</a:t>
            </a:r>
            <a:endParaRPr lang="en-US" dirty="0"/>
          </a:p>
        </p:txBody>
      </p:sp>
      <p:graphicFrame>
        <p:nvGraphicFramePr>
          <p:cNvPr id="71682" name="Object 2"/>
          <p:cNvGraphicFramePr>
            <a:graphicFrameLocks noChangeAspect="1"/>
          </p:cNvGraphicFramePr>
          <p:nvPr/>
        </p:nvGraphicFramePr>
        <p:xfrm>
          <a:off x="825500" y="342900"/>
          <a:ext cx="5029200" cy="3408363"/>
        </p:xfrm>
        <a:graphic>
          <a:graphicData uri="http://schemas.openxmlformats.org/presentationml/2006/ole">
            <mc:AlternateContent xmlns:mc="http://schemas.openxmlformats.org/markup-compatibility/2006">
              <mc:Choice xmlns:v="urn:schemas-microsoft-com:vml" Requires="v">
                <p:oleObj spid="_x0000_s71695" name="Photo Editor Photo" r:id="rId3" imgW="2857899" imgH="1933333" progId="">
                  <p:embed/>
                </p:oleObj>
              </mc:Choice>
              <mc:Fallback>
                <p:oleObj name="Photo Editor Photo" r:id="rId3" imgW="2857899" imgH="1933333"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342900"/>
                        <a:ext cx="5029200" cy="340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MSKCC LOGO 2.jpg"/>
          <p:cNvPicPr>
            <a:picLocks noChangeAspect="1"/>
          </p:cNvPicPr>
          <p:nvPr/>
        </p:nvPicPr>
        <p:blipFill>
          <a:blip r:embed="rId5" cstate="print">
            <a:duotone>
              <a:prstClr val="black"/>
              <a:schemeClr val="accent1">
                <a:tint val="45000"/>
                <a:satMod val="400000"/>
              </a:schemeClr>
            </a:duotone>
          </a:blip>
          <a:stretch>
            <a:fillRect/>
          </a:stretch>
        </p:blipFill>
        <p:spPr>
          <a:xfrm>
            <a:off x="152400" y="6248400"/>
            <a:ext cx="1676400" cy="444950"/>
          </a:xfrm>
          <a:prstGeom prst="rect">
            <a:avLst/>
          </a:prstGeom>
          <a:ln>
            <a:no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Immigrant Health and Cancer Disparities </a:t>
            </a:r>
            <a:r>
              <a:rPr lang="en-US" sz="4000" dirty="0" smtClean="0"/>
              <a:t>Methodology</a:t>
            </a:r>
            <a:endParaRPr lang="en-US" sz="4000" dirty="0"/>
          </a:p>
        </p:txBody>
      </p:sp>
      <p:sp>
        <p:nvSpPr>
          <p:cNvPr id="3" name="Content Placeholder 2"/>
          <p:cNvSpPr>
            <a:spLocks noGrp="1"/>
          </p:cNvSpPr>
          <p:nvPr>
            <p:ph sz="quarter" idx="1"/>
          </p:nvPr>
        </p:nvSpPr>
        <p:spPr>
          <a:xfrm>
            <a:off x="612648" y="1587500"/>
            <a:ext cx="8153400" cy="4521200"/>
          </a:xfrm>
        </p:spPr>
        <p:txBody>
          <a:bodyPr>
            <a:noAutofit/>
          </a:bodyPr>
          <a:lstStyle/>
          <a:p>
            <a:pPr marL="342900" lvl="0" indent="-342900" fontAlgn="base">
              <a:spcBef>
                <a:spcPct val="20000"/>
              </a:spcBef>
              <a:spcAft>
                <a:spcPct val="0"/>
              </a:spcAft>
              <a:buClr>
                <a:schemeClr val="bg2"/>
              </a:buClr>
              <a:buSzPct val="70000"/>
              <a:buNone/>
              <a:defRPr/>
            </a:pPr>
            <a:r>
              <a:rPr lang="en-US" altLang="ko-KR" sz="2400" kern="0" dirty="0">
                <a:solidFill>
                  <a:schemeClr val="accent1">
                    <a:lumMod val="50000"/>
                  </a:schemeClr>
                </a:solidFill>
                <a:ea typeface="ＭＳ Ｐゴシック" charset="-128"/>
                <a:cs typeface="ＭＳ Ｐゴシック" pitchFamily="-112" charset="-128"/>
              </a:rPr>
              <a:t>Integrated </a:t>
            </a:r>
            <a:r>
              <a:rPr lang="en-US" altLang="ko-KR" sz="2400" kern="0" dirty="0" smtClean="0">
                <a:solidFill>
                  <a:schemeClr val="accent1">
                    <a:lumMod val="50000"/>
                  </a:schemeClr>
                </a:solidFill>
                <a:ea typeface="ＭＳ Ｐゴシック" charset="-128"/>
                <a:cs typeface="ＭＳ Ｐゴシック" pitchFamily="-112" charset="-128"/>
              </a:rPr>
              <a:t>Approach</a:t>
            </a:r>
          </a:p>
          <a:p>
            <a:pPr marL="342900" lvl="0" indent="-342900" fontAlgn="base">
              <a:spcBef>
                <a:spcPct val="20000"/>
              </a:spcBef>
              <a:spcAft>
                <a:spcPct val="0"/>
              </a:spcAft>
              <a:buClr>
                <a:schemeClr val="bg2"/>
              </a:buClr>
              <a:buSzPct val="70000"/>
              <a:buNone/>
              <a:defRPr/>
            </a:pPr>
            <a:endParaRPr lang="en-US" altLang="ko-KR" sz="1600" kern="0" dirty="0" smtClean="0">
              <a:solidFill>
                <a:schemeClr val="accent1">
                  <a:lumMod val="50000"/>
                </a:schemeClr>
              </a:solidFill>
              <a:ea typeface="ＭＳ Ｐゴシック" charset="-128"/>
              <a:cs typeface="ＭＳ Ｐゴシック" pitchFamily="-112" charset="-128"/>
            </a:endParaRPr>
          </a:p>
          <a:p>
            <a:pPr lvl="0" fontAlgn="base">
              <a:spcBef>
                <a:spcPct val="20000"/>
              </a:spcBef>
              <a:spcAft>
                <a:spcPct val="0"/>
              </a:spcAft>
              <a:buSzPct val="70000"/>
              <a:buFont typeface="Wingdings" charset="2"/>
              <a:buChar char="§"/>
              <a:defRPr/>
            </a:pPr>
            <a:r>
              <a:rPr lang="en-US" altLang="ko-KR" sz="2000" kern="0" dirty="0" smtClean="0">
                <a:solidFill>
                  <a:schemeClr val="accent1">
                    <a:lumMod val="50000"/>
                  </a:schemeClr>
                </a:solidFill>
                <a:ea typeface="ＭＳ Ｐゴシック" charset="-128"/>
                <a:cs typeface="ＭＳ Ｐゴシック" pitchFamily="-112" charset="-128"/>
              </a:rPr>
              <a:t>Community </a:t>
            </a:r>
            <a:r>
              <a:rPr lang="en-US" altLang="ko-KR" sz="2000" kern="0" dirty="0">
                <a:solidFill>
                  <a:schemeClr val="accent1">
                    <a:lumMod val="50000"/>
                  </a:schemeClr>
                </a:solidFill>
                <a:ea typeface="ＭＳ Ｐゴシック" charset="-128"/>
                <a:cs typeface="ＭＳ Ｐゴシック" pitchFamily="-112" charset="-128"/>
              </a:rPr>
              <a:t>Based </a:t>
            </a:r>
            <a:r>
              <a:rPr lang="en-US" altLang="ko-KR" sz="2000" kern="0" dirty="0" smtClean="0">
                <a:solidFill>
                  <a:schemeClr val="accent1">
                    <a:lumMod val="50000"/>
                  </a:schemeClr>
                </a:solidFill>
                <a:ea typeface="ＭＳ Ｐゴシック" charset="-128"/>
                <a:cs typeface="ＭＳ Ｐゴシック" pitchFamily="-112" charset="-128"/>
              </a:rPr>
              <a:t>Participatory</a:t>
            </a:r>
          </a:p>
          <a:p>
            <a:pPr lvl="0" fontAlgn="base">
              <a:spcBef>
                <a:spcPct val="20000"/>
              </a:spcBef>
              <a:spcAft>
                <a:spcPct val="0"/>
              </a:spcAft>
              <a:buSzPct val="70000"/>
              <a:buFont typeface="Wingdings" charset="2"/>
              <a:buChar char="§"/>
              <a:defRPr/>
            </a:pPr>
            <a:endParaRPr lang="en-US" altLang="ko-KR" sz="2000" kern="0" dirty="0" smtClean="0">
              <a:solidFill>
                <a:schemeClr val="accent1">
                  <a:lumMod val="50000"/>
                </a:schemeClr>
              </a:solidFill>
              <a:ea typeface="ＭＳ Ｐゴシック" charset="-128"/>
              <a:cs typeface="ＭＳ Ｐゴシック" pitchFamily="-112" charset="-128"/>
            </a:endParaRPr>
          </a:p>
          <a:p>
            <a:pPr lvl="0" fontAlgn="base">
              <a:spcBef>
                <a:spcPct val="20000"/>
              </a:spcBef>
              <a:spcAft>
                <a:spcPct val="0"/>
              </a:spcAft>
              <a:buSzPct val="70000"/>
              <a:buFont typeface="Wingdings" charset="2"/>
              <a:buChar char="§"/>
              <a:defRPr/>
            </a:pPr>
            <a:r>
              <a:rPr lang="en-US" altLang="ko-KR" sz="2000" kern="0" dirty="0" smtClean="0">
                <a:solidFill>
                  <a:schemeClr val="accent1">
                    <a:lumMod val="50000"/>
                  </a:schemeClr>
                </a:solidFill>
                <a:ea typeface="ＭＳ Ｐゴシック" charset="-128"/>
                <a:cs typeface="ＭＳ Ｐゴシック" pitchFamily="-112" charset="-128"/>
              </a:rPr>
              <a:t>Mixed Methods</a:t>
            </a:r>
          </a:p>
          <a:p>
            <a:pPr marL="0" lvl="0" indent="0" fontAlgn="base">
              <a:spcBef>
                <a:spcPct val="20000"/>
              </a:spcBef>
              <a:spcAft>
                <a:spcPct val="0"/>
              </a:spcAft>
              <a:buSzPct val="70000"/>
              <a:buNone/>
              <a:defRPr/>
            </a:pPr>
            <a:r>
              <a:rPr lang="en-US" altLang="ko-KR" sz="2000" kern="0" dirty="0" smtClean="0">
                <a:solidFill>
                  <a:schemeClr val="accent1">
                    <a:lumMod val="50000"/>
                  </a:schemeClr>
                </a:solidFill>
                <a:ea typeface="ＭＳ Ｐゴシック" charset="-128"/>
                <a:cs typeface="ＭＳ Ｐゴシック" pitchFamily="-112" charset="-128"/>
              </a:rPr>
              <a:t>	Health Services Research, Behavioral Sciences, Outcomes Based</a:t>
            </a:r>
          </a:p>
          <a:p>
            <a:pPr fontAlgn="base">
              <a:spcBef>
                <a:spcPct val="20000"/>
              </a:spcBef>
              <a:spcAft>
                <a:spcPct val="0"/>
              </a:spcAft>
              <a:buSzPct val="70000"/>
              <a:buFont typeface="Wingdings" charset="2"/>
              <a:buChar char="§"/>
              <a:defRPr/>
            </a:pPr>
            <a:r>
              <a:rPr lang="en-US" altLang="ko-KR" sz="2000" kern="0" dirty="0" smtClean="0">
                <a:solidFill>
                  <a:schemeClr val="accent1">
                    <a:lumMod val="50000"/>
                  </a:schemeClr>
                </a:solidFill>
                <a:ea typeface="ＭＳ Ｐゴシック" charset="-128"/>
                <a:cs typeface="ＭＳ Ｐゴシック" pitchFamily="-112" charset="-128"/>
              </a:rPr>
              <a:t>Multilevel</a:t>
            </a:r>
          </a:p>
          <a:p>
            <a:pPr lvl="1" fontAlgn="base">
              <a:spcBef>
                <a:spcPct val="20000"/>
              </a:spcBef>
              <a:spcAft>
                <a:spcPct val="0"/>
              </a:spcAft>
              <a:buFont typeface="Wingdings" charset="2"/>
              <a:buChar char="§"/>
              <a:defRPr/>
            </a:pPr>
            <a:r>
              <a:rPr lang="en-US" altLang="ko-KR" sz="2000" kern="0" dirty="0" smtClean="0">
                <a:solidFill>
                  <a:schemeClr val="accent1">
                    <a:lumMod val="50000"/>
                  </a:schemeClr>
                </a:solidFill>
                <a:ea typeface="ＭＳ Ｐゴシック" charset="-128"/>
                <a:cs typeface="ＭＳ Ｐゴシック" pitchFamily="-112" charset="-128"/>
              </a:rPr>
              <a:t>Laboratory, Patient and Community</a:t>
            </a:r>
          </a:p>
          <a:p>
            <a:pPr fontAlgn="base">
              <a:spcBef>
                <a:spcPct val="20000"/>
              </a:spcBef>
              <a:spcAft>
                <a:spcPct val="0"/>
              </a:spcAft>
              <a:buSzPct val="70000"/>
              <a:buFont typeface="Wingdings" charset="2"/>
              <a:buChar char="§"/>
              <a:defRPr/>
            </a:pPr>
            <a:endParaRPr lang="en-US" altLang="ko-KR" sz="2000" kern="0" dirty="0" smtClean="0">
              <a:solidFill>
                <a:schemeClr val="accent1">
                  <a:lumMod val="50000"/>
                </a:schemeClr>
              </a:solidFill>
              <a:ea typeface="ＭＳ Ｐゴシック" charset="-128"/>
              <a:cs typeface="ＭＳ Ｐゴシック" pitchFamily="-112" charset="-128"/>
            </a:endParaRPr>
          </a:p>
          <a:p>
            <a:pPr fontAlgn="base">
              <a:spcBef>
                <a:spcPct val="20000"/>
              </a:spcBef>
              <a:spcAft>
                <a:spcPct val="0"/>
              </a:spcAft>
              <a:buSzPct val="70000"/>
              <a:buFont typeface="Wingdings" charset="2"/>
              <a:buChar char="§"/>
              <a:defRPr/>
            </a:pPr>
            <a:r>
              <a:rPr lang="en-US" altLang="ko-KR" sz="2000" kern="0" dirty="0" smtClean="0">
                <a:solidFill>
                  <a:schemeClr val="accent1">
                    <a:lumMod val="50000"/>
                  </a:schemeClr>
                </a:solidFill>
                <a:ea typeface="ＭＳ Ｐゴシック" charset="-128"/>
                <a:cs typeface="ＭＳ Ｐゴシック" pitchFamily="-112" charset="-128"/>
              </a:rPr>
              <a:t>“</a:t>
            </a:r>
            <a:r>
              <a:rPr lang="en-US" altLang="ko-KR" sz="2000" kern="0" dirty="0">
                <a:solidFill>
                  <a:schemeClr val="accent1">
                    <a:lumMod val="50000"/>
                  </a:schemeClr>
                </a:solidFill>
                <a:ea typeface="ＭＳ Ｐゴシック" charset="-128"/>
                <a:cs typeface="ＭＳ Ｐゴシック" pitchFamily="-112" charset="-128"/>
              </a:rPr>
              <a:t>Community/Clinical Service” and Research Tightly Linked and Inform Each </a:t>
            </a:r>
            <a:r>
              <a:rPr lang="en-US" altLang="ko-KR" sz="2000" kern="0" dirty="0" smtClean="0">
                <a:solidFill>
                  <a:schemeClr val="accent1">
                    <a:lumMod val="50000"/>
                  </a:schemeClr>
                </a:solidFill>
                <a:ea typeface="ＭＳ Ｐゴシック" charset="-128"/>
                <a:cs typeface="ＭＳ Ｐゴシック" pitchFamily="-112" charset="-128"/>
              </a:rPr>
              <a:t>Other</a:t>
            </a:r>
            <a:r>
              <a:rPr lang="en-US" altLang="ko-KR" sz="2000" kern="0" dirty="0" smtClean="0">
                <a:solidFill>
                  <a:schemeClr val="bg1"/>
                </a:solidFill>
                <a:ea typeface="ＭＳ Ｐゴシック" charset="-128"/>
                <a:cs typeface="ＭＳ Ｐゴシック" pitchFamily="-112" charset="-128"/>
              </a:rPr>
              <a:t> </a:t>
            </a:r>
            <a:r>
              <a:rPr lang="en-US" altLang="ko-KR" sz="2000" kern="0" dirty="0">
                <a:solidFill>
                  <a:schemeClr val="bg1"/>
                </a:solidFill>
                <a:ea typeface="ＭＳ Ｐゴシック" charset="-128"/>
                <a:cs typeface="ＭＳ Ｐゴシック" pitchFamily="-112" charset="-128"/>
              </a:rPr>
              <a:t>into Patient Care and into Population-	Based Policy and </a:t>
            </a:r>
            <a:r>
              <a:rPr lang="en-US" altLang="ko-KR" sz="2000" kern="0" dirty="0" smtClean="0">
                <a:solidFill>
                  <a:schemeClr val="bg1"/>
                </a:solidFill>
                <a:ea typeface="ＭＳ Ｐゴシック" charset="-128"/>
                <a:cs typeface="ＭＳ Ｐゴシック" pitchFamily="-112" charset="-128"/>
              </a:rPr>
              <a:t>Practices</a:t>
            </a:r>
            <a:endParaRPr lang="en-US" altLang="ko-KR" sz="2000" kern="0" dirty="0" smtClean="0">
              <a:solidFill>
                <a:schemeClr val="accent1">
                  <a:lumMod val="50000"/>
                </a:schemeClr>
              </a:solidFill>
              <a:ea typeface="ＭＳ Ｐゴシック" charset="-128"/>
              <a:cs typeface="ＭＳ Ｐゴシック" pitchFamily="-112" charset="-128"/>
            </a:endParaRPr>
          </a:p>
          <a:p>
            <a:pPr lvl="0" fontAlgn="base">
              <a:spcBef>
                <a:spcPct val="20000"/>
              </a:spcBef>
              <a:spcAft>
                <a:spcPct val="0"/>
              </a:spcAft>
              <a:buSzPct val="70000"/>
              <a:buFont typeface="Wingdings" charset="2"/>
              <a:buChar char="§"/>
              <a:defRPr/>
            </a:pPr>
            <a:r>
              <a:rPr lang="en-US" altLang="ko-KR" sz="2000" kern="0" dirty="0" smtClean="0">
                <a:solidFill>
                  <a:schemeClr val="accent1">
                    <a:lumMod val="50000"/>
                  </a:schemeClr>
                </a:solidFill>
                <a:ea typeface="ＭＳ Ｐゴシック" charset="-128"/>
                <a:cs typeface="ＭＳ Ｐゴシック" pitchFamily="-112" charset="-128"/>
              </a:rPr>
              <a:t>Translate </a:t>
            </a:r>
            <a:r>
              <a:rPr lang="en-US" altLang="ko-KR" sz="2000" kern="0" dirty="0">
                <a:solidFill>
                  <a:schemeClr val="accent1">
                    <a:lumMod val="50000"/>
                  </a:schemeClr>
                </a:solidFill>
                <a:ea typeface="ＭＳ Ｐゴシック" charset="-128"/>
                <a:cs typeface="ＭＳ Ｐゴシック" pitchFamily="-112" charset="-128"/>
              </a:rPr>
              <a:t>Findings into Patient Care and </a:t>
            </a:r>
            <a:r>
              <a:rPr lang="en-US" altLang="ko-KR" sz="2000" kern="0" dirty="0" smtClean="0">
                <a:solidFill>
                  <a:schemeClr val="accent1">
                    <a:lumMod val="50000"/>
                  </a:schemeClr>
                </a:solidFill>
                <a:ea typeface="ＭＳ Ｐゴシック" charset="-128"/>
                <a:cs typeface="ＭＳ Ｐゴシック" pitchFamily="-112" charset="-128"/>
              </a:rPr>
              <a:t>into Population-Based </a:t>
            </a:r>
            <a:r>
              <a:rPr lang="en-US" altLang="ko-KR" sz="2000" kern="0" dirty="0">
                <a:solidFill>
                  <a:schemeClr val="accent1">
                    <a:lumMod val="50000"/>
                  </a:schemeClr>
                </a:solidFill>
                <a:ea typeface="ＭＳ Ｐゴシック" charset="-128"/>
                <a:cs typeface="ＭＳ Ｐゴシック" pitchFamily="-112" charset="-128"/>
              </a:rPr>
              <a:t>Policy and Practices</a:t>
            </a:r>
          </a:p>
          <a:p>
            <a:pPr marL="342900" lvl="0" indent="-342900" fontAlgn="base">
              <a:spcBef>
                <a:spcPct val="20000"/>
              </a:spcBef>
              <a:spcAft>
                <a:spcPct val="0"/>
              </a:spcAft>
              <a:buClr>
                <a:schemeClr val="bg2"/>
              </a:buClr>
              <a:buSzPct val="70000"/>
              <a:buNone/>
              <a:defRPr/>
            </a:pPr>
            <a:r>
              <a:rPr lang="en-US" altLang="ko-KR" sz="1600" kern="0" dirty="0" smtClean="0">
                <a:solidFill>
                  <a:schemeClr val="accent1">
                    <a:lumMod val="50000"/>
                  </a:schemeClr>
                </a:solidFill>
                <a:ea typeface="ＭＳ Ｐゴシック" charset="-128"/>
                <a:cs typeface="ＭＳ Ｐゴシック" pitchFamily="-112" charset="-128"/>
              </a:rPr>
              <a:t>    </a:t>
            </a:r>
            <a:endParaRPr lang="en-US" altLang="ko-KR" sz="1600" kern="0" dirty="0">
              <a:solidFill>
                <a:schemeClr val="accent1">
                  <a:lumMod val="50000"/>
                </a:schemeClr>
              </a:solidFill>
              <a:ea typeface="ＭＳ Ｐゴシック" charset="-128"/>
              <a:cs typeface="ＭＳ Ｐゴシック" pitchFamily="-112" charset="-128"/>
            </a:endParaRPr>
          </a:p>
          <a:p>
            <a:endParaRPr lang="en-US" sz="1600" dirty="0"/>
          </a:p>
        </p:txBody>
      </p:sp>
      <p:graphicFrame>
        <p:nvGraphicFramePr>
          <p:cNvPr id="4" name="Diagram 3"/>
          <p:cNvGraphicFramePr/>
          <p:nvPr>
            <p:extLst>
              <p:ext uri="{D42A27DB-BD31-4B8C-83A1-F6EECF244321}">
                <p14:modId xmlns:p14="http://schemas.microsoft.com/office/powerpoint/2010/main" val="3293339303"/>
              </p:ext>
            </p:extLst>
          </p:nvPr>
        </p:nvGraphicFramePr>
        <p:xfrm>
          <a:off x="6036734" y="1490135"/>
          <a:ext cx="2650066" cy="1354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6790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Care/Socioeconomic Determinants of Health</a:t>
            </a:r>
            <a:br>
              <a:rPr lang="en-US" dirty="0" smtClean="0"/>
            </a:br>
            <a:endParaRPr lang="en-US" dirty="0"/>
          </a:p>
        </p:txBody>
      </p:sp>
      <p:sp>
        <p:nvSpPr>
          <p:cNvPr id="3" name="Content Placeholder 2"/>
          <p:cNvSpPr>
            <a:spLocks noGrp="1"/>
          </p:cNvSpPr>
          <p:nvPr>
            <p:ph sz="quarter" idx="1"/>
          </p:nvPr>
        </p:nvSpPr>
        <p:spPr>
          <a:xfrm>
            <a:off x="612648" y="2235200"/>
            <a:ext cx="8153400" cy="3860800"/>
          </a:xfrm>
        </p:spPr>
        <p:txBody>
          <a:bodyPr/>
          <a:lstStyle/>
          <a:p>
            <a:pPr lvl="1"/>
            <a:r>
              <a:rPr lang="en-US" sz="3600" dirty="0" smtClean="0"/>
              <a:t>Language and Literacy</a:t>
            </a:r>
          </a:p>
          <a:p>
            <a:pPr lvl="1">
              <a:buNone/>
            </a:pPr>
            <a:endParaRPr lang="en-US" sz="3600" dirty="0" smtClean="0"/>
          </a:p>
          <a:p>
            <a:pPr lvl="1"/>
            <a:r>
              <a:rPr lang="en-US" sz="3600" dirty="0" smtClean="0"/>
              <a:t>Socioeconomic Determinants of Health</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Communication Across the Language/Literacy Barrier</a:t>
            </a:r>
            <a:endParaRPr lang="en-US" sz="3200" dirty="0"/>
          </a:p>
        </p:txBody>
      </p:sp>
      <p:sp>
        <p:nvSpPr>
          <p:cNvPr id="3" name="Content Placeholder 2"/>
          <p:cNvSpPr>
            <a:spLocks noGrp="1"/>
          </p:cNvSpPr>
          <p:nvPr>
            <p:ph sz="quarter" idx="1"/>
          </p:nvPr>
        </p:nvSpPr>
        <p:spPr>
          <a:xfrm>
            <a:off x="612648" y="2374900"/>
            <a:ext cx="8153400" cy="3721100"/>
          </a:xfrm>
        </p:spPr>
        <p:txBody>
          <a:bodyPr/>
          <a:lstStyle/>
          <a:p>
            <a:pPr>
              <a:lnSpc>
                <a:spcPct val="80000"/>
              </a:lnSpc>
              <a:buClr>
                <a:schemeClr val="accent1"/>
              </a:buClr>
              <a:defRPr/>
            </a:pPr>
            <a:r>
              <a:rPr lang="en-US" altLang="ko-KR" sz="2800" dirty="0">
                <a:solidFill>
                  <a:schemeClr val="accent1">
                    <a:lumMod val="50000"/>
                  </a:schemeClr>
                </a:solidFill>
                <a:ea typeface="ＭＳ Ｐゴシック" charset="-128"/>
              </a:rPr>
              <a:t>Communication is the cornerstone of effective, quality cancer care, from primary prevention to survivorship. </a:t>
            </a:r>
          </a:p>
          <a:p>
            <a:endParaRPr lang="en-US" sz="2800" dirty="0">
              <a:solidFill>
                <a:schemeClr val="accent1">
                  <a:lumMod val="50000"/>
                </a:schemeClr>
              </a:solidFill>
              <a:ea typeface="ＭＳ Ｐゴシック" charset="-128"/>
            </a:endParaRPr>
          </a:p>
          <a:p>
            <a:pPr>
              <a:buClr>
                <a:schemeClr val="accent1"/>
              </a:buClr>
            </a:pPr>
            <a:r>
              <a:rPr lang="en-US" sz="2800" dirty="0">
                <a:solidFill>
                  <a:schemeClr val="accent1">
                    <a:lumMod val="50000"/>
                  </a:schemeClr>
                </a:solidFill>
                <a:ea typeface="ＭＳ Ｐゴシック" charset="-128"/>
              </a:rPr>
              <a:t>It is a final common pathway of all of our translational efforts.</a:t>
            </a:r>
          </a:p>
          <a:p>
            <a:endParaRPr lang="en-US" dirty="0">
              <a:solidFill>
                <a:schemeClr val="accent1">
                  <a:lumMod val="50000"/>
                </a:schemeClr>
              </a:solidFill>
              <a:ea typeface="ＭＳ Ｐゴシック" charset="-128"/>
            </a:endParaRPr>
          </a:p>
          <a:p>
            <a:endParaRPr lang="en-US" dirty="0">
              <a:solidFill>
                <a:schemeClr val="accent1">
                  <a:lumMod val="50000"/>
                </a:schemeClr>
              </a:solidFill>
            </a:endParaRPr>
          </a:p>
        </p:txBody>
      </p:sp>
    </p:spTree>
    <p:extLst>
      <p:ext uri="{BB962C8B-B14F-4D97-AF65-F5344CB8AC3E}">
        <p14:creationId xmlns:p14="http://schemas.microsoft.com/office/powerpoint/2010/main" val="22399904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Data Show…..</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2600" dirty="0">
                <a:solidFill>
                  <a:schemeClr val="accent1">
                    <a:lumMod val="50000"/>
                  </a:schemeClr>
                </a:solidFill>
                <a:ea typeface="ＭＳ Ｐゴシック" charset="-128"/>
              </a:rPr>
              <a:t>Linguistically targeted interventions are imperative</a:t>
            </a:r>
          </a:p>
          <a:p>
            <a:r>
              <a:rPr lang="en-US" sz="2600" dirty="0" smtClean="0">
                <a:solidFill>
                  <a:schemeClr val="accent1">
                    <a:lumMod val="50000"/>
                  </a:schemeClr>
                </a:solidFill>
                <a:ea typeface="ＭＳ Ｐゴシック" charset="-128"/>
              </a:rPr>
              <a:t>Interpreter </a:t>
            </a:r>
            <a:r>
              <a:rPr lang="en-US" sz="2600" dirty="0">
                <a:solidFill>
                  <a:schemeClr val="accent1">
                    <a:lumMod val="50000"/>
                  </a:schemeClr>
                </a:solidFill>
                <a:ea typeface="ＭＳ Ｐゴシック" charset="-128"/>
              </a:rPr>
              <a:t>Training and Patient Safety and Med Errors:</a:t>
            </a:r>
          </a:p>
          <a:p>
            <a:pPr lvl="1"/>
            <a:r>
              <a:rPr lang="en-US" dirty="0">
                <a:solidFill>
                  <a:schemeClr val="accent1">
                    <a:lumMod val="50000"/>
                  </a:schemeClr>
                </a:solidFill>
                <a:ea typeface="ＭＳ Ｐゴシック" charset="-128"/>
              </a:rPr>
              <a:t>27% of errors made by </a:t>
            </a:r>
            <a:r>
              <a:rPr lang="en-US" b="1" dirty="0">
                <a:solidFill>
                  <a:schemeClr val="accent1">
                    <a:lumMod val="50000"/>
                  </a:schemeClr>
                </a:solidFill>
                <a:ea typeface="ＭＳ Ｐゴシック" charset="-128"/>
              </a:rPr>
              <a:t>untrained</a:t>
            </a:r>
            <a:r>
              <a:rPr lang="en-US" dirty="0">
                <a:solidFill>
                  <a:schemeClr val="accent1">
                    <a:lumMod val="50000"/>
                  </a:schemeClr>
                </a:solidFill>
                <a:ea typeface="ＭＳ Ｐゴシック" charset="-128"/>
              </a:rPr>
              <a:t> interpreters in the cancer setting were of moderate or greater clinical significance vs. 8.5%  of errors made by </a:t>
            </a:r>
            <a:r>
              <a:rPr lang="en-US" b="1" dirty="0">
                <a:solidFill>
                  <a:schemeClr val="accent1">
                    <a:lumMod val="50000"/>
                  </a:schemeClr>
                </a:solidFill>
                <a:ea typeface="ＭＳ Ｐゴシック" charset="-128"/>
              </a:rPr>
              <a:t>trained</a:t>
            </a:r>
            <a:r>
              <a:rPr lang="en-US" dirty="0">
                <a:solidFill>
                  <a:schemeClr val="accent1">
                    <a:lumMod val="50000"/>
                  </a:schemeClr>
                </a:solidFill>
                <a:ea typeface="ＭＳ Ｐゴシック" charset="-128"/>
              </a:rPr>
              <a:t> interpreters</a:t>
            </a:r>
          </a:p>
          <a:p>
            <a:pPr lvl="1"/>
            <a:r>
              <a:rPr lang="en-US" dirty="0">
                <a:solidFill>
                  <a:schemeClr val="accent1">
                    <a:lumMod val="50000"/>
                  </a:schemeClr>
                </a:solidFill>
                <a:ea typeface="ＭＳ Ｐゴシック" charset="-128"/>
              </a:rPr>
              <a:t>Vocabulary precision rate .69 for trained vs. 0.34 for the </a:t>
            </a:r>
            <a:r>
              <a:rPr lang="en-US" dirty="0" smtClean="0">
                <a:solidFill>
                  <a:schemeClr val="accent1">
                    <a:lumMod val="50000"/>
                  </a:schemeClr>
                </a:solidFill>
                <a:ea typeface="ＭＳ Ｐゴシック" charset="-128"/>
              </a:rPr>
              <a:t>untrained</a:t>
            </a:r>
          </a:p>
          <a:p>
            <a:pPr lvl="1"/>
            <a:r>
              <a:rPr lang="en-US" dirty="0" smtClean="0">
                <a:solidFill>
                  <a:schemeClr val="accent1">
                    <a:lumMod val="50000"/>
                  </a:schemeClr>
                </a:solidFill>
                <a:ea typeface="ＭＳ Ｐゴシック" charset="-128"/>
              </a:rPr>
              <a:t>Standardized training program developed and disseminated</a:t>
            </a:r>
            <a:endParaRPr lang="en-US" dirty="0">
              <a:solidFill>
                <a:schemeClr val="accent1">
                  <a:lumMod val="50000"/>
                </a:schemeClr>
              </a:solidFill>
              <a:ea typeface="ＭＳ Ｐゴシック" charset="-128"/>
            </a:endParaRPr>
          </a:p>
          <a:p>
            <a:pPr lvl="1"/>
            <a:r>
              <a:rPr lang="en-US" dirty="0">
                <a:solidFill>
                  <a:schemeClr val="accent1">
                    <a:lumMod val="50000"/>
                  </a:schemeClr>
                </a:solidFill>
                <a:ea typeface="ＭＳ Ｐゴシック" charset="-128"/>
              </a:rPr>
              <a:t>Results have guided policy developments/NYS </a:t>
            </a:r>
            <a:r>
              <a:rPr lang="en-US" dirty="0" smtClean="0">
                <a:solidFill>
                  <a:schemeClr val="accent1">
                    <a:lumMod val="50000"/>
                  </a:schemeClr>
                </a:solidFill>
                <a:ea typeface="ＭＳ Ｐゴシック" charset="-128"/>
              </a:rPr>
              <a:t>regulations</a:t>
            </a:r>
          </a:p>
          <a:p>
            <a:pPr lvl="1"/>
            <a:endParaRPr lang="en-US" dirty="0">
              <a:solidFill>
                <a:schemeClr val="accent1">
                  <a:lumMod val="50000"/>
                </a:schemeClr>
              </a:solidFill>
              <a:ea typeface="ＭＳ Ｐゴシック" charset="-128"/>
            </a:endParaRPr>
          </a:p>
          <a:p>
            <a:pPr marL="365760" lvl="1" indent="0">
              <a:buNone/>
            </a:pPr>
            <a:r>
              <a:rPr lang="en-US" sz="1400" b="1" dirty="0" err="1"/>
              <a:t>Gany</a:t>
            </a:r>
            <a:r>
              <a:rPr lang="en-US" sz="1400" b="1" dirty="0"/>
              <a:t>, F</a:t>
            </a:r>
            <a:r>
              <a:rPr lang="en-US" sz="1400" dirty="0"/>
              <a:t>, Gonzalez CJ, </a:t>
            </a:r>
            <a:r>
              <a:rPr lang="en-US" sz="1400" dirty="0" err="1"/>
              <a:t>Basu</a:t>
            </a:r>
            <a:r>
              <a:rPr lang="en-US" sz="1400" dirty="0"/>
              <a:t> G, </a:t>
            </a:r>
            <a:r>
              <a:rPr lang="en-US" sz="1400" dirty="0" err="1"/>
              <a:t>Hasan</a:t>
            </a:r>
            <a:r>
              <a:rPr lang="en-US" sz="1400" dirty="0"/>
              <a:t> A, Mukherjee D, </a:t>
            </a:r>
            <a:r>
              <a:rPr lang="en-US" sz="1400" dirty="0" err="1"/>
              <a:t>Datta</a:t>
            </a:r>
            <a:r>
              <a:rPr lang="en-US" sz="1400" dirty="0"/>
              <a:t> M, </a:t>
            </a:r>
            <a:r>
              <a:rPr lang="en-US" sz="1400" dirty="0" err="1"/>
              <a:t>Changrani</a:t>
            </a:r>
            <a:r>
              <a:rPr lang="en-US" sz="1400" dirty="0"/>
              <a:t> J. Reducing clinical errors in cancer education: interpreter training. Journal of Cancer Education 2010 Dec;25(4);560-4.</a:t>
            </a:r>
          </a:p>
          <a:p>
            <a:pPr lvl="1"/>
            <a:endParaRPr lang="en-US" dirty="0">
              <a:solidFill>
                <a:schemeClr val="accent1">
                  <a:lumMod val="50000"/>
                </a:schemeClr>
              </a:solidFill>
              <a:ea typeface="ＭＳ Ｐゴシック" charset="-128"/>
            </a:endParaRPr>
          </a:p>
          <a:p>
            <a:endParaRPr lang="en-US" dirty="0"/>
          </a:p>
        </p:txBody>
      </p:sp>
    </p:spTree>
    <p:extLst>
      <p:ext uri="{BB962C8B-B14F-4D97-AF65-F5344CB8AC3E}">
        <p14:creationId xmlns:p14="http://schemas.microsoft.com/office/powerpoint/2010/main" val="1489147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Error Examples</a:t>
            </a:r>
            <a:endParaRPr lang="en-US"/>
          </a:p>
        </p:txBody>
      </p:sp>
      <p:sp>
        <p:nvSpPr>
          <p:cNvPr id="3" name="Content Placeholder 2"/>
          <p:cNvSpPr>
            <a:spLocks noGrp="1"/>
          </p:cNvSpPr>
          <p:nvPr>
            <p:ph sz="quarter" idx="1"/>
          </p:nvPr>
        </p:nvSpPr>
        <p:spPr/>
        <p:txBody>
          <a:bodyPr>
            <a:normAutofit fontScale="85000" lnSpcReduction="20000"/>
          </a:bodyPr>
          <a:lstStyle/>
          <a:p>
            <a:pPr>
              <a:lnSpc>
                <a:spcPct val="90000"/>
              </a:lnSpc>
            </a:pPr>
            <a:r>
              <a:rPr lang="en-US" sz="3200" dirty="0" smtClean="0"/>
              <a:t>Dr: The results were positive which means that you carry the gene that puts you at risk for developing breast cancer</a:t>
            </a:r>
          </a:p>
          <a:p>
            <a:pPr>
              <a:lnSpc>
                <a:spcPct val="90000"/>
              </a:lnSpc>
            </a:pPr>
            <a:r>
              <a:rPr lang="en-US" sz="3200" dirty="0" err="1" smtClean="0">
                <a:solidFill>
                  <a:srgbClr val="FF0000"/>
                </a:solidFill>
              </a:rPr>
              <a:t>Int</a:t>
            </a:r>
            <a:r>
              <a:rPr lang="en-US" sz="3200" dirty="0" smtClean="0">
                <a:solidFill>
                  <a:srgbClr val="FF0000"/>
                </a:solidFill>
              </a:rPr>
              <a:t>: The results were correct</a:t>
            </a:r>
          </a:p>
          <a:p>
            <a:pPr>
              <a:lnSpc>
                <a:spcPct val="90000"/>
              </a:lnSpc>
            </a:pPr>
            <a:endParaRPr lang="en-US" sz="3200" dirty="0" smtClean="0">
              <a:solidFill>
                <a:srgbClr val="FF0000"/>
              </a:solidFill>
            </a:endParaRPr>
          </a:p>
          <a:p>
            <a:pPr>
              <a:lnSpc>
                <a:spcPct val="90000"/>
              </a:lnSpc>
            </a:pPr>
            <a:r>
              <a:rPr lang="en-US" sz="3200" dirty="0" smtClean="0"/>
              <a:t>Dr: One important thing that you have going for you is the fact that the cancer has probably been caught early</a:t>
            </a:r>
          </a:p>
          <a:p>
            <a:pPr>
              <a:lnSpc>
                <a:spcPct val="90000"/>
              </a:lnSpc>
            </a:pPr>
            <a:r>
              <a:rPr lang="en-US" sz="3200" dirty="0" err="1" smtClean="0">
                <a:solidFill>
                  <a:srgbClr val="FF0000"/>
                </a:solidFill>
              </a:rPr>
              <a:t>Int</a:t>
            </a:r>
            <a:r>
              <a:rPr lang="en-US" sz="3200" dirty="0" smtClean="0">
                <a:solidFill>
                  <a:srgbClr val="FF0000"/>
                </a:solidFill>
              </a:rPr>
              <a:t>: One important thing is the fact that the cancer is working quickly in your body</a:t>
            </a:r>
          </a:p>
          <a:p>
            <a:pPr>
              <a:lnSpc>
                <a:spcPct val="90000"/>
              </a:lnSpc>
              <a:buNone/>
            </a:pPr>
            <a:endParaRPr lang="en-US" sz="3200" dirty="0" smtClean="0">
              <a:solidFill>
                <a:srgbClr val="C6FAFE"/>
              </a:solidFill>
            </a:endParaRPr>
          </a:p>
          <a:p>
            <a:pPr>
              <a:lnSpc>
                <a:spcPct val="90000"/>
              </a:lnSpc>
            </a:pPr>
            <a:r>
              <a:rPr lang="en-US" sz="3200" dirty="0" smtClean="0"/>
              <a:t>Dr: The doxy could hurt your heart</a:t>
            </a:r>
          </a:p>
          <a:p>
            <a:pPr>
              <a:lnSpc>
                <a:spcPct val="90000"/>
              </a:lnSpc>
            </a:pPr>
            <a:r>
              <a:rPr lang="en-US" sz="3200" dirty="0" err="1" smtClean="0">
                <a:solidFill>
                  <a:srgbClr val="FF0000"/>
                </a:solidFill>
              </a:rPr>
              <a:t>Int</a:t>
            </a:r>
            <a:r>
              <a:rPr lang="en-US" sz="3200" dirty="0" smtClean="0">
                <a:solidFill>
                  <a:srgbClr val="FF0000"/>
                </a:solidFill>
              </a:rPr>
              <a:t>: The doxy can give you pain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Innovations</a:t>
            </a:r>
            <a:endParaRPr lang="en-US" dirty="0"/>
          </a:p>
        </p:txBody>
      </p:sp>
      <p:sp>
        <p:nvSpPr>
          <p:cNvPr id="3" name="Content Placeholder 2"/>
          <p:cNvSpPr>
            <a:spLocks noGrp="1"/>
          </p:cNvSpPr>
          <p:nvPr>
            <p:ph sz="quarter" idx="1"/>
          </p:nvPr>
        </p:nvSpPr>
        <p:spPr/>
        <p:txBody>
          <a:bodyPr/>
          <a:lstStyle/>
          <a:p>
            <a:r>
              <a:rPr lang="en-US" dirty="0" smtClean="0"/>
              <a:t>VITAL</a:t>
            </a:r>
          </a:p>
          <a:p>
            <a:pPr lvl="1"/>
            <a:r>
              <a:rPr lang="en-US" dirty="0" smtClean="0"/>
              <a:t>Virtual Interpreting Training and Learning</a:t>
            </a:r>
          </a:p>
          <a:p>
            <a:r>
              <a:rPr lang="en-US" dirty="0" smtClean="0"/>
              <a:t>PROMISE</a:t>
            </a:r>
          </a:p>
          <a:p>
            <a:pPr>
              <a:buNone/>
            </a:pPr>
            <a:r>
              <a:rPr lang="en-US" b="1" i="1" dirty="0" smtClean="0"/>
              <a:t>	</a:t>
            </a:r>
            <a:r>
              <a:rPr lang="en-US" dirty="0" smtClean="0"/>
              <a:t>Program for Medical Interpreting Services and Education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0954"/>
            <a:ext cx="8153400" cy="990600"/>
          </a:xfrm>
        </p:spPr>
        <p:txBody>
          <a:bodyPr>
            <a:normAutofit/>
          </a:bodyPr>
          <a:lstStyle/>
          <a:p>
            <a:r>
              <a:rPr lang="en-US" sz="2400" dirty="0" smtClean="0"/>
              <a:t>Our Data Show: Limited English Proficient Patients and Cancer Diagnosis Knowledge……</a:t>
            </a:r>
            <a:endParaRPr lang="en-US" sz="2400" dirty="0"/>
          </a:p>
        </p:txBody>
      </p:sp>
      <p:sp>
        <p:nvSpPr>
          <p:cNvPr id="4" name="Content Placeholder 2"/>
          <p:cNvSpPr>
            <a:spLocks noGrp="1"/>
          </p:cNvSpPr>
          <p:nvPr>
            <p:ph sz="quarter" idx="1"/>
          </p:nvPr>
        </p:nvSpPr>
        <p:spPr>
          <a:xfrm>
            <a:off x="612648" y="1600199"/>
            <a:ext cx="8153400" cy="4974021"/>
          </a:xfrm>
        </p:spPr>
        <p:txBody>
          <a:bodyPr>
            <a:normAutofit/>
          </a:bodyPr>
          <a:lstStyle/>
          <a:p>
            <a:pPr algn="just"/>
            <a:r>
              <a:rPr lang="en-US" sz="1700" b="1" dirty="0" smtClean="0">
                <a:solidFill>
                  <a:schemeClr val="accent1">
                    <a:lumMod val="50000"/>
                  </a:schemeClr>
                </a:solidFill>
                <a:latin typeface="Calibri" pitchFamily="34" charset="0"/>
              </a:rPr>
              <a:t>Design</a:t>
            </a:r>
          </a:p>
          <a:p>
            <a:pPr lvl="1" algn="just"/>
            <a:r>
              <a:rPr lang="en-US" sz="1700" dirty="0" smtClean="0">
                <a:solidFill>
                  <a:schemeClr val="accent1">
                    <a:lumMod val="50000"/>
                  </a:schemeClr>
                </a:solidFill>
                <a:latin typeface="Calibri" pitchFamily="34" charset="0"/>
              </a:rPr>
              <a:t>A nested cohort of 472 predominately immigrant cancer patients participating in the Integrated Cancer Care Access Network </a:t>
            </a:r>
          </a:p>
          <a:p>
            <a:pPr lvl="1" algn="just"/>
            <a:r>
              <a:rPr lang="en-US" sz="1700" dirty="0" smtClean="0">
                <a:solidFill>
                  <a:schemeClr val="accent1">
                    <a:lumMod val="50000"/>
                  </a:schemeClr>
                </a:solidFill>
                <a:latin typeface="Calibri" pitchFamily="34" charset="0"/>
              </a:rPr>
              <a:t>Surveys and  and Chart Review</a:t>
            </a:r>
          </a:p>
          <a:p>
            <a:pPr algn="just"/>
            <a:r>
              <a:rPr lang="en-US" sz="1700" b="1" dirty="0" smtClean="0">
                <a:solidFill>
                  <a:schemeClr val="accent1">
                    <a:lumMod val="50000"/>
                  </a:schemeClr>
                </a:solidFill>
                <a:latin typeface="Calibri" pitchFamily="34" charset="0"/>
              </a:rPr>
              <a:t>Results</a:t>
            </a:r>
          </a:p>
          <a:p>
            <a:pPr lvl="1" algn="just"/>
            <a:r>
              <a:rPr lang="en-US" sz="1700" dirty="0" smtClean="0">
                <a:solidFill>
                  <a:schemeClr val="accent1">
                    <a:lumMod val="50000"/>
                  </a:schemeClr>
                </a:solidFill>
                <a:latin typeface="Calibri" pitchFamily="34" charset="0"/>
              </a:rPr>
              <a:t>14% had incorrect knowledge of their cancer diagnosis(cervix/ovarian)</a:t>
            </a:r>
            <a:endParaRPr lang="en-US" sz="1700" dirty="0">
              <a:solidFill>
                <a:schemeClr val="accent1">
                  <a:lumMod val="50000"/>
                </a:schemeClr>
              </a:solidFill>
              <a:latin typeface="Calibri" pitchFamily="34" charset="0"/>
            </a:endParaRPr>
          </a:p>
          <a:p>
            <a:pPr lvl="2" algn="just"/>
            <a:r>
              <a:rPr lang="en-US" sz="1400" dirty="0" smtClean="0">
                <a:solidFill>
                  <a:schemeClr val="accent1">
                    <a:lumMod val="50000"/>
                  </a:schemeClr>
                </a:solidFill>
                <a:latin typeface="Calibri" pitchFamily="34" charset="0"/>
              </a:rPr>
              <a:t> 91% preferred a non-English language in the health care setting.</a:t>
            </a:r>
          </a:p>
          <a:p>
            <a:pPr lvl="1" algn="just"/>
            <a:endParaRPr lang="en-US" sz="1700" dirty="0" smtClean="0">
              <a:solidFill>
                <a:schemeClr val="accent1">
                  <a:lumMod val="50000"/>
                </a:schemeClr>
              </a:solidFill>
              <a:latin typeface="Calibri" pitchFamily="34" charset="0"/>
            </a:endParaRPr>
          </a:p>
          <a:p>
            <a:pPr lvl="1" algn="just">
              <a:buNone/>
            </a:pPr>
            <a:r>
              <a:rPr lang="en-US" sz="1700" dirty="0" smtClean="0">
                <a:solidFill>
                  <a:schemeClr val="accent1">
                    <a:lumMod val="50000"/>
                  </a:schemeClr>
                </a:solidFill>
                <a:latin typeface="Calibri" pitchFamily="34" charset="0"/>
              </a:rPr>
              <a:t>This misunderstanding of cancer diagnosis may have a significant impact on subsequent cancer treatment and care. Limited English proficient patients may be at particular risk for suboptimal knowledge and hence care.</a:t>
            </a:r>
            <a:endParaRPr lang="en-US" sz="1700" b="1" dirty="0" smtClean="0">
              <a:solidFill>
                <a:schemeClr val="accent1">
                  <a:lumMod val="50000"/>
                </a:schemeClr>
              </a:solidFill>
              <a:latin typeface="Calibri" pitchFamily="34" charset="0"/>
            </a:endParaRPr>
          </a:p>
          <a:p>
            <a:endParaRPr lang="en-US" dirty="0"/>
          </a:p>
        </p:txBody>
      </p:sp>
      <p:sp>
        <p:nvSpPr>
          <p:cNvPr id="5" name="TextBox 4"/>
          <p:cNvSpPr txBox="1"/>
          <p:nvPr/>
        </p:nvSpPr>
        <p:spPr>
          <a:xfrm>
            <a:off x="0" y="6254185"/>
            <a:ext cx="9204960" cy="1015663"/>
          </a:xfrm>
          <a:prstGeom prst="rect">
            <a:avLst/>
          </a:prstGeom>
          <a:noFill/>
        </p:spPr>
        <p:txBody>
          <a:bodyPr wrap="square" rtlCol="0">
            <a:spAutoFit/>
          </a:bodyPr>
          <a:lstStyle/>
          <a:p>
            <a:pPr lvl="0"/>
            <a:r>
              <a:rPr lang="en-US" sz="1400" i="1" dirty="0" err="1"/>
              <a:t>Leng</a:t>
            </a:r>
            <a:r>
              <a:rPr lang="en-US" sz="1400" i="1" dirty="0"/>
              <a:t> CF; </a:t>
            </a:r>
            <a:r>
              <a:rPr lang="en-US" sz="1400" i="1" dirty="0" err="1"/>
              <a:t>Yogendran</a:t>
            </a:r>
            <a:r>
              <a:rPr lang="en-US" sz="1400" i="1" dirty="0"/>
              <a:t> L; Massie D; Ramirez J; Lee T; </a:t>
            </a:r>
            <a:r>
              <a:rPr lang="en-US" sz="1400" i="1" dirty="0" err="1"/>
              <a:t>Lobach</a:t>
            </a:r>
            <a:r>
              <a:rPr lang="en-US" sz="1400" i="1" dirty="0"/>
              <a:t> I</a:t>
            </a:r>
            <a:r>
              <a:rPr lang="en-US" sz="1400" dirty="0"/>
              <a:t>; </a:t>
            </a:r>
            <a:r>
              <a:rPr lang="en-US" sz="1400" dirty="0" err="1"/>
              <a:t>Gany</a:t>
            </a:r>
            <a:r>
              <a:rPr lang="en-US" sz="1400" dirty="0"/>
              <a:t> F Doctor, what do I have? Limited-English proficient patients and cancer diagnosis knowledge [Abstract]. Journal of Clinical Oncology 2011;29(</a:t>
            </a:r>
            <a:r>
              <a:rPr lang="en-US" sz="1400" dirty="0" err="1"/>
              <a:t>Suppl</a:t>
            </a:r>
            <a:r>
              <a:rPr lang="en-US" sz="1400" dirty="0"/>
              <a:t>). </a:t>
            </a:r>
          </a:p>
          <a:p>
            <a:endParaRPr lang="en-US" sz="1400" dirty="0" smtClean="0"/>
          </a:p>
          <a:p>
            <a:endParaRPr lang="en-US" dirty="0"/>
          </a:p>
        </p:txBody>
      </p:sp>
    </p:spTree>
    <p:extLst>
      <p:ext uri="{BB962C8B-B14F-4D97-AF65-F5344CB8AC3E}">
        <p14:creationId xmlns:p14="http://schemas.microsoft.com/office/powerpoint/2010/main" val="799074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 Remote Simultaneous Medical </a:t>
            </a:r>
            <a:r>
              <a:rPr lang="en-US" dirty="0" err="1" smtClean="0"/>
              <a:t>Interpreting(RSMI</a:t>
            </a:r>
            <a:r>
              <a:rPr lang="en-US" dirty="0" smtClean="0"/>
              <a:t>)</a:t>
            </a:r>
            <a:endParaRPr lang="en-US" dirty="0"/>
          </a:p>
        </p:txBody>
      </p:sp>
      <p:sp>
        <p:nvSpPr>
          <p:cNvPr id="3" name="Content Placeholder 2"/>
          <p:cNvSpPr>
            <a:spLocks noGrp="1"/>
          </p:cNvSpPr>
          <p:nvPr>
            <p:ph sz="quarter" idx="1"/>
          </p:nvPr>
        </p:nvSpPr>
        <p:spPr/>
        <p:txBody>
          <a:bodyPr>
            <a:normAutofit fontScale="92500"/>
          </a:bodyPr>
          <a:lstStyle/>
          <a:p>
            <a:r>
              <a:rPr lang="en-US" altLang="ja-JP" dirty="0" smtClean="0">
                <a:solidFill>
                  <a:schemeClr val="accent1">
                    <a:lumMod val="50000"/>
                  </a:schemeClr>
                </a:solidFill>
                <a:ea typeface="ＭＳ Ｐゴシック" charset="-128"/>
              </a:rPr>
              <a:t>“ U.N</a:t>
            </a:r>
            <a:r>
              <a:rPr lang="en-US" altLang="ja-JP" dirty="0">
                <a:solidFill>
                  <a:schemeClr val="accent1">
                    <a:lumMod val="50000"/>
                  </a:schemeClr>
                </a:solidFill>
                <a:ea typeface="ＭＳ Ｐゴシック" charset="-128"/>
              </a:rPr>
              <a:t>. Style</a:t>
            </a:r>
            <a:r>
              <a:rPr lang="ja-JP" altLang="en-US" dirty="0">
                <a:solidFill>
                  <a:schemeClr val="accent1">
                    <a:lumMod val="50000"/>
                  </a:schemeClr>
                </a:solidFill>
                <a:ea typeface="ＭＳ Ｐゴシック" charset="-128"/>
              </a:rPr>
              <a:t>”</a:t>
            </a:r>
            <a:r>
              <a:rPr lang="en-US" altLang="ja-JP" dirty="0">
                <a:solidFill>
                  <a:schemeClr val="accent1">
                    <a:lumMod val="50000"/>
                  </a:schemeClr>
                </a:solidFill>
                <a:ea typeface="ＭＳ Ｐゴシック" charset="-128"/>
              </a:rPr>
              <a:t>  Medical Interpreting</a:t>
            </a:r>
          </a:p>
          <a:p>
            <a:pPr lvl="1"/>
            <a:r>
              <a:rPr lang="en-US" dirty="0">
                <a:solidFill>
                  <a:schemeClr val="accent1">
                    <a:lumMod val="50000"/>
                  </a:schemeClr>
                </a:solidFill>
                <a:ea typeface="ＭＳ Ｐゴシック" charset="-128"/>
              </a:rPr>
              <a:t>Pooled Resource, Multiple Languages</a:t>
            </a:r>
          </a:p>
          <a:p>
            <a:pPr lvl="1"/>
            <a:r>
              <a:rPr lang="en-US" dirty="0">
                <a:solidFill>
                  <a:schemeClr val="accent1">
                    <a:lumMod val="50000"/>
                  </a:schemeClr>
                </a:solidFill>
                <a:ea typeface="ＭＳ Ｐゴシック" charset="-128"/>
              </a:rPr>
              <a:t>Remotely Located, Linked through </a:t>
            </a:r>
            <a:r>
              <a:rPr lang="en-US" dirty="0" smtClean="0">
                <a:solidFill>
                  <a:schemeClr val="accent1">
                    <a:lumMod val="50000"/>
                  </a:schemeClr>
                </a:solidFill>
                <a:ea typeface="ＭＳ Ｐゴシック" charset="-128"/>
              </a:rPr>
              <a:t>Technology</a:t>
            </a:r>
          </a:p>
          <a:p>
            <a:pPr lvl="1"/>
            <a:endParaRPr lang="en-US" altLang="ja-JP" dirty="0" smtClean="0">
              <a:solidFill>
                <a:schemeClr val="accent1">
                  <a:lumMod val="50000"/>
                </a:schemeClr>
              </a:solidFill>
              <a:ea typeface="ＭＳ Ｐゴシック" charset="-128"/>
            </a:endParaRPr>
          </a:p>
          <a:p>
            <a:pPr lvl="1">
              <a:buClr>
                <a:schemeClr val="accent2"/>
              </a:buClr>
              <a:buSzPct val="85000"/>
              <a:buFont typeface="Wingdings" charset="2"/>
              <a:buChar char="q"/>
            </a:pPr>
            <a:r>
              <a:rPr lang="en-US" altLang="ja-JP" sz="3243" dirty="0" smtClean="0">
                <a:solidFill>
                  <a:schemeClr val="accent1">
                    <a:lumMod val="50000"/>
                  </a:schemeClr>
                </a:solidFill>
                <a:ea typeface="ＭＳ Ｐゴシック" charset="-128"/>
              </a:rPr>
              <a:t>Our Data Show</a:t>
            </a:r>
            <a:endParaRPr lang="en-US" sz="3243" dirty="0" smtClean="0">
              <a:solidFill>
                <a:schemeClr val="accent1">
                  <a:lumMod val="50000"/>
                </a:schemeClr>
              </a:solidFill>
              <a:ea typeface="ＭＳ Ｐゴシック" charset="-128"/>
            </a:endParaRPr>
          </a:p>
          <a:p>
            <a:pPr lvl="1"/>
            <a:r>
              <a:rPr lang="en-US" dirty="0">
                <a:solidFill>
                  <a:schemeClr val="accent1">
                    <a:lumMod val="50000"/>
                  </a:schemeClr>
                </a:solidFill>
                <a:ea typeface="ＭＳ Ｐゴシック" charset="-128"/>
              </a:rPr>
              <a:t>RSMI almost two times faster….efficiency of service</a:t>
            </a:r>
          </a:p>
          <a:p>
            <a:pPr lvl="1"/>
            <a:r>
              <a:rPr lang="en-US" dirty="0">
                <a:solidFill>
                  <a:schemeClr val="accent1">
                    <a:lumMod val="50000"/>
                  </a:schemeClr>
                </a:solidFill>
                <a:ea typeface="ＭＳ Ｐゴシック" charset="-128"/>
              </a:rPr>
              <a:t>RSMI 30% likelihood of medical error compared with Usual and Customary Interpreting </a:t>
            </a:r>
            <a:r>
              <a:rPr lang="en-US" sz="1200" dirty="0">
                <a:solidFill>
                  <a:schemeClr val="accent1">
                    <a:lumMod val="50000"/>
                  </a:schemeClr>
                </a:solidFill>
                <a:ea typeface="ＭＳ Ｐゴシック" charset="-128"/>
              </a:rPr>
              <a:t>(**P&lt;0.05)</a:t>
            </a:r>
          </a:p>
          <a:p>
            <a:endParaRPr lang="en-US" sz="1400" dirty="0">
              <a:solidFill>
                <a:schemeClr val="accent1">
                  <a:lumMod val="50000"/>
                </a:schemeClr>
              </a:solidFill>
              <a:ea typeface="ＭＳ Ｐゴシック" charset="-128"/>
            </a:endParaRPr>
          </a:p>
          <a:p>
            <a:pPr>
              <a:buNone/>
            </a:pPr>
            <a:r>
              <a:rPr lang="en-US" sz="1600" dirty="0" err="1">
                <a:ea typeface="ＭＳ Ｐゴシック" charset="-128"/>
              </a:rPr>
              <a:t>Gany</a:t>
            </a:r>
            <a:r>
              <a:rPr lang="en-US" sz="1600" dirty="0">
                <a:ea typeface="ＭＳ Ｐゴシック" charset="-128"/>
              </a:rPr>
              <a:t> F, </a:t>
            </a:r>
            <a:r>
              <a:rPr lang="en-US" sz="1600" dirty="0" err="1">
                <a:ea typeface="ＭＳ Ｐゴシック" charset="-128"/>
              </a:rPr>
              <a:t>Kapelusznik</a:t>
            </a:r>
            <a:r>
              <a:rPr lang="en-US" sz="1600" dirty="0">
                <a:ea typeface="ＭＳ Ｐゴシック" charset="-128"/>
              </a:rPr>
              <a:t> L, </a:t>
            </a:r>
            <a:r>
              <a:rPr lang="en-US" sz="1600" dirty="0" err="1">
                <a:ea typeface="ＭＳ Ｐゴシック" charset="-128"/>
              </a:rPr>
              <a:t>Prakash</a:t>
            </a:r>
            <a:r>
              <a:rPr lang="en-US" sz="1600" dirty="0">
                <a:ea typeface="ＭＳ Ｐゴシック" charset="-128"/>
              </a:rPr>
              <a:t> K, Gonzalez J, </a:t>
            </a:r>
            <a:r>
              <a:rPr lang="en-US" sz="1600" dirty="0" err="1">
                <a:ea typeface="ＭＳ Ｐゴシック" charset="-128"/>
              </a:rPr>
              <a:t>Orta</a:t>
            </a:r>
            <a:r>
              <a:rPr lang="en-US" sz="1600" dirty="0">
                <a:ea typeface="ＭＳ Ｐゴシック" charset="-128"/>
              </a:rPr>
              <a:t> LY, Tseng CH, </a:t>
            </a:r>
            <a:r>
              <a:rPr lang="en-US" sz="1600" dirty="0" err="1">
                <a:ea typeface="ＭＳ Ｐゴシック" charset="-128"/>
              </a:rPr>
              <a:t>Changrani</a:t>
            </a:r>
            <a:r>
              <a:rPr lang="en-US" sz="1600" dirty="0">
                <a:ea typeface="ＭＳ Ｐゴシック" charset="-128"/>
              </a:rPr>
              <a:t> J. The impact of medical interpretation method on time and errors. J Gen Intern Med. 2007 Nov;22 </a:t>
            </a:r>
            <a:r>
              <a:rPr lang="en-US" sz="1600" dirty="0" err="1">
                <a:ea typeface="ＭＳ Ｐゴシック" charset="-128"/>
              </a:rPr>
              <a:t>Suppl</a:t>
            </a:r>
            <a:r>
              <a:rPr lang="en-US" sz="1600" dirty="0">
                <a:ea typeface="ＭＳ Ｐゴシック" charset="-128"/>
              </a:rPr>
              <a:t> 2:319-23.</a:t>
            </a:r>
          </a:p>
          <a:p>
            <a:endParaRPr lang="en-US" sz="1400" dirty="0">
              <a:solidFill>
                <a:schemeClr val="accent1">
                  <a:lumMod val="50000"/>
                </a:schemeClr>
              </a:solidFill>
              <a:ea typeface="ＭＳ Ｐゴシック" charset="-128"/>
            </a:endParaRPr>
          </a:p>
          <a:p>
            <a:endParaRPr lang="en-US" sz="1400" dirty="0">
              <a:solidFill>
                <a:schemeClr val="accent1">
                  <a:lumMod val="50000"/>
                </a:schemeClr>
              </a:solidFill>
              <a:ea typeface="ＭＳ Ｐゴシック" charset="-128"/>
            </a:endParaRPr>
          </a:p>
          <a:p>
            <a:endParaRPr lang="en-US" dirty="0">
              <a:solidFill>
                <a:schemeClr val="accent1">
                  <a:lumMod val="50000"/>
                </a:schemeClr>
              </a:solidFill>
            </a:endParaRPr>
          </a:p>
        </p:txBody>
      </p:sp>
    </p:spTree>
    <p:extLst>
      <p:ext uri="{BB962C8B-B14F-4D97-AF65-F5344CB8AC3E}">
        <p14:creationId xmlns:p14="http://schemas.microsoft.com/office/powerpoint/2010/main" val="1533910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65667"/>
            <a:ext cx="8131048" cy="753532"/>
          </a:xfrm>
        </p:spPr>
        <p:txBody>
          <a:bodyPr>
            <a:normAutofit fontScale="90000"/>
          </a:bodyPr>
          <a:lstStyle/>
          <a:p>
            <a:r>
              <a:rPr lang="en-US" dirty="0">
                <a:cs typeface="ＭＳ Ｐゴシック" pitchFamily="-112" charset="-128"/>
              </a:rPr>
              <a:t>RSMI vs. U &amp; C Randomized Controlled Trial</a:t>
            </a:r>
            <a:br>
              <a:rPr lang="en-US" dirty="0">
                <a:cs typeface="ＭＳ Ｐゴシック" pitchFamily="-112" charset="-128"/>
              </a:rPr>
            </a:br>
            <a:endParaRPr lang="en-US" dirty="0"/>
          </a:p>
        </p:txBody>
      </p:sp>
      <p:sp>
        <p:nvSpPr>
          <p:cNvPr id="3" name="Content Placeholder 2"/>
          <p:cNvSpPr>
            <a:spLocks noGrp="1"/>
          </p:cNvSpPr>
          <p:nvPr>
            <p:ph sz="quarter" idx="1"/>
          </p:nvPr>
        </p:nvSpPr>
        <p:spPr/>
        <p:txBody>
          <a:bodyPr>
            <a:normAutofit lnSpcReduction="10000"/>
          </a:bodyPr>
          <a:lstStyle/>
          <a:p>
            <a:pPr lvl="1">
              <a:buFont typeface="Wingdings" pitchFamily="2" charset="2"/>
              <a:buChar char="§"/>
            </a:pPr>
            <a:r>
              <a:rPr lang="en-US" dirty="0">
                <a:solidFill>
                  <a:schemeClr val="accent1">
                    <a:lumMod val="50000"/>
                  </a:schemeClr>
                </a:solidFill>
                <a:ea typeface="ＭＳ Ｐゴシック" charset="-128"/>
              </a:rPr>
              <a:t>Patient Satisfaction</a:t>
            </a:r>
          </a:p>
          <a:p>
            <a:pPr lvl="2">
              <a:buFont typeface="Wingdings" pitchFamily="2" charset="2"/>
              <a:buChar char="§"/>
            </a:pPr>
            <a:r>
              <a:rPr lang="en-US" dirty="0">
                <a:solidFill>
                  <a:schemeClr val="accent1">
                    <a:lumMod val="50000"/>
                  </a:schemeClr>
                </a:solidFill>
                <a:ea typeface="ＭＳ Ｐゴシック" charset="-128"/>
              </a:rPr>
              <a:t>Significantly </a:t>
            </a:r>
            <a:r>
              <a:rPr lang="en-US" dirty="0" smtClean="0">
                <a:solidFill>
                  <a:schemeClr val="accent1">
                    <a:lumMod val="50000"/>
                  </a:schemeClr>
                </a:solidFill>
                <a:ea typeface="ＭＳ Ｐゴシック" charset="-128"/>
              </a:rPr>
              <a:t>increased: protected privacy </a:t>
            </a:r>
            <a:endParaRPr lang="en-US" dirty="0">
              <a:solidFill>
                <a:schemeClr val="accent1">
                  <a:lumMod val="50000"/>
                </a:schemeClr>
              </a:solidFill>
              <a:ea typeface="ＭＳ Ｐゴシック" charset="-128"/>
            </a:endParaRPr>
          </a:p>
          <a:p>
            <a:pPr lvl="1">
              <a:buFont typeface="Wingdings" pitchFamily="2" charset="2"/>
              <a:buChar char="§"/>
            </a:pPr>
            <a:r>
              <a:rPr lang="en-US" dirty="0">
                <a:solidFill>
                  <a:schemeClr val="accent1">
                    <a:lumMod val="50000"/>
                  </a:schemeClr>
                </a:solidFill>
                <a:ea typeface="ＭＳ Ｐゴシック" charset="-128"/>
              </a:rPr>
              <a:t>Higher colonoscopy referral rates </a:t>
            </a:r>
            <a:r>
              <a:rPr lang="en-US" sz="2000" dirty="0">
                <a:solidFill>
                  <a:schemeClr val="accent1">
                    <a:lumMod val="50000"/>
                  </a:schemeClr>
                </a:solidFill>
                <a:ea typeface="ＭＳ Ｐゴシック" charset="-128"/>
              </a:rPr>
              <a:t>(OR of 1.7) </a:t>
            </a:r>
          </a:p>
          <a:p>
            <a:pPr lvl="1">
              <a:buFont typeface="Wingdings" pitchFamily="2" charset="2"/>
              <a:buChar char="§"/>
            </a:pPr>
            <a:r>
              <a:rPr lang="en-US" dirty="0">
                <a:solidFill>
                  <a:schemeClr val="accent1">
                    <a:lumMod val="50000"/>
                  </a:schemeClr>
                </a:solidFill>
                <a:ea typeface="ＭＳ Ｐゴシック" charset="-128"/>
              </a:rPr>
              <a:t>More BDI-FS+ patients newly diagnosed with depression (27% </a:t>
            </a:r>
            <a:r>
              <a:rPr lang="en-US" dirty="0" err="1">
                <a:solidFill>
                  <a:schemeClr val="accent1">
                    <a:lumMod val="50000"/>
                  </a:schemeClr>
                </a:solidFill>
                <a:ea typeface="ＭＳ Ｐゴシック" charset="-128"/>
              </a:rPr>
              <a:t>vs</a:t>
            </a:r>
            <a:r>
              <a:rPr lang="en-US" dirty="0">
                <a:solidFill>
                  <a:schemeClr val="accent1">
                    <a:lumMod val="50000"/>
                  </a:schemeClr>
                </a:solidFill>
                <a:ea typeface="ＭＳ Ｐゴシック" charset="-128"/>
              </a:rPr>
              <a:t> 20%)</a:t>
            </a:r>
          </a:p>
          <a:p>
            <a:pPr lvl="2"/>
            <a:r>
              <a:rPr lang="en-US" dirty="0">
                <a:solidFill>
                  <a:schemeClr val="accent1">
                    <a:lumMod val="50000"/>
                  </a:schemeClr>
                </a:solidFill>
                <a:ea typeface="ＭＳ Ｐゴシック" charset="-128"/>
              </a:rPr>
              <a:t>Higher rates of Rx/referral</a:t>
            </a:r>
          </a:p>
          <a:p>
            <a:pPr lvl="1">
              <a:buFont typeface="Wingdings" pitchFamily="2" charset="2"/>
              <a:buChar char="§"/>
            </a:pPr>
            <a:r>
              <a:rPr lang="en-US" dirty="0">
                <a:solidFill>
                  <a:schemeClr val="accent1">
                    <a:lumMod val="50000"/>
                  </a:schemeClr>
                </a:solidFill>
                <a:ea typeface="ＭＳ Ｐゴシック" charset="-128"/>
              </a:rPr>
              <a:t>Mean # instructions per encounter</a:t>
            </a:r>
          </a:p>
          <a:p>
            <a:pPr lvl="2">
              <a:buFont typeface="Wingdings" pitchFamily="2" charset="2"/>
              <a:buChar char="§"/>
            </a:pPr>
            <a:r>
              <a:rPr lang="en-US" dirty="0">
                <a:solidFill>
                  <a:schemeClr val="accent1">
                    <a:lumMod val="50000"/>
                  </a:schemeClr>
                </a:solidFill>
                <a:ea typeface="ＭＳ Ｐゴシック" charset="-128"/>
              </a:rPr>
              <a:t>Significantly higher than U &amp;C, same as concordant</a:t>
            </a:r>
          </a:p>
          <a:p>
            <a:pPr lvl="2">
              <a:buNone/>
            </a:pPr>
            <a:endParaRPr lang="en-US" sz="800" dirty="0">
              <a:solidFill>
                <a:schemeClr val="accent1">
                  <a:lumMod val="50000"/>
                </a:schemeClr>
              </a:solidFill>
              <a:ea typeface="ＭＳ Ｐゴシック" charset="-128"/>
            </a:endParaRPr>
          </a:p>
          <a:p>
            <a:pPr lvl="2">
              <a:buNone/>
            </a:pPr>
            <a:r>
              <a:rPr lang="en-US" sz="1200" dirty="0" err="1">
                <a:ea typeface="ＭＳ Ｐゴシック" charset="-128"/>
              </a:rPr>
              <a:t>Gany</a:t>
            </a:r>
            <a:r>
              <a:rPr lang="en-US" sz="1200" dirty="0">
                <a:ea typeface="ＭＳ Ｐゴシック" charset="-128"/>
              </a:rPr>
              <a:t> F, </a:t>
            </a:r>
            <a:r>
              <a:rPr lang="en-US" sz="1200" dirty="0" err="1">
                <a:ea typeface="ＭＳ Ｐゴシック" charset="-128"/>
              </a:rPr>
              <a:t>Leng</a:t>
            </a:r>
            <a:r>
              <a:rPr lang="en-US" sz="1200" dirty="0">
                <a:ea typeface="ＭＳ Ｐゴシック" charset="-128"/>
              </a:rPr>
              <a:t> J, Shapiro E, Abramson D, </a:t>
            </a:r>
            <a:r>
              <a:rPr lang="en-US" sz="1200" dirty="0" err="1">
                <a:ea typeface="ＭＳ Ｐゴシック" charset="-128"/>
              </a:rPr>
              <a:t>Motola</a:t>
            </a:r>
            <a:r>
              <a:rPr lang="en-US" sz="1200" dirty="0">
                <a:ea typeface="ＭＳ Ｐゴシック" charset="-128"/>
              </a:rPr>
              <a:t> I, Shield DC, </a:t>
            </a:r>
            <a:r>
              <a:rPr lang="en-US" sz="1200" dirty="0" err="1">
                <a:ea typeface="ＭＳ Ｐゴシック" charset="-128"/>
              </a:rPr>
              <a:t>Changrani</a:t>
            </a:r>
            <a:r>
              <a:rPr lang="en-US" sz="1200" dirty="0">
                <a:ea typeface="ＭＳ Ｐゴシック" charset="-128"/>
              </a:rPr>
              <a:t> J. Patient satisfaction with different interpreting methods: a randomized controlled trial. J Gen Intern Med. 2007 Nov;22 </a:t>
            </a:r>
            <a:r>
              <a:rPr lang="en-US" sz="1200" dirty="0" err="1">
                <a:ea typeface="ＭＳ Ｐゴシック" charset="-128"/>
              </a:rPr>
              <a:t>Suppl</a:t>
            </a:r>
            <a:r>
              <a:rPr lang="en-US" sz="1200" dirty="0">
                <a:ea typeface="ＭＳ Ｐゴシック" charset="-128"/>
              </a:rPr>
              <a:t> 2:312-</a:t>
            </a:r>
          </a:p>
          <a:p>
            <a:pPr lvl="2">
              <a:buNone/>
            </a:pPr>
            <a:r>
              <a:rPr lang="en-US" sz="1200" dirty="0" err="1">
                <a:ea typeface="ＭＳ Ｐゴシック" charset="-128"/>
              </a:rPr>
              <a:t>Leng</a:t>
            </a:r>
            <a:r>
              <a:rPr lang="en-US" sz="1200" dirty="0">
                <a:ea typeface="ＭＳ Ｐゴシック" charset="-128"/>
              </a:rPr>
              <a:t> JCF,  </a:t>
            </a:r>
            <a:r>
              <a:rPr lang="en-US" sz="1200" dirty="0" err="1">
                <a:ea typeface="ＭＳ Ｐゴシック" charset="-128"/>
              </a:rPr>
              <a:t>Changrani</a:t>
            </a:r>
            <a:r>
              <a:rPr lang="en-US" sz="1200" dirty="0">
                <a:ea typeface="ＭＳ Ｐゴシック" charset="-128"/>
              </a:rPr>
              <a:t> J, Tseng CH, </a:t>
            </a:r>
            <a:r>
              <a:rPr lang="en-US" sz="1200" dirty="0" err="1">
                <a:ea typeface="ＭＳ Ｐゴシック" charset="-128"/>
              </a:rPr>
              <a:t>Gany</a:t>
            </a:r>
            <a:r>
              <a:rPr lang="en-US" sz="1200" dirty="0">
                <a:ea typeface="ＭＳ Ｐゴシック" charset="-128"/>
              </a:rPr>
              <a:t> F.  Detection of depression with different interpreting methods among Chinese and Latino primary care patients:  A randomized controlled trial.  JIMH:  in press.</a:t>
            </a:r>
          </a:p>
          <a:p>
            <a:pPr lvl="2">
              <a:buNone/>
            </a:pPr>
            <a:endParaRPr lang="en-US" sz="1300" dirty="0">
              <a:solidFill>
                <a:schemeClr val="accent2">
                  <a:lumMod val="50000"/>
                </a:schemeClr>
              </a:solidFill>
              <a:ea typeface="ＭＳ Ｐゴシック" charset="-128"/>
            </a:endParaRPr>
          </a:p>
          <a:p>
            <a:pPr lvl="2">
              <a:buNone/>
            </a:pPr>
            <a:endParaRPr lang="en-US" dirty="0">
              <a:ea typeface="ＭＳ Ｐゴシック" charset="-128"/>
            </a:endParaRPr>
          </a:p>
          <a:p>
            <a:endParaRPr lang="en-US" dirty="0"/>
          </a:p>
        </p:txBody>
      </p:sp>
    </p:spTree>
    <p:extLst>
      <p:ext uri="{BB962C8B-B14F-4D97-AF65-F5344CB8AC3E}">
        <p14:creationId xmlns:p14="http://schemas.microsoft.com/office/powerpoint/2010/main" val="4220435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ＭＳ Ｐゴシック" pitchFamily="-112" charset="-128"/>
              </a:rPr>
              <a:t>Language Access Research Next Steps</a:t>
            </a:r>
            <a:br>
              <a:rPr lang="en-US" dirty="0">
                <a:cs typeface="ＭＳ Ｐゴシック" pitchFamily="-112" charset="-128"/>
              </a:rPr>
            </a:b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solidFill>
                  <a:schemeClr val="accent1">
                    <a:lumMod val="50000"/>
                  </a:schemeClr>
                </a:solidFill>
                <a:ea typeface="ＭＳ Ｐゴシック" charset="-128"/>
              </a:rPr>
              <a:t>“Doctor, What do I Have?</a:t>
            </a:r>
            <a:r>
              <a:rPr lang="en-US" dirty="0" smtClean="0">
                <a:solidFill>
                  <a:schemeClr val="accent1">
                    <a:lumMod val="50000"/>
                  </a:schemeClr>
                </a:solidFill>
                <a:ea typeface="ＭＳ Ｐゴシック" charset="-128"/>
              </a:rPr>
              <a:t>”: Lesions in Knowledge of Diagnosis</a:t>
            </a:r>
            <a:endParaRPr lang="en-US" dirty="0">
              <a:solidFill>
                <a:schemeClr val="accent1">
                  <a:lumMod val="50000"/>
                </a:schemeClr>
              </a:solidFill>
              <a:ea typeface="ＭＳ Ｐゴシック" charset="-128"/>
            </a:endParaRPr>
          </a:p>
          <a:p>
            <a:r>
              <a:rPr lang="en-US" dirty="0" smtClean="0">
                <a:solidFill>
                  <a:schemeClr val="accent1">
                    <a:lumMod val="50000"/>
                  </a:schemeClr>
                </a:solidFill>
                <a:ea typeface="ＭＳ Ｐゴシック" charset="-128"/>
              </a:rPr>
              <a:t>RCT </a:t>
            </a:r>
            <a:r>
              <a:rPr lang="en-US" dirty="0">
                <a:solidFill>
                  <a:schemeClr val="accent1">
                    <a:lumMod val="50000"/>
                  </a:schemeClr>
                </a:solidFill>
                <a:ea typeface="ＭＳ Ｐゴシック" charset="-128"/>
              </a:rPr>
              <a:t>of RSMI versus U&amp;C on </a:t>
            </a:r>
            <a:r>
              <a:rPr lang="en-US" dirty="0" smtClean="0">
                <a:solidFill>
                  <a:schemeClr val="accent1">
                    <a:lumMod val="50000"/>
                  </a:schemeClr>
                </a:solidFill>
                <a:ea typeface="ＭＳ Ｐゴシック" charset="-128"/>
              </a:rPr>
              <a:t>knowledge of diagnosis, chemotherapy </a:t>
            </a:r>
            <a:r>
              <a:rPr lang="en-US" dirty="0">
                <a:solidFill>
                  <a:schemeClr val="accent1">
                    <a:lumMod val="50000"/>
                  </a:schemeClr>
                </a:solidFill>
                <a:ea typeface="ＭＳ Ｐゴシック" charset="-128"/>
              </a:rPr>
              <a:t>and RT adherence, disease outcomes, QOL, with cost </a:t>
            </a:r>
            <a:r>
              <a:rPr lang="en-US" dirty="0" smtClean="0">
                <a:solidFill>
                  <a:schemeClr val="accent1">
                    <a:lumMod val="50000"/>
                  </a:schemeClr>
                </a:solidFill>
                <a:ea typeface="ＭＳ Ｐゴシック" charset="-128"/>
              </a:rPr>
              <a:t>analysis</a:t>
            </a:r>
          </a:p>
          <a:p>
            <a:r>
              <a:rPr lang="en-US" dirty="0" smtClean="0">
                <a:solidFill>
                  <a:schemeClr val="accent1">
                    <a:lumMod val="50000"/>
                  </a:schemeClr>
                </a:solidFill>
                <a:ea typeface="ＭＳ Ｐゴシック" charset="-128"/>
              </a:rPr>
              <a:t>Physician fluency, physician </a:t>
            </a:r>
            <a:r>
              <a:rPr lang="en-US" dirty="0">
                <a:solidFill>
                  <a:schemeClr val="accent1">
                    <a:lumMod val="50000"/>
                  </a:schemeClr>
                </a:solidFill>
                <a:ea typeface="ＭＳ Ｐゴシック" charset="-128"/>
              </a:rPr>
              <a:t>threshold for calling an </a:t>
            </a:r>
            <a:r>
              <a:rPr lang="en-US" dirty="0" smtClean="0">
                <a:solidFill>
                  <a:schemeClr val="accent1">
                    <a:lumMod val="50000"/>
                  </a:schemeClr>
                </a:solidFill>
                <a:ea typeface="ＭＳ Ｐゴシック" charset="-128"/>
              </a:rPr>
              <a:t>interpreter, and associated medical outcomes</a:t>
            </a:r>
          </a:p>
          <a:p>
            <a:r>
              <a:rPr lang="en-US" dirty="0" smtClean="0">
                <a:solidFill>
                  <a:schemeClr val="accent1">
                    <a:lumMod val="50000"/>
                  </a:schemeClr>
                </a:solidFill>
                <a:ea typeface="ＭＳ Ｐゴシック" charset="-128"/>
              </a:rPr>
              <a:t>Impact: Policy </a:t>
            </a:r>
            <a:r>
              <a:rPr lang="en-US" dirty="0">
                <a:solidFill>
                  <a:schemeClr val="accent1">
                    <a:lumMod val="50000"/>
                  </a:schemeClr>
                </a:solidFill>
                <a:ea typeface="ＭＳ Ｐゴシック" charset="-128"/>
              </a:rPr>
              <a:t>change in New York State and </a:t>
            </a:r>
            <a:r>
              <a:rPr lang="en-US" dirty="0" smtClean="0">
                <a:solidFill>
                  <a:schemeClr val="accent1">
                    <a:lumMod val="50000"/>
                  </a:schemeClr>
                </a:solidFill>
                <a:ea typeface="ＭＳ Ｐゴシック" charset="-128"/>
              </a:rPr>
              <a:t>nationally</a:t>
            </a:r>
          </a:p>
          <a:p>
            <a:pPr lvl="1"/>
            <a:r>
              <a:rPr lang="en-US" dirty="0" smtClean="0">
                <a:solidFill>
                  <a:schemeClr val="accent1">
                    <a:lumMod val="50000"/>
                  </a:schemeClr>
                </a:solidFill>
                <a:ea typeface="ＭＳ Ｐゴシック" charset="-128"/>
              </a:rPr>
              <a:t>Working with New York Lawyers in the Public Interest and New york Immigration Coalition, Medicaid Redesign Task Force, MSKCC Center for Health Policy </a:t>
            </a:r>
            <a:endParaRPr lang="en-US" dirty="0">
              <a:solidFill>
                <a:schemeClr val="accent1">
                  <a:lumMod val="50000"/>
                </a:schemeClr>
              </a:solidFill>
              <a:ea typeface="ＭＳ Ｐゴシック" charset="-128"/>
            </a:endParaRPr>
          </a:p>
          <a:p>
            <a:endParaRPr lang="en-US" dirty="0">
              <a:solidFill>
                <a:schemeClr val="accent1">
                  <a:lumMod val="50000"/>
                </a:schemeClr>
              </a:solidFill>
            </a:endParaRPr>
          </a:p>
        </p:txBody>
      </p:sp>
    </p:spTree>
    <p:extLst>
      <p:ext uri="{BB962C8B-B14F-4D97-AF65-F5344CB8AC3E}">
        <p14:creationId xmlns:p14="http://schemas.microsoft.com/office/powerpoint/2010/main" val="646010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AutoShape 2"/>
          <p:cNvSpPr>
            <a:spLocks noGrp="1" noChangeArrowheads="1"/>
          </p:cNvSpPr>
          <p:nvPr>
            <p:ph type="title"/>
          </p:nvPr>
        </p:nvSpPr>
        <p:spPr/>
        <p:txBody>
          <a:bodyPr/>
          <a:lstStyle/>
          <a:p>
            <a:endParaRPr lang="en-US"/>
          </a:p>
        </p:txBody>
      </p:sp>
      <p:sp>
        <p:nvSpPr>
          <p:cNvPr id="1382403" name="Rectangle 3"/>
          <p:cNvSpPr>
            <a:spLocks noGrp="1" noChangeArrowheads="1"/>
          </p:cNvSpPr>
          <p:nvPr>
            <p:ph type="body" idx="1"/>
          </p:nvPr>
        </p:nvSpPr>
        <p:spPr/>
        <p:txBody>
          <a:bodyPr/>
          <a:lstStyle/>
          <a:p>
            <a:pPr>
              <a:buFont typeface="Wingdings" charset="2"/>
              <a:buNone/>
            </a:pPr>
            <a:endParaRPr lang="en-US"/>
          </a:p>
        </p:txBody>
      </p:sp>
      <p:pic>
        <p:nvPicPr>
          <p:cNvPr id="1382404" name="Picture 4" descr="2menboy1">
            <a:hlinkClick r:id="rId3"/>
          </p:cNvPr>
          <p:cNvPicPr>
            <a:picLocks noChangeAspect="1" noChangeArrowheads="1"/>
          </p:cNvPicPr>
          <p:nvPr/>
        </p:nvPicPr>
        <p:blipFill>
          <a:blip r:embed="rId4" cstate="print"/>
          <a:srcRect/>
          <a:stretch>
            <a:fillRect/>
          </a:stretch>
        </p:blipFill>
        <p:spPr bwMode="auto">
          <a:xfrm>
            <a:off x="1676400" y="1981200"/>
            <a:ext cx="6051550" cy="45227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0" y="1917700"/>
            <a:ext cx="9144000" cy="4940300"/>
          </a:xfrm>
        </p:spPr>
        <p:txBody>
          <a:bodyPr>
            <a:normAutofit fontScale="70000" lnSpcReduction="20000"/>
          </a:bodyPr>
          <a:lstStyle/>
          <a:p>
            <a:pPr algn="just"/>
            <a:r>
              <a:rPr lang="en-US" sz="2600" b="1" dirty="0" smtClean="0">
                <a:solidFill>
                  <a:schemeClr val="accent1">
                    <a:lumMod val="50000"/>
                  </a:schemeClr>
                </a:solidFill>
                <a:latin typeface="Calibri" pitchFamily="34" charset="0"/>
              </a:rPr>
              <a:t>Baseline cancer treatment completion ~ 75% among immigrant cancer patients in NY safety net facilities</a:t>
            </a:r>
          </a:p>
          <a:p>
            <a:pPr algn="just"/>
            <a:r>
              <a:rPr lang="en-US" sz="2600" b="1" dirty="0" smtClean="0">
                <a:solidFill>
                  <a:schemeClr val="accent1">
                    <a:lumMod val="50000"/>
                  </a:schemeClr>
                </a:solidFill>
                <a:latin typeface="Calibri" pitchFamily="34" charset="0"/>
              </a:rPr>
              <a:t>Started ICCAN in Response</a:t>
            </a:r>
          </a:p>
          <a:p>
            <a:pPr lvl="1" algn="just"/>
            <a:r>
              <a:rPr lang="en-US" sz="2200" b="1" dirty="0" smtClean="0">
                <a:solidFill>
                  <a:schemeClr val="accent1">
                    <a:lumMod val="50000"/>
                  </a:schemeClr>
                </a:solidFill>
                <a:latin typeface="Calibri" pitchFamily="34" charset="0"/>
              </a:rPr>
              <a:t>Over </a:t>
            </a:r>
            <a:r>
              <a:rPr lang="en-US" sz="2200" b="1" dirty="0">
                <a:solidFill>
                  <a:schemeClr val="accent1">
                    <a:lumMod val="50000"/>
                  </a:schemeClr>
                </a:solidFill>
                <a:latin typeface="Calibri" pitchFamily="34" charset="0"/>
              </a:rPr>
              <a:t>1700 </a:t>
            </a:r>
            <a:r>
              <a:rPr lang="en-US" sz="2200" b="1" dirty="0" smtClean="0">
                <a:solidFill>
                  <a:schemeClr val="accent1">
                    <a:lumMod val="50000"/>
                  </a:schemeClr>
                </a:solidFill>
                <a:latin typeface="Calibri" pitchFamily="34" charset="0"/>
              </a:rPr>
              <a:t>participants</a:t>
            </a:r>
          </a:p>
          <a:p>
            <a:pPr lvl="1" algn="just"/>
            <a:r>
              <a:rPr lang="en-US" sz="2200" dirty="0" smtClean="0">
                <a:solidFill>
                  <a:schemeClr val="accent1">
                    <a:lumMod val="50000"/>
                  </a:schemeClr>
                </a:solidFill>
                <a:latin typeface="Calibri" pitchFamily="34" charset="0"/>
              </a:rPr>
              <a:t>Nested cohort of 328 Latino patients.</a:t>
            </a:r>
          </a:p>
          <a:p>
            <a:pPr lvl="2" algn="just"/>
            <a:r>
              <a:rPr lang="en-US" sz="1800" dirty="0" smtClean="0">
                <a:solidFill>
                  <a:schemeClr val="accent1">
                    <a:lumMod val="50000"/>
                  </a:schemeClr>
                </a:solidFill>
                <a:latin typeface="Calibri" pitchFamily="34" charset="0"/>
              </a:rPr>
              <a:t>59% reported needing assistance with financial resources, 37% with food resources, and 21% with transportation resources.</a:t>
            </a:r>
          </a:p>
          <a:p>
            <a:pPr lvl="2" algn="just"/>
            <a:r>
              <a:rPr lang="en-US" sz="1800" dirty="0">
                <a:solidFill>
                  <a:schemeClr val="accent1">
                    <a:lumMod val="50000"/>
                  </a:schemeClr>
                </a:solidFill>
                <a:latin typeface="Calibri" pitchFamily="34" charset="0"/>
              </a:rPr>
              <a:t>In high-need patients in urgent need of financial support, 86% reported that portal services helped them attend cancer care and treatment appointments, 72% reported that portal services decreased worry about their care</a:t>
            </a:r>
            <a:r>
              <a:rPr lang="en-US" sz="1800" dirty="0" smtClean="0">
                <a:solidFill>
                  <a:schemeClr val="accent1">
                    <a:lumMod val="50000"/>
                  </a:schemeClr>
                </a:solidFill>
                <a:latin typeface="Calibri" pitchFamily="34" charset="0"/>
              </a:rPr>
              <a:t>.</a:t>
            </a:r>
          </a:p>
          <a:p>
            <a:pPr lvl="1" algn="just"/>
            <a:r>
              <a:rPr lang="en-US" sz="2200" dirty="0">
                <a:solidFill>
                  <a:schemeClr val="accent1">
                    <a:lumMod val="50000"/>
                  </a:schemeClr>
                </a:solidFill>
                <a:latin typeface="Calibri" pitchFamily="34" charset="0"/>
              </a:rPr>
              <a:t>Nested cohort study of 82 immigrant Chinese cancer patients </a:t>
            </a:r>
            <a:endParaRPr lang="en-US" sz="2200" dirty="0" smtClean="0">
              <a:solidFill>
                <a:schemeClr val="accent1">
                  <a:lumMod val="50000"/>
                </a:schemeClr>
              </a:solidFill>
              <a:latin typeface="Calibri" pitchFamily="34" charset="0"/>
            </a:endParaRPr>
          </a:p>
          <a:p>
            <a:pPr lvl="2" algn="just"/>
            <a:r>
              <a:rPr lang="en-US" sz="2100" dirty="0" smtClean="0">
                <a:solidFill>
                  <a:schemeClr val="accent1">
                    <a:lumMod val="50000"/>
                  </a:schemeClr>
                </a:solidFill>
                <a:latin typeface="Calibri" pitchFamily="34" charset="0"/>
              </a:rPr>
              <a:t>87% of Chinese patients reported needing assistance with financial resources, 18% with food resources, and 18% with transportation resources.</a:t>
            </a:r>
          </a:p>
          <a:p>
            <a:pPr lvl="2" algn="just"/>
            <a:r>
              <a:rPr lang="en-US" sz="2100" dirty="0" smtClean="0">
                <a:solidFill>
                  <a:schemeClr val="accent1">
                    <a:lumMod val="50000"/>
                  </a:schemeClr>
                </a:solidFill>
                <a:latin typeface="Calibri" pitchFamily="34" charset="0"/>
              </a:rPr>
              <a:t>Just 23% of patients reported working with a social worker</a:t>
            </a:r>
          </a:p>
          <a:p>
            <a:pPr lvl="2" algn="just"/>
            <a:r>
              <a:rPr lang="en-US" sz="2400" dirty="0">
                <a:solidFill>
                  <a:schemeClr val="accent1">
                    <a:lumMod val="50000"/>
                  </a:schemeClr>
                </a:solidFill>
                <a:latin typeface="Calibri" pitchFamily="34" charset="0"/>
              </a:rPr>
              <a:t>Missed appointments due to misunderstanding of when the appointment was scheduled and conflicts with other appointments, language barriers </a:t>
            </a:r>
          </a:p>
          <a:p>
            <a:pPr lvl="2" algn="just"/>
            <a:endParaRPr lang="en-US" sz="2100" dirty="0" smtClean="0">
              <a:solidFill>
                <a:schemeClr val="accent1">
                  <a:lumMod val="50000"/>
                </a:schemeClr>
              </a:solidFill>
              <a:latin typeface="Calibri" pitchFamily="34" charset="0"/>
            </a:endParaRPr>
          </a:p>
          <a:p>
            <a:endParaRPr lang="en-US" sz="1800" dirty="0" smtClean="0">
              <a:latin typeface="Calibri" pitchFamily="34" charset="0"/>
            </a:endParaRPr>
          </a:p>
          <a:p>
            <a:pPr marL="0" indent="0">
              <a:buNone/>
            </a:pPr>
            <a:r>
              <a:rPr lang="en-US" sz="1800" dirty="0" err="1" smtClean="0">
                <a:latin typeface="Calibri" pitchFamily="34" charset="0"/>
              </a:rPr>
              <a:t>Gany</a:t>
            </a:r>
            <a:r>
              <a:rPr lang="en-US" sz="1800" dirty="0" smtClean="0">
                <a:latin typeface="Calibri" pitchFamily="34" charset="0"/>
              </a:rPr>
              <a:t> </a:t>
            </a:r>
            <a:r>
              <a:rPr lang="en-US" sz="1800" dirty="0">
                <a:latin typeface="Calibri" pitchFamily="34" charset="0"/>
              </a:rPr>
              <a:t>F, Ramirez J, </a:t>
            </a:r>
            <a:r>
              <a:rPr lang="en-US" sz="1800" dirty="0" err="1">
                <a:latin typeface="Calibri" pitchFamily="34" charset="0"/>
              </a:rPr>
              <a:t>Nierodzick</a:t>
            </a:r>
            <a:r>
              <a:rPr lang="en-US" sz="1800" dirty="0">
                <a:latin typeface="Calibri" pitchFamily="34" charset="0"/>
              </a:rPr>
              <a:t> ML, </a:t>
            </a:r>
            <a:r>
              <a:rPr lang="en-US" sz="1800" dirty="0" err="1">
                <a:latin typeface="Calibri" pitchFamily="34" charset="0"/>
              </a:rPr>
              <a:t>McNish</a:t>
            </a:r>
            <a:r>
              <a:rPr lang="en-US" sz="1800" dirty="0">
                <a:latin typeface="Calibri" pitchFamily="34" charset="0"/>
              </a:rPr>
              <a:t> T, </a:t>
            </a:r>
            <a:r>
              <a:rPr lang="en-US" sz="1800" dirty="0" err="1">
                <a:latin typeface="Calibri" pitchFamily="34" charset="0"/>
              </a:rPr>
              <a:t>Lobach</a:t>
            </a:r>
            <a:r>
              <a:rPr lang="en-US" sz="1800" dirty="0">
                <a:latin typeface="Calibri" pitchFamily="34" charset="0"/>
              </a:rPr>
              <a:t> I, </a:t>
            </a:r>
            <a:r>
              <a:rPr lang="en-US" sz="1800" dirty="0" err="1">
                <a:latin typeface="Calibri" pitchFamily="34" charset="0"/>
              </a:rPr>
              <a:t>Leng</a:t>
            </a:r>
            <a:r>
              <a:rPr lang="en-US" sz="1800" dirty="0">
                <a:latin typeface="Calibri" pitchFamily="34" charset="0"/>
              </a:rPr>
              <a:t> J. Cancer Portal Project: a multidisciplinary approach to cancer care among Hispanic patients. J </a:t>
            </a:r>
            <a:r>
              <a:rPr lang="en-US" sz="1800" dirty="0" err="1">
                <a:latin typeface="Calibri" pitchFamily="34" charset="0"/>
              </a:rPr>
              <a:t>Oncol</a:t>
            </a:r>
            <a:r>
              <a:rPr lang="en-US" sz="1800" dirty="0">
                <a:latin typeface="Calibri" pitchFamily="34" charset="0"/>
              </a:rPr>
              <a:t> </a:t>
            </a:r>
            <a:r>
              <a:rPr lang="en-US" sz="1800" dirty="0" err="1">
                <a:latin typeface="Calibri" pitchFamily="34" charset="0"/>
              </a:rPr>
              <a:t>Pract</a:t>
            </a:r>
            <a:r>
              <a:rPr lang="en-US" sz="1800" dirty="0">
                <a:latin typeface="Calibri" pitchFamily="34" charset="0"/>
              </a:rPr>
              <a:t>. 2011 Jan;7(1):31-8.</a:t>
            </a:r>
          </a:p>
          <a:p>
            <a:pPr marL="0" indent="0">
              <a:buNone/>
            </a:pPr>
            <a:r>
              <a:rPr lang="en-US" sz="1900" dirty="0" err="1">
                <a:latin typeface="Calibri" pitchFamily="34" charset="0"/>
              </a:rPr>
              <a:t>Gany</a:t>
            </a:r>
            <a:r>
              <a:rPr lang="en-US" sz="1900" dirty="0">
                <a:latin typeface="Calibri" pitchFamily="34" charset="0"/>
              </a:rPr>
              <a:t> F, Ramirez J, Chen S, </a:t>
            </a:r>
            <a:r>
              <a:rPr lang="en-US" sz="1900" dirty="0" err="1">
                <a:latin typeface="Calibri" pitchFamily="34" charset="0"/>
              </a:rPr>
              <a:t>Leng</a:t>
            </a:r>
            <a:r>
              <a:rPr lang="en-US" sz="1900" dirty="0">
                <a:latin typeface="Calibri" pitchFamily="34" charset="0"/>
              </a:rPr>
              <a:t> JC. Targeting social and economic correlates of cancer treatment appointment keeping among immigrant Chinese patients. J Urban Health. 2011 Feb;88(1):98-103.</a:t>
            </a:r>
          </a:p>
          <a:p>
            <a:endParaRPr lang="en-US" sz="1900" b="1" dirty="0"/>
          </a:p>
          <a:p>
            <a:pPr algn="just">
              <a:buNone/>
            </a:pPr>
            <a:endParaRPr lang="en-US" sz="1900" b="1" dirty="0" smtClean="0">
              <a:latin typeface="Calibri" pitchFamily="34" charset="0"/>
            </a:endParaRPr>
          </a:p>
        </p:txBody>
      </p:sp>
      <p:sp>
        <p:nvSpPr>
          <p:cNvPr id="5" name="Title 5"/>
          <p:cNvSpPr>
            <a:spLocks noGrp="1"/>
          </p:cNvSpPr>
          <p:nvPr>
            <p:ph type="title"/>
          </p:nvPr>
        </p:nvSpPr>
        <p:spPr>
          <a:xfrm>
            <a:off x="609600" y="-168398"/>
            <a:ext cx="8077200" cy="1412998"/>
          </a:xfrm>
        </p:spPr>
        <p:txBody>
          <a:bodyPr>
            <a:normAutofit/>
          </a:bodyPr>
          <a:lstStyle/>
          <a:p>
            <a:r>
              <a:rPr lang="en-US" sz="2800" b="1" dirty="0" smtClean="0">
                <a:latin typeface="Calibri" pitchFamily="34" charset="0"/>
              </a:rPr>
              <a:t>Socioeconomic Determinants of Cancer Treatment Outcomes </a:t>
            </a:r>
            <a:br>
              <a:rPr lang="en-US" sz="2800" b="1" dirty="0" smtClean="0">
                <a:latin typeface="Calibri" pitchFamily="34" charset="0"/>
              </a:rPr>
            </a:br>
            <a:r>
              <a:rPr lang="en-US" sz="2800" b="1" dirty="0" smtClean="0">
                <a:latin typeface="Calibri" pitchFamily="34" charset="0"/>
              </a:rPr>
              <a:t>Integrated Cancer Care Access Network</a:t>
            </a:r>
            <a:endParaRPr lang="en-US" sz="2800" b="1" dirty="0"/>
          </a:p>
        </p:txBody>
      </p:sp>
    </p:spTree>
    <p:extLst>
      <p:ext uri="{BB962C8B-B14F-4D97-AF65-F5344CB8AC3E}">
        <p14:creationId xmlns:p14="http://schemas.microsoft.com/office/powerpoint/2010/main" val="36004277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ICCAN Research Next Steps: RCT of Impact </a:t>
            </a:r>
            <a:endParaRPr lang="en-US" dirty="0"/>
          </a:p>
        </p:txBody>
      </p:sp>
      <p:sp>
        <p:nvSpPr>
          <p:cNvPr id="3" name="Content Placeholder 2"/>
          <p:cNvSpPr>
            <a:spLocks noGrp="1"/>
          </p:cNvSpPr>
          <p:nvPr>
            <p:ph sz="quarter" idx="1"/>
          </p:nvPr>
        </p:nvSpPr>
        <p:spPr>
          <a:xfrm>
            <a:off x="304800" y="1566333"/>
            <a:ext cx="8839200" cy="4948767"/>
          </a:xfrm>
        </p:spPr>
        <p:txBody>
          <a:bodyPr>
            <a:normAutofit fontScale="25000" lnSpcReduction="20000"/>
          </a:bodyPr>
          <a:lstStyle/>
          <a:p>
            <a:pPr algn="just"/>
            <a:r>
              <a:rPr lang="en-US" sz="7200" b="1" dirty="0" smtClean="0">
                <a:solidFill>
                  <a:schemeClr val="accent1">
                    <a:lumMod val="50000"/>
                  </a:schemeClr>
                </a:solidFill>
                <a:latin typeface="Calibri" pitchFamily="34" charset="0"/>
              </a:rPr>
              <a:t>ICCAN Intervention Design</a:t>
            </a:r>
            <a:r>
              <a:rPr lang="en-US" sz="7200" b="1" dirty="0">
                <a:solidFill>
                  <a:schemeClr val="accent1">
                    <a:lumMod val="50000"/>
                  </a:schemeClr>
                </a:solidFill>
                <a:latin typeface="Calibri" pitchFamily="34" charset="0"/>
              </a:rPr>
              <a:t>: </a:t>
            </a:r>
          </a:p>
          <a:p>
            <a:pPr lvl="1" algn="just"/>
            <a:r>
              <a:rPr lang="en-US" sz="7200" dirty="0">
                <a:solidFill>
                  <a:schemeClr val="accent1">
                    <a:lumMod val="50000"/>
                  </a:schemeClr>
                </a:solidFill>
                <a:latin typeface="Calibri" pitchFamily="34" charset="0"/>
              </a:rPr>
              <a:t>Multilingual </a:t>
            </a:r>
            <a:r>
              <a:rPr lang="en-US" sz="7200" dirty="0" smtClean="0">
                <a:solidFill>
                  <a:schemeClr val="accent1">
                    <a:lumMod val="50000"/>
                  </a:schemeClr>
                </a:solidFill>
                <a:latin typeface="Calibri" pitchFamily="34" charset="0"/>
              </a:rPr>
              <a:t>‘access facilitators</a:t>
            </a:r>
            <a:r>
              <a:rPr lang="en-US" sz="7200" dirty="0">
                <a:solidFill>
                  <a:schemeClr val="accent1">
                    <a:lumMod val="50000"/>
                  </a:schemeClr>
                </a:solidFill>
                <a:latin typeface="Calibri" pitchFamily="34" charset="0"/>
              </a:rPr>
              <a:t>’ meet with patients at 10 different </a:t>
            </a:r>
            <a:r>
              <a:rPr lang="en-US" sz="7200" dirty="0" smtClean="0">
                <a:solidFill>
                  <a:schemeClr val="accent1">
                    <a:lumMod val="50000"/>
                  </a:schemeClr>
                </a:solidFill>
                <a:latin typeface="Calibri" pitchFamily="34" charset="0"/>
              </a:rPr>
              <a:t>safety net cancer </a:t>
            </a:r>
            <a:r>
              <a:rPr lang="en-US" sz="7200" dirty="0">
                <a:solidFill>
                  <a:schemeClr val="accent1">
                    <a:lumMod val="50000"/>
                  </a:schemeClr>
                </a:solidFill>
                <a:latin typeface="Calibri" pitchFamily="34" charset="0"/>
              </a:rPr>
              <a:t>centers</a:t>
            </a:r>
          </a:p>
          <a:p>
            <a:pPr lvl="1" algn="just"/>
            <a:r>
              <a:rPr lang="en-US" sz="7200" dirty="0">
                <a:solidFill>
                  <a:schemeClr val="accent1">
                    <a:lumMod val="50000"/>
                  </a:schemeClr>
                </a:solidFill>
                <a:latin typeface="Calibri" pitchFamily="34" charset="0"/>
              </a:rPr>
              <a:t>Determine the causes of missed </a:t>
            </a:r>
            <a:r>
              <a:rPr lang="en-US" sz="7200" dirty="0" smtClean="0">
                <a:solidFill>
                  <a:schemeClr val="accent1">
                    <a:lumMod val="50000"/>
                  </a:schemeClr>
                </a:solidFill>
                <a:latin typeface="Calibri" pitchFamily="34" charset="0"/>
              </a:rPr>
              <a:t>appointments and issues with care</a:t>
            </a:r>
            <a:endParaRPr lang="en-US" sz="7200" dirty="0">
              <a:solidFill>
                <a:schemeClr val="accent1">
                  <a:lumMod val="50000"/>
                </a:schemeClr>
              </a:solidFill>
              <a:latin typeface="Calibri" pitchFamily="34" charset="0"/>
            </a:endParaRPr>
          </a:p>
          <a:p>
            <a:pPr lvl="1" algn="just"/>
            <a:r>
              <a:rPr lang="en-US" sz="7200" dirty="0">
                <a:solidFill>
                  <a:schemeClr val="accent1">
                    <a:lumMod val="50000"/>
                  </a:schemeClr>
                </a:solidFill>
                <a:latin typeface="Calibri" pitchFamily="34" charset="0"/>
              </a:rPr>
              <a:t>Connect patients with culturally and linguistically relevant insurance, transportation, food/nutrition, legal, financial, and psychosocial support resources</a:t>
            </a:r>
            <a:endParaRPr lang="en-US" sz="7200" dirty="0" smtClean="0">
              <a:solidFill>
                <a:schemeClr val="accent1">
                  <a:lumMod val="50000"/>
                </a:schemeClr>
              </a:solidFill>
              <a:latin typeface="Calibri" pitchFamily="34" charset="0"/>
            </a:endParaRPr>
          </a:p>
          <a:p>
            <a:endParaRPr lang="en-US" sz="7200" dirty="0" smtClean="0">
              <a:solidFill>
                <a:schemeClr val="accent1">
                  <a:lumMod val="50000"/>
                </a:schemeClr>
              </a:solidFill>
            </a:endParaRPr>
          </a:p>
          <a:p>
            <a:r>
              <a:rPr lang="en-US" sz="7200" dirty="0" smtClean="0">
                <a:solidFill>
                  <a:schemeClr val="accent1">
                    <a:lumMod val="50000"/>
                  </a:schemeClr>
                </a:solidFill>
              </a:rPr>
              <a:t>Outcomes</a:t>
            </a:r>
            <a:endParaRPr lang="en-US" sz="7200" dirty="0">
              <a:solidFill>
                <a:schemeClr val="accent1">
                  <a:lumMod val="50000"/>
                </a:schemeClr>
              </a:solidFill>
            </a:endParaRPr>
          </a:p>
          <a:p>
            <a:pPr lvl="1"/>
            <a:r>
              <a:rPr lang="en-US" sz="7200" dirty="0">
                <a:solidFill>
                  <a:schemeClr val="accent1">
                    <a:lumMod val="50000"/>
                  </a:schemeClr>
                </a:solidFill>
              </a:rPr>
              <a:t>Primary </a:t>
            </a:r>
          </a:p>
          <a:p>
            <a:pPr lvl="2"/>
            <a:r>
              <a:rPr lang="en-US" sz="7200" dirty="0">
                <a:solidFill>
                  <a:schemeClr val="accent1">
                    <a:lumMod val="50000"/>
                  </a:schemeClr>
                </a:solidFill>
              </a:rPr>
              <a:t>Treatment Completion</a:t>
            </a:r>
          </a:p>
          <a:p>
            <a:pPr lvl="1"/>
            <a:r>
              <a:rPr lang="en-US" sz="7200" dirty="0">
                <a:solidFill>
                  <a:schemeClr val="accent1">
                    <a:lumMod val="50000"/>
                  </a:schemeClr>
                </a:solidFill>
              </a:rPr>
              <a:t>Secondary</a:t>
            </a:r>
          </a:p>
          <a:p>
            <a:pPr lvl="2"/>
            <a:r>
              <a:rPr lang="en-US" sz="7200" dirty="0">
                <a:solidFill>
                  <a:schemeClr val="accent1">
                    <a:lumMod val="50000"/>
                  </a:schemeClr>
                </a:solidFill>
              </a:rPr>
              <a:t>Quality of Life</a:t>
            </a:r>
          </a:p>
          <a:p>
            <a:pPr lvl="2"/>
            <a:r>
              <a:rPr lang="en-US" sz="7200" dirty="0">
                <a:solidFill>
                  <a:schemeClr val="accent1">
                    <a:lumMod val="50000"/>
                  </a:schemeClr>
                </a:solidFill>
              </a:rPr>
              <a:t>Co-Morbidities</a:t>
            </a:r>
          </a:p>
          <a:p>
            <a:pPr lvl="2"/>
            <a:r>
              <a:rPr lang="en-US" sz="7200" dirty="0">
                <a:solidFill>
                  <a:schemeClr val="accent1">
                    <a:lumMod val="50000"/>
                  </a:schemeClr>
                </a:solidFill>
              </a:rPr>
              <a:t>Cost Analysis</a:t>
            </a:r>
            <a:endParaRPr lang="en-US" sz="7200" dirty="0" smtClean="0">
              <a:solidFill>
                <a:schemeClr val="accent1">
                  <a:lumMod val="50000"/>
                </a:schemeClr>
              </a:solidFill>
            </a:endParaRPr>
          </a:p>
          <a:p>
            <a:pPr lvl="1" algn="just"/>
            <a:endParaRPr lang="en-US" sz="7200" dirty="0" smtClean="0">
              <a:solidFill>
                <a:schemeClr val="accent1">
                  <a:lumMod val="50000"/>
                </a:schemeClr>
              </a:solidFill>
              <a:latin typeface="Calibri" pitchFamily="34" charset="0"/>
            </a:endParaRPr>
          </a:p>
          <a:p>
            <a:pPr lvl="1" algn="just"/>
            <a:r>
              <a:rPr lang="en-US" sz="7200" dirty="0" smtClean="0">
                <a:solidFill>
                  <a:schemeClr val="accent1">
                    <a:lumMod val="50000"/>
                  </a:schemeClr>
                </a:solidFill>
                <a:latin typeface="Calibri" pitchFamily="34" charset="0"/>
              </a:rPr>
              <a:t>Results </a:t>
            </a:r>
            <a:r>
              <a:rPr lang="en-US" sz="7200" dirty="0">
                <a:solidFill>
                  <a:schemeClr val="accent1">
                    <a:lumMod val="50000"/>
                  </a:schemeClr>
                </a:solidFill>
                <a:latin typeface="Calibri" pitchFamily="34" charset="0"/>
              </a:rPr>
              <a:t>could guide policy vis-à-vis </a:t>
            </a:r>
            <a:r>
              <a:rPr lang="en-US" sz="7200" dirty="0" smtClean="0">
                <a:solidFill>
                  <a:schemeClr val="accent1">
                    <a:lumMod val="50000"/>
                  </a:schemeClr>
                </a:solidFill>
                <a:latin typeface="Calibri" pitchFamily="34" charset="0"/>
              </a:rPr>
              <a:t>reimbursements</a:t>
            </a:r>
          </a:p>
          <a:p>
            <a:pPr lvl="1" algn="just">
              <a:buNone/>
            </a:pPr>
            <a:endParaRPr lang="en-US" sz="5600" dirty="0" smtClean="0">
              <a:solidFill>
                <a:schemeClr val="accent1">
                  <a:lumMod val="50000"/>
                </a:schemeClr>
              </a:solidFill>
              <a:latin typeface="Calibri" pitchFamily="34" charset="0"/>
            </a:endParaRPr>
          </a:p>
          <a:p>
            <a:pPr lvl="1" algn="just">
              <a:buNone/>
            </a:pPr>
            <a:r>
              <a:rPr lang="en-US" sz="6000" dirty="0" smtClean="0">
                <a:solidFill>
                  <a:schemeClr val="accent1">
                    <a:lumMod val="50000"/>
                  </a:schemeClr>
                </a:solidFill>
              </a:rPr>
              <a:t>NCI-U54 CCNY-MSKCC Partnership for Cancer Research, Training and Community Outreach. Grant#U54-137788-04-S2.Integrated Cancer Care Access Network (ICCAN),2011-2013, $460,000</a:t>
            </a:r>
            <a:endParaRPr lang="en-US" sz="5600" dirty="0" smtClean="0">
              <a:solidFill>
                <a:schemeClr val="accent1">
                  <a:lumMod val="50000"/>
                </a:schemeClr>
              </a:solidFill>
              <a:latin typeface="Calibri" pitchFamily="34" charset="0"/>
            </a:endParaRPr>
          </a:p>
          <a:p>
            <a:pPr lvl="1" algn="just">
              <a:buNone/>
            </a:pPr>
            <a:endParaRPr lang="en-US" sz="5600" b="1" dirty="0" smtClean="0">
              <a:latin typeface="Calibri" pitchFamily="34" charset="0"/>
            </a:endParaRPr>
          </a:p>
          <a:p>
            <a:endParaRPr lang="en-US" sz="5600" dirty="0"/>
          </a:p>
          <a:p>
            <a:endParaRPr lang="en-US" sz="5600" dirty="0" smtClean="0"/>
          </a:p>
          <a:p>
            <a:pPr lvl="2"/>
            <a:endParaRPr lang="en-US" sz="5600" dirty="0" smtClean="0"/>
          </a:p>
          <a:p>
            <a:pPr lvl="4">
              <a:buNone/>
            </a:pPr>
            <a:endParaRPr lang="en-US" dirty="0" smtClean="0"/>
          </a:p>
          <a:p>
            <a:pPr marL="1874520" lvl="5" indent="0">
              <a:buNone/>
            </a:pPr>
            <a:endParaRPr lang="en-US" dirty="0"/>
          </a:p>
        </p:txBody>
      </p:sp>
    </p:spTree>
    <p:extLst>
      <p:ext uri="{BB962C8B-B14F-4D97-AF65-F5344CB8AC3E}">
        <p14:creationId xmlns:p14="http://schemas.microsoft.com/office/powerpoint/2010/main" val="25691816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168398"/>
            <a:ext cx="8077200" cy="86995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Calibri" pitchFamily="34" charset="0"/>
                <a:ea typeface="+mj-ea"/>
                <a:cs typeface="+mj-cs"/>
              </a:rPr>
              <a:t>Is Hunger Affecting Cancer Treatment Completion</a:t>
            </a:r>
            <a:r>
              <a:rPr kumimoji="0" lang="en-US" sz="2800" b="1" i="0" u="none" strike="noStrike" kern="1200" cap="none" spc="0" normalizeH="0" noProof="0" dirty="0" smtClean="0">
                <a:ln>
                  <a:noFill/>
                </a:ln>
                <a:solidFill>
                  <a:schemeClr val="tx2"/>
                </a:solidFill>
                <a:effectLst/>
                <a:uLnTx/>
                <a:uFillTx/>
                <a:latin typeface="Calibri" pitchFamily="34" charset="0"/>
                <a:ea typeface="+mj-ea"/>
                <a:cs typeface="+mj-cs"/>
              </a:rPr>
              <a:t>?</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5"/>
          <p:cNvSpPr>
            <a:spLocks noGrp="1"/>
          </p:cNvSpPr>
          <p:nvPr>
            <p:ph sz="quarter" idx="1"/>
          </p:nvPr>
        </p:nvSpPr>
        <p:spPr>
          <a:xfrm>
            <a:off x="0" y="1524000"/>
            <a:ext cx="9410700" cy="5029200"/>
          </a:xfrm>
        </p:spPr>
        <p:txBody>
          <a:bodyPr>
            <a:normAutofit fontScale="85000" lnSpcReduction="10000"/>
          </a:bodyPr>
          <a:lstStyle/>
          <a:p>
            <a:pPr algn="just"/>
            <a:r>
              <a:rPr lang="en-US" sz="2000" b="1" dirty="0" smtClean="0">
                <a:solidFill>
                  <a:schemeClr val="accent1">
                    <a:lumMod val="50000"/>
                  </a:schemeClr>
                </a:solidFill>
                <a:latin typeface="Calibri" pitchFamily="34" charset="0"/>
              </a:rPr>
              <a:t>Context</a:t>
            </a:r>
          </a:p>
          <a:p>
            <a:pPr lvl="1" algn="just"/>
            <a:r>
              <a:rPr lang="en-US" sz="2000" dirty="0" smtClean="0">
                <a:solidFill>
                  <a:schemeClr val="accent1">
                    <a:lumMod val="50000"/>
                  </a:schemeClr>
                </a:solidFill>
                <a:latin typeface="Calibri" pitchFamily="34" charset="0"/>
              </a:rPr>
              <a:t>Food </a:t>
            </a:r>
            <a:r>
              <a:rPr lang="en-US" sz="2000" dirty="0" err="1" smtClean="0">
                <a:solidFill>
                  <a:schemeClr val="accent1">
                    <a:lumMod val="50000"/>
                  </a:schemeClr>
                </a:solidFill>
                <a:latin typeface="Calibri" pitchFamily="34" charset="0"/>
              </a:rPr>
              <a:t>insecurity(FI):disruption</a:t>
            </a:r>
            <a:r>
              <a:rPr lang="en-US" sz="2000" dirty="0" smtClean="0">
                <a:solidFill>
                  <a:schemeClr val="accent1">
                    <a:lumMod val="50000"/>
                  </a:schemeClr>
                </a:solidFill>
                <a:latin typeface="Calibri" pitchFamily="34" charset="0"/>
              </a:rPr>
              <a:t> in a household’s eating habits due to insufficient food resources </a:t>
            </a:r>
          </a:p>
          <a:p>
            <a:pPr lvl="1" algn="just"/>
            <a:r>
              <a:rPr lang="en-US" sz="2000" dirty="0">
                <a:solidFill>
                  <a:schemeClr val="accent1">
                    <a:lumMod val="50000"/>
                  </a:schemeClr>
                </a:solidFill>
                <a:latin typeface="Calibri" pitchFamily="34" charset="0"/>
              </a:rPr>
              <a:t>G</a:t>
            </a:r>
            <a:r>
              <a:rPr lang="en-US" sz="2000" dirty="0" smtClean="0">
                <a:solidFill>
                  <a:schemeClr val="accent1">
                    <a:lumMod val="50000"/>
                  </a:schemeClr>
                </a:solidFill>
                <a:latin typeface="Calibri" pitchFamily="34" charset="0"/>
              </a:rPr>
              <a:t>rowing problem in the U.S</a:t>
            </a:r>
          </a:p>
          <a:p>
            <a:pPr lvl="2" algn="just"/>
            <a:r>
              <a:rPr lang="en-US" sz="1700" dirty="0" smtClean="0">
                <a:solidFill>
                  <a:schemeClr val="accent1">
                    <a:lumMod val="50000"/>
                  </a:schemeClr>
                </a:solidFill>
                <a:latin typeface="Calibri" pitchFamily="34" charset="0"/>
              </a:rPr>
              <a:t>17.4 million households are food insecure. </a:t>
            </a:r>
          </a:p>
          <a:p>
            <a:pPr lvl="2" algn="just"/>
            <a:r>
              <a:rPr lang="en-US" sz="1700" dirty="0" smtClean="0">
                <a:solidFill>
                  <a:schemeClr val="accent1">
                    <a:lumMod val="50000"/>
                  </a:schemeClr>
                </a:solidFill>
                <a:latin typeface="Calibri" pitchFamily="34" charset="0"/>
              </a:rPr>
              <a:t>Especially detrimental to oncology patients. </a:t>
            </a:r>
          </a:p>
          <a:p>
            <a:pPr lvl="2" algn="just"/>
            <a:r>
              <a:rPr lang="en-US" sz="1700" dirty="0" smtClean="0">
                <a:solidFill>
                  <a:schemeClr val="accent1">
                    <a:lumMod val="50000"/>
                  </a:schemeClr>
                </a:solidFill>
                <a:latin typeface="Calibri" pitchFamily="34" charset="0"/>
              </a:rPr>
              <a:t>No studies have yet assessed levels of food insecurity among oncology patients in major population centers.</a:t>
            </a:r>
          </a:p>
          <a:p>
            <a:pPr algn="just"/>
            <a:r>
              <a:rPr lang="en-US" sz="2000" b="1" dirty="0" smtClean="0">
                <a:solidFill>
                  <a:schemeClr val="accent1">
                    <a:lumMod val="50000"/>
                  </a:schemeClr>
                </a:solidFill>
                <a:latin typeface="Calibri" pitchFamily="34" charset="0"/>
              </a:rPr>
              <a:t>Study Design</a:t>
            </a:r>
          </a:p>
          <a:p>
            <a:pPr lvl="1" algn="just"/>
            <a:r>
              <a:rPr lang="en-US" sz="2000" dirty="0" smtClean="0">
                <a:solidFill>
                  <a:schemeClr val="accent1">
                    <a:lumMod val="50000"/>
                  </a:schemeClr>
                </a:solidFill>
                <a:latin typeface="Calibri" pitchFamily="34" charset="0"/>
              </a:rPr>
              <a:t>Multilingual nested cohort of 411 ICCAN patients</a:t>
            </a:r>
          </a:p>
          <a:p>
            <a:pPr lvl="1" algn="just"/>
            <a:r>
              <a:rPr lang="en-US" sz="2000" dirty="0">
                <a:solidFill>
                  <a:schemeClr val="accent1">
                    <a:lumMod val="50000"/>
                  </a:schemeClr>
                </a:solidFill>
                <a:latin typeface="Calibri" pitchFamily="34" charset="0"/>
              </a:rPr>
              <a:t>S</a:t>
            </a:r>
            <a:r>
              <a:rPr lang="en-US" sz="2000" dirty="0" smtClean="0">
                <a:solidFill>
                  <a:schemeClr val="accent1">
                    <a:lumMod val="50000"/>
                  </a:schemeClr>
                </a:solidFill>
                <a:latin typeface="Calibri" pitchFamily="34" charset="0"/>
              </a:rPr>
              <a:t>urveyed using USDA Food Security Survey and the IHCD Food Security Supplemental Module.</a:t>
            </a:r>
          </a:p>
          <a:p>
            <a:pPr algn="just"/>
            <a:r>
              <a:rPr lang="en-US" sz="2000" b="1" dirty="0" smtClean="0">
                <a:solidFill>
                  <a:schemeClr val="accent1">
                    <a:lumMod val="50000"/>
                  </a:schemeClr>
                </a:solidFill>
                <a:latin typeface="Calibri" pitchFamily="34" charset="0"/>
              </a:rPr>
              <a:t>Results</a:t>
            </a:r>
          </a:p>
          <a:p>
            <a:pPr lvl="1" algn="just"/>
            <a:r>
              <a:rPr lang="en-US" sz="2000" dirty="0" smtClean="0">
                <a:solidFill>
                  <a:schemeClr val="accent1">
                    <a:lumMod val="50000"/>
                  </a:schemeClr>
                </a:solidFill>
                <a:latin typeface="Calibri" pitchFamily="34" charset="0"/>
              </a:rPr>
              <a:t>FI prevalence 61%</a:t>
            </a:r>
          </a:p>
          <a:p>
            <a:pPr lvl="2" algn="just"/>
            <a:r>
              <a:rPr lang="en-US" sz="1700" dirty="0" smtClean="0">
                <a:solidFill>
                  <a:schemeClr val="accent1">
                    <a:lumMod val="50000"/>
                  </a:schemeClr>
                </a:solidFill>
                <a:latin typeface="Calibri" pitchFamily="34" charset="0"/>
              </a:rPr>
              <a:t>Treatment-appropriate food more expensive</a:t>
            </a:r>
          </a:p>
          <a:p>
            <a:pPr lvl="2" algn="just"/>
            <a:r>
              <a:rPr lang="en-US" sz="1700" dirty="0" smtClean="0">
                <a:solidFill>
                  <a:schemeClr val="accent1">
                    <a:lumMod val="50000"/>
                  </a:schemeClr>
                </a:solidFill>
                <a:latin typeface="Calibri" pitchFamily="34" charset="0"/>
              </a:rPr>
              <a:t>Missed appointments because of FI</a:t>
            </a:r>
          </a:p>
          <a:p>
            <a:pPr lvl="2" algn="just"/>
            <a:r>
              <a:rPr lang="en-US" sz="1700" dirty="0" smtClean="0">
                <a:solidFill>
                  <a:schemeClr val="accent1">
                    <a:lumMod val="50000"/>
                  </a:schemeClr>
                </a:solidFill>
                <a:latin typeface="Calibri" pitchFamily="34" charset="0"/>
              </a:rPr>
              <a:t>77% of all patients reported less money to spend on food since treatment began</a:t>
            </a:r>
          </a:p>
          <a:p>
            <a:pPr lvl="3" algn="just"/>
            <a:r>
              <a:rPr lang="en-US" sz="1400" dirty="0" smtClean="0">
                <a:solidFill>
                  <a:schemeClr val="accent1">
                    <a:lumMod val="50000"/>
                  </a:schemeClr>
                </a:solidFill>
                <a:latin typeface="Calibri" pitchFamily="34" charset="0"/>
              </a:rPr>
              <a:t>Transportations costs(84%), decreased work hours(82%), Co-pays/med fees(39%)</a:t>
            </a:r>
          </a:p>
          <a:p>
            <a:pPr lvl="2" algn="just">
              <a:buNone/>
            </a:pPr>
            <a:endParaRPr lang="en-US" sz="1700" b="1" dirty="0" smtClean="0">
              <a:solidFill>
                <a:schemeClr val="accent1">
                  <a:lumMod val="50000"/>
                </a:schemeClr>
              </a:solidFill>
              <a:latin typeface="Calibri" pitchFamily="34" charset="0"/>
            </a:endParaRPr>
          </a:p>
          <a:p>
            <a:pPr lvl="2" algn="just">
              <a:buNone/>
            </a:pPr>
            <a:r>
              <a:rPr lang="en-US" sz="2000" dirty="0" smtClean="0">
                <a:solidFill>
                  <a:schemeClr val="accent1">
                    <a:lumMod val="50000"/>
                  </a:schemeClr>
                </a:solidFill>
                <a:latin typeface="Calibri" pitchFamily="34" charset="0"/>
              </a:rPr>
              <a:t>Consider food insecurity screening as standard of care. </a:t>
            </a:r>
          </a:p>
          <a:p>
            <a:endParaRPr lang="en-US" dirty="0"/>
          </a:p>
        </p:txBody>
      </p:sp>
      <p:sp>
        <p:nvSpPr>
          <p:cNvPr id="8" name="TextBox 7"/>
          <p:cNvSpPr txBox="1"/>
          <p:nvPr/>
        </p:nvSpPr>
        <p:spPr>
          <a:xfrm>
            <a:off x="-1000" y="6591299"/>
            <a:ext cx="8981227" cy="400110"/>
          </a:xfrm>
          <a:prstGeom prst="rect">
            <a:avLst/>
          </a:prstGeom>
          <a:noFill/>
        </p:spPr>
        <p:txBody>
          <a:bodyPr wrap="square" rtlCol="0">
            <a:spAutoFit/>
          </a:bodyPr>
          <a:lstStyle/>
          <a:p>
            <a:r>
              <a:rPr lang="en-US" sz="1000" dirty="0" smtClean="0">
                <a:latin typeface="Calibri" pitchFamily="34" charset="0"/>
              </a:rPr>
              <a:t>Gany F, Lee T, Ramirez J, Massie D, Moran A, </a:t>
            </a:r>
            <a:r>
              <a:rPr lang="en-US" sz="1000" dirty="0" err="1" smtClean="0">
                <a:latin typeface="Calibri" pitchFamily="34" charset="0"/>
              </a:rPr>
              <a:t>Crist</a:t>
            </a:r>
            <a:r>
              <a:rPr lang="en-US" sz="1000" dirty="0" smtClean="0">
                <a:latin typeface="Calibri" pitchFamily="34" charset="0"/>
              </a:rPr>
              <a:t> M, </a:t>
            </a:r>
            <a:r>
              <a:rPr lang="en-US" sz="1000" dirty="0" err="1" smtClean="0">
                <a:latin typeface="Calibri" pitchFamily="34" charset="0"/>
              </a:rPr>
              <a:t>McNish</a:t>
            </a:r>
            <a:r>
              <a:rPr lang="en-US" sz="1000" dirty="0" smtClean="0">
                <a:latin typeface="Calibri" pitchFamily="34" charset="0"/>
              </a:rPr>
              <a:t> T, Leng J. Are our severely ill patients hungry? Manuscript submitted for publication. 2011 May.</a:t>
            </a:r>
          </a:p>
          <a:p>
            <a:endParaRPr lang="en-US" sz="1000" dirty="0"/>
          </a:p>
        </p:txBody>
      </p:sp>
    </p:spTree>
    <p:extLst>
      <p:ext uri="{BB962C8B-B14F-4D97-AF65-F5344CB8AC3E}">
        <p14:creationId xmlns:p14="http://schemas.microsoft.com/office/powerpoint/2010/main" val="20460220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Broader Systems Impact: Food to Overcome Outcomes </a:t>
            </a:r>
            <a:r>
              <a:rPr lang="en-US" sz="3200" dirty="0" err="1" smtClean="0"/>
              <a:t>Disparities(FOOD</a:t>
            </a:r>
            <a:r>
              <a:rPr lang="en-US" sz="3200" dirty="0" smtClean="0"/>
              <a:t>)  RCT</a:t>
            </a:r>
            <a:br>
              <a:rPr lang="en-US" sz="3200" dirty="0" smtClean="0"/>
            </a:br>
            <a:endParaRPr lang="en-US" sz="3200" dirty="0"/>
          </a:p>
        </p:txBody>
      </p:sp>
      <p:pic>
        <p:nvPicPr>
          <p:cNvPr id="4" name="Content Placeholder 3"/>
          <p:cNvPicPr>
            <a:picLocks noGrp="1" noChangeAspect="1"/>
          </p:cNvPicPr>
          <p:nvPr>
            <p:ph sz="quarter" idx="1"/>
          </p:nvPr>
        </p:nvPicPr>
        <p:blipFill>
          <a:blip r:embed="rId2" cstate="print"/>
          <a:srcRect t="28323" b="28323"/>
          <a:stretch>
            <a:fillRect/>
          </a:stretch>
        </p:blipFill>
        <p:spPr>
          <a:xfrm rot="16200000">
            <a:off x="7418967" y="6053942"/>
            <a:ext cx="2008389" cy="1022123"/>
          </a:xfrm>
        </p:spPr>
      </p:pic>
      <p:sp>
        <p:nvSpPr>
          <p:cNvPr id="5" name="TextBox 4"/>
          <p:cNvSpPr txBox="1"/>
          <p:nvPr/>
        </p:nvSpPr>
        <p:spPr>
          <a:xfrm>
            <a:off x="1" y="1557867"/>
            <a:ext cx="9309100" cy="4124207"/>
          </a:xfrm>
          <a:prstGeom prst="rect">
            <a:avLst/>
          </a:prstGeom>
          <a:noFill/>
        </p:spPr>
        <p:txBody>
          <a:bodyPr wrap="square" rtlCol="0">
            <a:spAutoFit/>
          </a:bodyPr>
          <a:lstStyle/>
          <a:p>
            <a:r>
              <a:rPr lang="en-US" dirty="0" smtClean="0">
                <a:solidFill>
                  <a:schemeClr val="accent1">
                    <a:lumMod val="50000"/>
                  </a:schemeClr>
                </a:solidFill>
              </a:rPr>
              <a:t>Baseline Intervention/Usual and Customary </a:t>
            </a:r>
          </a:p>
          <a:p>
            <a:r>
              <a:rPr lang="en-US" dirty="0" smtClean="0">
                <a:solidFill>
                  <a:schemeClr val="accent1">
                    <a:lumMod val="50000"/>
                  </a:schemeClr>
                </a:solidFill>
              </a:rPr>
              <a:t>       Hospital-based Food Pantries developed with Food Bank for NYC, HHC</a:t>
            </a:r>
          </a:p>
          <a:p>
            <a:r>
              <a:rPr lang="en-US" dirty="0">
                <a:solidFill>
                  <a:schemeClr val="accent1">
                    <a:lumMod val="50000"/>
                  </a:schemeClr>
                </a:solidFill>
              </a:rPr>
              <a:t>	</a:t>
            </a:r>
            <a:r>
              <a:rPr lang="en-US" dirty="0" smtClean="0">
                <a:solidFill>
                  <a:schemeClr val="accent1">
                    <a:lumMod val="50000"/>
                  </a:schemeClr>
                </a:solidFill>
              </a:rPr>
              <a:t>5 developed(Queens Cancer Center, Woodhull, Brooklyn Hospital, Lutheran, Bellevue)</a:t>
            </a:r>
          </a:p>
          <a:p>
            <a:r>
              <a:rPr lang="en-US" dirty="0">
                <a:solidFill>
                  <a:schemeClr val="accent1">
                    <a:lumMod val="50000"/>
                  </a:schemeClr>
                </a:solidFill>
              </a:rPr>
              <a:t>	</a:t>
            </a:r>
            <a:r>
              <a:rPr lang="en-US" dirty="0" smtClean="0">
                <a:solidFill>
                  <a:schemeClr val="accent1">
                    <a:lumMod val="50000"/>
                  </a:schemeClr>
                </a:solidFill>
              </a:rPr>
              <a:t>2 in development(Lincoln, Ralph Lauren)</a:t>
            </a:r>
          </a:p>
          <a:p>
            <a:endParaRPr lang="en-US" sz="1000" dirty="0" smtClean="0">
              <a:solidFill>
                <a:schemeClr val="accent1">
                  <a:lumMod val="50000"/>
                </a:schemeClr>
              </a:solidFill>
            </a:endParaRPr>
          </a:p>
          <a:p>
            <a:r>
              <a:rPr lang="en-US" dirty="0" smtClean="0">
                <a:solidFill>
                  <a:schemeClr val="accent1">
                    <a:lumMod val="50000"/>
                  </a:schemeClr>
                </a:solidFill>
              </a:rPr>
              <a:t>RCT</a:t>
            </a:r>
          </a:p>
          <a:p>
            <a:r>
              <a:rPr lang="en-US" dirty="0" smtClean="0">
                <a:solidFill>
                  <a:schemeClr val="accent1">
                    <a:lumMod val="50000"/>
                  </a:schemeClr>
                </a:solidFill>
              </a:rPr>
              <a:t> 3 Arms:  Food Pantry </a:t>
            </a:r>
            <a:r>
              <a:rPr lang="en-US" dirty="0" err="1" smtClean="0">
                <a:solidFill>
                  <a:schemeClr val="accent1">
                    <a:lumMod val="50000"/>
                  </a:schemeClr>
                </a:solidFill>
              </a:rPr>
              <a:t>vs</a:t>
            </a:r>
            <a:r>
              <a:rPr lang="en-US" dirty="0" smtClean="0">
                <a:solidFill>
                  <a:schemeClr val="accent1">
                    <a:lumMod val="50000"/>
                  </a:schemeClr>
                </a:solidFill>
              </a:rPr>
              <a:t> Food Stamp-like Vouchers </a:t>
            </a:r>
            <a:r>
              <a:rPr lang="en-US" dirty="0" err="1" smtClean="0">
                <a:solidFill>
                  <a:schemeClr val="accent1">
                    <a:lumMod val="50000"/>
                  </a:schemeClr>
                </a:solidFill>
              </a:rPr>
              <a:t>vs</a:t>
            </a:r>
            <a:r>
              <a:rPr lang="en-US" dirty="0" smtClean="0">
                <a:solidFill>
                  <a:schemeClr val="accent1">
                    <a:lumMod val="50000"/>
                  </a:schemeClr>
                </a:solidFill>
              </a:rPr>
              <a:t> Home Grocery Delivery</a:t>
            </a:r>
          </a:p>
          <a:p>
            <a:pPr lvl="1"/>
            <a:r>
              <a:rPr lang="en-US" dirty="0">
                <a:solidFill>
                  <a:schemeClr val="accent1">
                    <a:lumMod val="50000"/>
                  </a:schemeClr>
                </a:solidFill>
              </a:rPr>
              <a:t>	</a:t>
            </a:r>
            <a:endParaRPr lang="en-US" sz="1000" dirty="0" smtClean="0">
              <a:solidFill>
                <a:schemeClr val="accent1">
                  <a:lumMod val="50000"/>
                </a:schemeClr>
              </a:solidFill>
            </a:endParaRPr>
          </a:p>
          <a:p>
            <a:r>
              <a:rPr lang="en-US" dirty="0" smtClean="0">
                <a:solidFill>
                  <a:schemeClr val="accent1">
                    <a:lumMod val="50000"/>
                  </a:schemeClr>
                </a:solidFill>
              </a:rPr>
              <a:t>Study Outcomes</a:t>
            </a:r>
          </a:p>
          <a:p>
            <a:r>
              <a:rPr lang="en-US" dirty="0">
                <a:solidFill>
                  <a:schemeClr val="accent1">
                    <a:lumMod val="50000"/>
                  </a:schemeClr>
                </a:solidFill>
              </a:rPr>
              <a:t>	</a:t>
            </a:r>
            <a:r>
              <a:rPr lang="en-US" dirty="0" smtClean="0">
                <a:solidFill>
                  <a:schemeClr val="accent1">
                    <a:lumMod val="50000"/>
                  </a:schemeClr>
                </a:solidFill>
              </a:rPr>
              <a:t>Treatment Completion</a:t>
            </a:r>
          </a:p>
          <a:p>
            <a:r>
              <a:rPr lang="en-US" dirty="0">
                <a:solidFill>
                  <a:schemeClr val="accent1">
                    <a:lumMod val="50000"/>
                  </a:schemeClr>
                </a:solidFill>
              </a:rPr>
              <a:t>	</a:t>
            </a:r>
            <a:r>
              <a:rPr lang="en-US" dirty="0" smtClean="0">
                <a:solidFill>
                  <a:schemeClr val="accent1">
                    <a:lumMod val="50000"/>
                  </a:schemeClr>
                </a:solidFill>
              </a:rPr>
              <a:t>QOL</a:t>
            </a:r>
          </a:p>
          <a:p>
            <a:r>
              <a:rPr lang="en-US" dirty="0">
                <a:solidFill>
                  <a:schemeClr val="accent1">
                    <a:lumMod val="50000"/>
                  </a:schemeClr>
                </a:solidFill>
              </a:rPr>
              <a:t>	</a:t>
            </a:r>
            <a:r>
              <a:rPr lang="en-US" dirty="0" smtClean="0">
                <a:solidFill>
                  <a:schemeClr val="accent1">
                    <a:lumMod val="50000"/>
                  </a:schemeClr>
                </a:solidFill>
              </a:rPr>
              <a:t>Nutritional Parameters</a:t>
            </a:r>
          </a:p>
          <a:p>
            <a:endParaRPr lang="en-US" dirty="0" smtClean="0">
              <a:solidFill>
                <a:schemeClr val="accent1">
                  <a:lumMod val="50000"/>
                </a:schemeClr>
              </a:solidFill>
            </a:endParaRPr>
          </a:p>
          <a:p>
            <a:r>
              <a:rPr lang="en-US" dirty="0" smtClean="0">
                <a:solidFill>
                  <a:schemeClr val="accent1">
                    <a:lumMod val="50000"/>
                  </a:schemeClr>
                </a:solidFill>
              </a:rPr>
              <a:t>Policy Implications</a:t>
            </a:r>
          </a:p>
          <a:p>
            <a:r>
              <a:rPr lang="en-US" dirty="0">
                <a:solidFill>
                  <a:schemeClr val="accent1">
                    <a:lumMod val="50000"/>
                  </a:schemeClr>
                </a:solidFill>
              </a:rPr>
              <a:t>	</a:t>
            </a:r>
            <a:r>
              <a:rPr lang="en-US" dirty="0" smtClean="0">
                <a:solidFill>
                  <a:schemeClr val="accent1">
                    <a:lumMod val="50000"/>
                  </a:schemeClr>
                </a:solidFill>
              </a:rPr>
              <a:t>  Emergency food vouchers for cancer patients who qualify for “Emergency Medicaid”	</a:t>
            </a:r>
            <a:endParaRPr lang="en-US" dirty="0">
              <a:solidFill>
                <a:schemeClr val="accent1">
                  <a:lumMod val="50000"/>
                </a:schemeClr>
              </a:solidFill>
            </a:endParaRPr>
          </a:p>
        </p:txBody>
      </p:sp>
      <p:pic>
        <p:nvPicPr>
          <p:cNvPr id="6" name="Picture 4"/>
          <p:cNvPicPr>
            <a:picLocks noChangeAspect="1" noChangeArrowheads="1"/>
          </p:cNvPicPr>
          <p:nvPr/>
        </p:nvPicPr>
        <p:blipFill>
          <a:blip r:embed="rId3" cstate="print"/>
          <a:srcRect/>
          <a:stretch>
            <a:fillRect/>
          </a:stretch>
        </p:blipFill>
        <p:spPr bwMode="auto">
          <a:xfrm>
            <a:off x="317501" y="6224234"/>
            <a:ext cx="901699" cy="633766"/>
          </a:xfrm>
          <a:prstGeom prst="rect">
            <a:avLst/>
          </a:prstGeom>
          <a:noFill/>
          <a:ln w="9525">
            <a:noFill/>
            <a:miter lim="800000"/>
            <a:headEnd/>
            <a:tailEnd/>
          </a:ln>
        </p:spPr>
      </p:pic>
      <p:sp>
        <p:nvSpPr>
          <p:cNvPr id="7" name="Rectangle 6"/>
          <p:cNvSpPr/>
          <p:nvPr/>
        </p:nvSpPr>
        <p:spPr>
          <a:xfrm>
            <a:off x="1591733" y="6253371"/>
            <a:ext cx="6900333" cy="461665"/>
          </a:xfrm>
          <a:prstGeom prst="rect">
            <a:avLst/>
          </a:prstGeom>
        </p:spPr>
        <p:txBody>
          <a:bodyPr wrap="square">
            <a:spAutoFit/>
          </a:bodyPr>
          <a:lstStyle/>
          <a:p>
            <a:pPr lvl="1"/>
            <a:r>
              <a:rPr lang="en-US" sz="1200" dirty="0" smtClean="0">
                <a:solidFill>
                  <a:srgbClr val="000000"/>
                </a:solidFill>
              </a:rPr>
              <a:t>(New </a:t>
            </a:r>
            <a:r>
              <a:rPr lang="en-US" sz="1200" dirty="0">
                <a:solidFill>
                  <a:srgbClr val="000000"/>
                </a:solidFill>
              </a:rPr>
              <a:t>York State Health </a:t>
            </a:r>
            <a:r>
              <a:rPr lang="en-US" sz="1200" dirty="0" smtClean="0">
                <a:solidFill>
                  <a:srgbClr val="000000"/>
                </a:solidFill>
              </a:rPr>
              <a:t>Foundation, Food </a:t>
            </a:r>
            <a:r>
              <a:rPr lang="en-US" sz="1200" dirty="0">
                <a:solidFill>
                  <a:srgbClr val="000000"/>
                </a:solidFill>
              </a:rPr>
              <a:t>for Health: To Study  the Impact of Food Insecurity Interventions on </a:t>
            </a:r>
            <a:r>
              <a:rPr lang="en-US" sz="1200" dirty="0" smtClean="0">
                <a:solidFill>
                  <a:srgbClr val="000000"/>
                </a:solidFill>
              </a:rPr>
              <a:t>Cancer </a:t>
            </a:r>
            <a:r>
              <a:rPr lang="en-US" sz="1200" dirty="0">
                <a:solidFill>
                  <a:srgbClr val="000000"/>
                </a:solidFill>
              </a:rPr>
              <a:t>Treatment Adherence and Quality of Life, 2011-2013, $</a:t>
            </a:r>
            <a:r>
              <a:rPr lang="en-US" sz="1200" dirty="0" smtClean="0">
                <a:solidFill>
                  <a:srgbClr val="000000"/>
                </a:solidFill>
              </a:rPr>
              <a:t>240,000)</a:t>
            </a:r>
            <a:endParaRPr lang="en-US" sz="1200" dirty="0">
              <a:solidFill>
                <a:srgbClr val="000000"/>
              </a:solidFill>
            </a:endParaRPr>
          </a:p>
        </p:txBody>
      </p:sp>
    </p:spTree>
    <p:extLst>
      <p:ext uri="{BB962C8B-B14F-4D97-AF65-F5344CB8AC3E}">
        <p14:creationId xmlns:p14="http://schemas.microsoft.com/office/powerpoint/2010/main" val="15678855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2451100"/>
            <a:ext cx="8153400" cy="3644900"/>
          </a:xfrm>
        </p:spPr>
        <p:txBody>
          <a:bodyPr>
            <a:normAutofit/>
          </a:bodyPr>
          <a:lstStyle/>
          <a:p>
            <a:pPr>
              <a:buNone/>
            </a:pPr>
            <a:r>
              <a:rPr lang="en-US" sz="3600" dirty="0" smtClean="0">
                <a:solidFill>
                  <a:schemeClr val="accent1">
                    <a:lumMod val="75000"/>
                  </a:schemeClr>
                </a:solidFill>
              </a:rPr>
              <a:t>Community Specific Research Programs</a:t>
            </a:r>
          </a:p>
          <a:p>
            <a:pPr>
              <a:buNone/>
            </a:pPr>
            <a:r>
              <a:rPr lang="en-US" sz="3600" dirty="0" smtClean="0">
                <a:solidFill>
                  <a:schemeClr val="accent1">
                    <a:lumMod val="75000"/>
                  </a:schemeClr>
                </a:solidFill>
              </a:rPr>
              <a:t>		South Asian Health </a:t>
            </a:r>
            <a:r>
              <a:rPr lang="en-US" sz="3600" dirty="0" err="1" smtClean="0">
                <a:solidFill>
                  <a:schemeClr val="accent1">
                    <a:lumMod val="75000"/>
                  </a:schemeClr>
                </a:solidFill>
              </a:rPr>
              <a:t>Initiative(SAHI</a:t>
            </a:r>
            <a:r>
              <a:rPr lang="en-US" sz="3600" dirty="0" smtClean="0">
                <a:solidFill>
                  <a:schemeClr val="accent1">
                    <a:lumMod val="75000"/>
                  </a:schemeClr>
                </a:solidFill>
              </a:rPr>
              <a:t>)</a:t>
            </a:r>
          </a:p>
          <a:p>
            <a:pPr>
              <a:buNone/>
            </a:pPr>
            <a:endParaRPr lang="en-US" sz="3600" dirty="0">
              <a:solidFill>
                <a:schemeClr val="accent1">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SAHI(South</a:t>
            </a:r>
            <a:r>
              <a:rPr lang="en-US" dirty="0" smtClean="0"/>
              <a:t> Asian Health Initiative)</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solidFill>
                  <a:schemeClr val="accent1">
                    <a:lumMod val="50000"/>
                  </a:schemeClr>
                </a:solidFill>
              </a:rPr>
              <a:t>South Asian Populations(India, Pakistan, Sri Lanka, Bangladesh, Nepal) Growing Rapidly</a:t>
            </a:r>
          </a:p>
          <a:p>
            <a:r>
              <a:rPr lang="en-US" dirty="0" smtClean="0">
                <a:solidFill>
                  <a:schemeClr val="accent1">
                    <a:lumMod val="50000"/>
                  </a:schemeClr>
                </a:solidFill>
              </a:rPr>
              <a:t>Population increasingly varied socioeconomically</a:t>
            </a:r>
          </a:p>
          <a:p>
            <a:r>
              <a:rPr lang="en-US" dirty="0" smtClean="0">
                <a:solidFill>
                  <a:schemeClr val="accent1">
                    <a:lumMod val="50000"/>
                  </a:schemeClr>
                </a:solidFill>
              </a:rPr>
              <a:t>Robust CBPR Program</a:t>
            </a:r>
          </a:p>
          <a:p>
            <a:pPr lvl="1"/>
            <a:r>
              <a:rPr lang="en-US" dirty="0" smtClean="0">
                <a:solidFill>
                  <a:schemeClr val="accent1">
                    <a:lumMod val="50000"/>
                  </a:schemeClr>
                </a:solidFill>
              </a:rPr>
              <a:t>Longevity: working together for seven years</a:t>
            </a:r>
          </a:p>
          <a:p>
            <a:pPr lvl="1"/>
            <a:r>
              <a:rPr lang="en-US" dirty="0" smtClean="0">
                <a:solidFill>
                  <a:schemeClr val="accent1">
                    <a:lumMod val="50000"/>
                  </a:schemeClr>
                </a:solidFill>
              </a:rPr>
              <a:t>30 member multilingual Community Advisory Board</a:t>
            </a:r>
          </a:p>
          <a:p>
            <a:pPr lvl="2"/>
            <a:r>
              <a:rPr lang="en-US" dirty="0" smtClean="0">
                <a:solidFill>
                  <a:schemeClr val="accent1">
                    <a:lumMod val="50000"/>
                  </a:schemeClr>
                </a:solidFill>
              </a:rPr>
              <a:t>Co-directed by SACSS</a:t>
            </a:r>
          </a:p>
          <a:p>
            <a:pPr lvl="1"/>
            <a:r>
              <a:rPr lang="en-US" dirty="0" smtClean="0">
                <a:solidFill>
                  <a:schemeClr val="accent1">
                    <a:lumMod val="50000"/>
                  </a:schemeClr>
                </a:solidFill>
              </a:rPr>
              <a:t>Focus Areas</a:t>
            </a:r>
          </a:p>
          <a:p>
            <a:pPr lvl="2"/>
            <a:r>
              <a:rPr lang="en-US" dirty="0" smtClean="0">
                <a:solidFill>
                  <a:schemeClr val="accent1">
                    <a:lumMod val="50000"/>
                  </a:schemeClr>
                </a:solidFill>
              </a:rPr>
              <a:t>Screening(CVD, DM, Oral Cancer, CRC)</a:t>
            </a:r>
          </a:p>
          <a:p>
            <a:pPr lvl="3"/>
            <a:r>
              <a:rPr lang="en-US" dirty="0" smtClean="0">
                <a:solidFill>
                  <a:schemeClr val="accent1">
                    <a:lumMod val="50000"/>
                  </a:schemeClr>
                </a:solidFill>
              </a:rPr>
              <a:t>Testing of Interventions for Health Systems Linkage(Queens Health Bridge)</a:t>
            </a:r>
          </a:p>
          <a:p>
            <a:pPr lvl="2"/>
            <a:r>
              <a:rPr lang="en-US" dirty="0" smtClean="0">
                <a:solidFill>
                  <a:schemeClr val="accent1">
                    <a:lumMod val="50000"/>
                  </a:schemeClr>
                </a:solidFill>
              </a:rPr>
              <a:t>Risk Factor Reduction</a:t>
            </a:r>
          </a:p>
          <a:p>
            <a:pPr lvl="3"/>
            <a:r>
              <a:rPr lang="en-US" dirty="0" smtClean="0">
                <a:solidFill>
                  <a:schemeClr val="accent1">
                    <a:lumMod val="50000"/>
                  </a:schemeClr>
                </a:solidFill>
              </a:rPr>
              <a:t>RCT of Pedometers in Taxi Drivers</a:t>
            </a:r>
          </a:p>
          <a:p>
            <a:pPr lvl="3"/>
            <a:r>
              <a:rPr lang="en-US" dirty="0" smtClean="0">
                <a:solidFill>
                  <a:schemeClr val="accent1">
                    <a:lumMod val="50000"/>
                  </a:schemeClr>
                </a:solidFill>
              </a:rPr>
              <a:t>Saturation Models</a:t>
            </a:r>
          </a:p>
          <a:p>
            <a:pPr lvl="2"/>
            <a:r>
              <a:rPr lang="en-US" dirty="0" smtClean="0">
                <a:solidFill>
                  <a:schemeClr val="accent1">
                    <a:lumMod val="50000"/>
                  </a:schemeClr>
                </a:solidFill>
              </a:rPr>
              <a:t>Smokeless Tobacco Interventions</a:t>
            </a:r>
          </a:p>
          <a:p>
            <a:pPr lvl="3"/>
            <a:r>
              <a:rPr lang="en-US" dirty="0" smtClean="0">
                <a:solidFill>
                  <a:schemeClr val="accent1">
                    <a:lumMod val="50000"/>
                  </a:schemeClr>
                </a:solidFill>
              </a:rPr>
              <a:t>Risk Modeling in Mice</a:t>
            </a:r>
          </a:p>
          <a:p>
            <a:pPr lvl="3"/>
            <a:r>
              <a:rPr lang="en-US" dirty="0" smtClean="0">
                <a:solidFill>
                  <a:schemeClr val="accent1">
                    <a:lumMod val="50000"/>
                  </a:schemeClr>
                </a:solidFill>
              </a:rPr>
              <a:t>Development of Dependence Scale</a:t>
            </a:r>
          </a:p>
          <a:p>
            <a:pPr lvl="3"/>
            <a:r>
              <a:rPr lang="en-US" dirty="0" smtClean="0">
                <a:solidFill>
                  <a:schemeClr val="accent1">
                    <a:lumMod val="50000"/>
                  </a:schemeClr>
                </a:solidFill>
              </a:rPr>
              <a:t>Risk Perception Study</a:t>
            </a:r>
          </a:p>
          <a:p>
            <a:pPr lvl="3"/>
            <a:r>
              <a:rPr lang="en-US" dirty="0" smtClean="0">
                <a:solidFill>
                  <a:schemeClr val="accent1">
                    <a:lumMod val="50000"/>
                  </a:schemeClr>
                </a:solidFill>
              </a:rPr>
              <a:t>Quit Interventions at Community, Patient, Provider Levels</a:t>
            </a:r>
          </a:p>
          <a:p>
            <a:pPr lvl="3"/>
            <a:endParaRPr lang="en-US" dirty="0" smtClean="0"/>
          </a:p>
        </p:txBody>
      </p:sp>
      <p:pic>
        <p:nvPicPr>
          <p:cNvPr id="4" name="Picture 3"/>
          <p:cNvPicPr>
            <a:picLocks noChangeAspect="1"/>
          </p:cNvPicPr>
          <p:nvPr/>
        </p:nvPicPr>
        <p:blipFill>
          <a:blip r:embed="rId2" cstate="print"/>
          <a:stretch>
            <a:fillRect/>
          </a:stretch>
        </p:blipFill>
        <p:spPr>
          <a:xfrm>
            <a:off x="4000500" y="2987601"/>
            <a:ext cx="2908300" cy="518223"/>
          </a:xfrm>
          <a:prstGeom prst="rect">
            <a:avLst/>
          </a:prstGeom>
        </p:spPr>
      </p:pic>
    </p:spTree>
    <p:extLst>
      <p:ext uri="{BB962C8B-B14F-4D97-AF65-F5344CB8AC3E}">
        <p14:creationId xmlns:p14="http://schemas.microsoft.com/office/powerpoint/2010/main" val="3212651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003300"/>
            <a:ext cx="8153400" cy="3924300"/>
          </a:xfrm>
        </p:spPr>
        <p:txBody>
          <a:bodyPr>
            <a:normAutofit/>
          </a:bodyPr>
          <a:lstStyle/>
          <a:p>
            <a:r>
              <a:rPr lang="en-US" dirty="0" smtClean="0"/>
              <a:t>STOP PAAN (Smokeless Tobacco Oral Pathology Prevention and Awareness Network)</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Areca Nut Usage in South Asians</a:t>
            </a:r>
          </a:p>
        </p:txBody>
      </p:sp>
      <p:sp>
        <p:nvSpPr>
          <p:cNvPr id="179203" name="Rectangle 3"/>
          <p:cNvSpPr>
            <a:spLocks noGrp="1" noChangeArrowheads="1"/>
          </p:cNvSpPr>
          <p:nvPr>
            <p:ph type="body" idx="1"/>
          </p:nvPr>
        </p:nvSpPr>
        <p:spPr/>
        <p:txBody>
          <a:bodyPr/>
          <a:lstStyle/>
          <a:p>
            <a:pPr>
              <a:lnSpc>
                <a:spcPct val="90000"/>
              </a:lnSpc>
            </a:pPr>
            <a:r>
              <a:rPr lang="en-US"/>
              <a:t>Indigenous to South Asia and migrants from South Asia</a:t>
            </a:r>
          </a:p>
          <a:p>
            <a:pPr>
              <a:lnSpc>
                <a:spcPct val="90000"/>
              </a:lnSpc>
            </a:pPr>
            <a:r>
              <a:rPr lang="en-US"/>
              <a:t>Strong cultural associations, a part of rituals and everyday social customs</a:t>
            </a:r>
          </a:p>
          <a:p>
            <a:pPr>
              <a:lnSpc>
                <a:spcPct val="90000"/>
              </a:lnSpc>
            </a:pPr>
            <a:r>
              <a:rPr lang="en-US"/>
              <a:t>Consumed in various ways, and also used by itself</a:t>
            </a:r>
          </a:p>
          <a:p>
            <a:pPr>
              <a:lnSpc>
                <a:spcPct val="90000"/>
              </a:lnSpc>
            </a:pPr>
            <a:r>
              <a:rPr lang="en-US"/>
              <a:t>Most popular ways are in a ‘paan’ or as ‘gutka’</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What is a Paan?</a:t>
            </a:r>
          </a:p>
        </p:txBody>
      </p:sp>
      <p:sp>
        <p:nvSpPr>
          <p:cNvPr id="180227" name="Rectangle 3"/>
          <p:cNvSpPr>
            <a:spLocks noGrp="1" noChangeArrowheads="1"/>
          </p:cNvSpPr>
          <p:nvPr>
            <p:ph type="body" idx="1"/>
          </p:nvPr>
        </p:nvSpPr>
        <p:spPr/>
        <p:txBody>
          <a:bodyPr/>
          <a:lstStyle/>
          <a:p>
            <a:pPr>
              <a:lnSpc>
                <a:spcPct val="90000"/>
              </a:lnSpc>
            </a:pPr>
            <a:r>
              <a:rPr lang="en-US"/>
              <a:t>Literally, ‘paan’ simply means leaf</a:t>
            </a:r>
          </a:p>
          <a:p>
            <a:pPr>
              <a:lnSpc>
                <a:spcPct val="90000"/>
              </a:lnSpc>
            </a:pPr>
            <a:r>
              <a:rPr lang="en-US"/>
              <a:t>More commonly, it denotes a mixture of various ingredients wrapped in a betel leaf</a:t>
            </a:r>
          </a:p>
          <a:p>
            <a:pPr>
              <a:lnSpc>
                <a:spcPct val="90000"/>
              </a:lnSpc>
            </a:pPr>
            <a:r>
              <a:rPr lang="en-US"/>
              <a:t>In scientific literature, it is referred to as a betel quid</a:t>
            </a:r>
          </a:p>
          <a:p>
            <a:pPr>
              <a:lnSpc>
                <a:spcPct val="90000"/>
              </a:lnSpc>
            </a:pPr>
            <a:r>
              <a:rPr lang="en-US"/>
              <a:t>Most popular ingredients are areca nut, tobacco, lime, and catechu</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descr="10"/>
          <p:cNvPicPr>
            <a:picLocks noChangeAspect="1" noChangeArrowheads="1"/>
          </p:cNvPicPr>
          <p:nvPr/>
        </p:nvPicPr>
        <p:blipFill>
          <a:blip r:embed="rId2" cstate="print"/>
          <a:srcRect/>
          <a:stretch>
            <a:fillRect/>
          </a:stretch>
        </p:blipFill>
        <p:spPr bwMode="auto">
          <a:xfrm>
            <a:off x="0" y="914400"/>
            <a:ext cx="9144000" cy="525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AutoShape 2"/>
          <p:cNvSpPr>
            <a:spLocks noGrp="1" noChangeArrowheads="1"/>
          </p:cNvSpPr>
          <p:nvPr>
            <p:ph type="title"/>
          </p:nvPr>
        </p:nvSpPr>
        <p:spPr/>
        <p:txBody>
          <a:bodyPr/>
          <a:lstStyle/>
          <a:p>
            <a:r>
              <a:rPr lang="en-US"/>
              <a:t>Senegalese Cohort: Results</a:t>
            </a:r>
          </a:p>
        </p:txBody>
      </p:sp>
      <p:sp>
        <p:nvSpPr>
          <p:cNvPr id="1534979" name="Rectangle 3"/>
          <p:cNvSpPr>
            <a:spLocks noGrp="1" noChangeArrowheads="1"/>
          </p:cNvSpPr>
          <p:nvPr>
            <p:ph type="body" idx="1"/>
          </p:nvPr>
        </p:nvSpPr>
        <p:spPr>
          <a:xfrm>
            <a:off x="762000" y="3200400"/>
            <a:ext cx="7772400" cy="4114800"/>
          </a:xfrm>
        </p:spPr>
        <p:txBody>
          <a:bodyPr/>
          <a:lstStyle/>
          <a:p>
            <a:r>
              <a:rPr lang="en-US"/>
              <a:t>TOOY</a:t>
            </a:r>
          </a:p>
          <a:p>
            <a:endParaRPr lang="en-US"/>
          </a:p>
          <a:p>
            <a:r>
              <a:rPr lang="en-US"/>
              <a:t>Senegalese Somatization Syndrome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What is paan masala and gutka?</a:t>
            </a:r>
          </a:p>
        </p:txBody>
      </p:sp>
      <p:sp>
        <p:nvSpPr>
          <p:cNvPr id="183299" name="Rectangle 3"/>
          <p:cNvSpPr>
            <a:spLocks noGrp="1" noChangeArrowheads="1"/>
          </p:cNvSpPr>
          <p:nvPr>
            <p:ph type="body" idx="1"/>
          </p:nvPr>
        </p:nvSpPr>
        <p:spPr>
          <a:xfrm>
            <a:off x="685800" y="2147888"/>
            <a:ext cx="8077200" cy="4710112"/>
          </a:xfrm>
        </p:spPr>
        <p:txBody>
          <a:bodyPr/>
          <a:lstStyle/>
          <a:p>
            <a:pPr>
              <a:lnSpc>
                <a:spcPct val="90000"/>
              </a:lnSpc>
            </a:pPr>
            <a:r>
              <a:rPr lang="en-US"/>
              <a:t>Paan masala is generic term used for areca nut products that are manufactured industrially and marketed commercially</a:t>
            </a:r>
          </a:p>
          <a:p>
            <a:pPr>
              <a:lnSpc>
                <a:spcPct val="90000"/>
              </a:lnSpc>
            </a:pPr>
            <a:r>
              <a:rPr lang="en-US"/>
              <a:t>Gutka=paan masala+tobacco</a:t>
            </a:r>
          </a:p>
          <a:p>
            <a:pPr>
              <a:lnSpc>
                <a:spcPct val="90000"/>
              </a:lnSpc>
            </a:pPr>
            <a:r>
              <a:rPr lang="en-US"/>
              <a:t>Introduced two decades ago</a:t>
            </a:r>
          </a:p>
          <a:p>
            <a:pPr>
              <a:lnSpc>
                <a:spcPct val="90000"/>
              </a:lnSpc>
            </a:pPr>
            <a:r>
              <a:rPr lang="en-US"/>
              <a:t>Particularly ominous: </a:t>
            </a:r>
          </a:p>
          <a:p>
            <a:pPr lvl="1">
              <a:lnSpc>
                <a:spcPct val="90000"/>
              </a:lnSpc>
            </a:pPr>
            <a:r>
              <a:rPr lang="en-US"/>
              <a:t>Convenient to use and store</a:t>
            </a:r>
          </a:p>
          <a:p>
            <a:pPr lvl="1">
              <a:lnSpc>
                <a:spcPct val="90000"/>
              </a:lnSpc>
            </a:pPr>
            <a:r>
              <a:rPr lang="en-US"/>
              <a:t>Low cost</a:t>
            </a:r>
          </a:p>
          <a:p>
            <a:pPr lvl="1">
              <a:lnSpc>
                <a:spcPct val="90000"/>
              </a:lnSpc>
            </a:pPr>
            <a:r>
              <a:rPr lang="en-US"/>
              <a:t>Youth appeal</a:t>
            </a:r>
          </a:p>
          <a:p>
            <a:pPr lvl="1">
              <a:lnSpc>
                <a:spcPct val="90000"/>
              </a:lnSpc>
            </a:pP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descr="11"/>
          <p:cNvPicPr>
            <a:picLocks noChangeAspect="1" noChangeArrowheads="1"/>
          </p:cNvPicPr>
          <p:nvPr/>
        </p:nvPicPr>
        <p:blipFill>
          <a:blip r:embed="rId2" cstate="print"/>
          <a:srcRect/>
          <a:stretch>
            <a:fillRect/>
          </a:stretch>
        </p:blipFill>
        <p:spPr bwMode="auto">
          <a:xfrm>
            <a:off x="0" y="685800"/>
            <a:ext cx="9144000" cy="5410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46063" y="0"/>
            <a:ext cx="8516937" cy="2073275"/>
          </a:xfrm>
        </p:spPr>
        <p:txBody>
          <a:bodyPr/>
          <a:lstStyle/>
          <a:p>
            <a:r>
              <a:rPr lang="en-US" sz="4000" dirty="0"/>
              <a:t>Effects desired from </a:t>
            </a:r>
            <a:r>
              <a:rPr lang="en-US" sz="4000" dirty="0" err="1"/>
              <a:t>paan</a:t>
            </a:r>
            <a:r>
              <a:rPr lang="en-US" sz="4000" dirty="0"/>
              <a:t> and/or </a:t>
            </a:r>
            <a:r>
              <a:rPr lang="en-US" sz="4000" dirty="0" err="1"/>
              <a:t>gutka</a:t>
            </a:r>
            <a:endParaRPr lang="en-US" sz="4000" dirty="0"/>
          </a:p>
        </p:txBody>
      </p:sp>
      <p:sp>
        <p:nvSpPr>
          <p:cNvPr id="201731" name="Rectangle 3"/>
          <p:cNvSpPr>
            <a:spLocks noGrp="1" noChangeArrowheads="1"/>
          </p:cNvSpPr>
          <p:nvPr>
            <p:ph type="body" idx="1"/>
          </p:nvPr>
        </p:nvSpPr>
        <p:spPr/>
        <p:txBody>
          <a:bodyPr/>
          <a:lstStyle/>
          <a:p>
            <a:pPr>
              <a:buFontTx/>
              <a:buNone/>
            </a:pPr>
            <a:r>
              <a:rPr lang="en-US" sz="2800" i="1"/>
              <a:t>Scientifically substantiated</a:t>
            </a:r>
          </a:p>
          <a:p>
            <a:r>
              <a:rPr lang="en-US" sz="2800"/>
              <a:t>Euphoria/antidepressant</a:t>
            </a:r>
          </a:p>
          <a:p>
            <a:r>
              <a:rPr lang="en-US" sz="2800"/>
              <a:t>Salivation/thirst quenching</a:t>
            </a:r>
          </a:p>
          <a:p>
            <a:r>
              <a:rPr lang="en-US" sz="2800"/>
              <a:t>Strengthen gums, fortify teeth	</a:t>
            </a:r>
          </a:p>
          <a:p>
            <a:r>
              <a:rPr lang="en-US" sz="2800"/>
              <a:t>Aid cognitive performance</a:t>
            </a:r>
          </a:p>
          <a:p>
            <a:r>
              <a:rPr lang="en-US" sz="2800"/>
              <a:t>Antihelminthic</a:t>
            </a:r>
          </a:p>
          <a:p>
            <a:r>
              <a:rPr lang="en-US" sz="2800"/>
              <a:t>Analgesic/sedative</a:t>
            </a:r>
          </a:p>
          <a:p>
            <a:endParaRPr lang="en-US" sz="280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46063" y="0"/>
            <a:ext cx="8593137" cy="2073275"/>
          </a:xfrm>
        </p:spPr>
        <p:txBody>
          <a:bodyPr/>
          <a:lstStyle/>
          <a:p>
            <a:r>
              <a:rPr lang="en-US" sz="4000" dirty="0"/>
              <a:t>Effects desired from </a:t>
            </a:r>
            <a:r>
              <a:rPr lang="en-US" sz="4000" dirty="0" err="1"/>
              <a:t>paan</a:t>
            </a:r>
            <a:r>
              <a:rPr lang="en-US" sz="4000" dirty="0"/>
              <a:t> and/or </a:t>
            </a:r>
            <a:r>
              <a:rPr lang="en-US" sz="4000" dirty="0" err="1"/>
              <a:t>gutka</a:t>
            </a:r>
            <a:endParaRPr lang="en-US" sz="4000" dirty="0"/>
          </a:p>
        </p:txBody>
      </p:sp>
      <p:sp>
        <p:nvSpPr>
          <p:cNvPr id="233475" name="Rectangle 3"/>
          <p:cNvSpPr>
            <a:spLocks noGrp="1" noChangeArrowheads="1"/>
          </p:cNvSpPr>
          <p:nvPr>
            <p:ph type="body" idx="1"/>
          </p:nvPr>
        </p:nvSpPr>
        <p:spPr>
          <a:xfrm>
            <a:off x="304800" y="2147888"/>
            <a:ext cx="8534400" cy="4114800"/>
          </a:xfrm>
        </p:spPr>
        <p:txBody>
          <a:bodyPr/>
          <a:lstStyle/>
          <a:p>
            <a:pPr>
              <a:buFontTx/>
              <a:buNone/>
            </a:pPr>
            <a:r>
              <a:rPr lang="en-US" sz="2800" i="1"/>
              <a:t>Scientifically unsubstantiated</a:t>
            </a:r>
          </a:p>
          <a:p>
            <a:r>
              <a:rPr lang="en-US" sz="2800"/>
              <a:t>Stimulate appetite for food (Not significant)</a:t>
            </a:r>
          </a:p>
          <a:p>
            <a:r>
              <a:rPr lang="en-US" sz="2800"/>
              <a:t>Suppress hunger (Not significant)</a:t>
            </a:r>
          </a:p>
          <a:p>
            <a:r>
              <a:rPr lang="en-US" sz="2800"/>
              <a:t>Reduced salivation (No data)</a:t>
            </a:r>
          </a:p>
          <a:p>
            <a:r>
              <a:rPr lang="en-US" sz="2800"/>
              <a:t>Aid digestion (No data)</a:t>
            </a:r>
          </a:p>
          <a:p>
            <a:r>
              <a:rPr lang="en-US" sz="2800"/>
              <a:t>Dispel nausea (No data)</a:t>
            </a:r>
          </a:p>
          <a:p>
            <a:r>
              <a:rPr lang="en-US" sz="2800"/>
              <a:t>Anti-diarrheal (No data)</a:t>
            </a:r>
          </a:p>
          <a:p>
            <a:endParaRPr lang="en-US" sz="280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fontScale="90000"/>
          </a:bodyPr>
          <a:lstStyle/>
          <a:p>
            <a:r>
              <a:rPr lang="en-US" sz="4000"/>
              <a:t>Oral Manifestations of Areca Nut and Smokeless Tobacco</a:t>
            </a:r>
          </a:p>
        </p:txBody>
      </p:sp>
      <p:sp>
        <p:nvSpPr>
          <p:cNvPr id="196611" name="Rectangle 3"/>
          <p:cNvSpPr>
            <a:spLocks noGrp="1" noChangeArrowheads="1"/>
          </p:cNvSpPr>
          <p:nvPr>
            <p:ph type="body" idx="1"/>
          </p:nvPr>
        </p:nvSpPr>
        <p:spPr>
          <a:xfrm>
            <a:off x="685800" y="2147888"/>
            <a:ext cx="7772400" cy="4405312"/>
          </a:xfrm>
        </p:spPr>
        <p:txBody>
          <a:bodyPr/>
          <a:lstStyle/>
          <a:p>
            <a:r>
              <a:rPr lang="en-US"/>
              <a:t>Oral Squamous Cell Carcinoma</a:t>
            </a:r>
          </a:p>
          <a:p>
            <a:r>
              <a:rPr lang="en-US"/>
              <a:t>Oral Leukoplakia</a:t>
            </a:r>
          </a:p>
          <a:p>
            <a:r>
              <a:rPr lang="en-US"/>
              <a:t>Oral Submucous Fibrosis</a:t>
            </a:r>
          </a:p>
          <a:p>
            <a:r>
              <a:rPr lang="en-US"/>
              <a:t>Others:</a:t>
            </a:r>
          </a:p>
          <a:p>
            <a:pPr lvl="1"/>
            <a:r>
              <a:rPr lang="en-US"/>
              <a:t>Betel Chewer’s Mucosa</a:t>
            </a:r>
          </a:p>
          <a:p>
            <a:pPr lvl="1"/>
            <a:r>
              <a:rPr lang="en-US"/>
              <a:t>Lichenoid Lesions</a:t>
            </a:r>
          </a:p>
          <a:p>
            <a:pPr lvl="1"/>
            <a:r>
              <a:rPr lang="en-US"/>
              <a:t>Periodontal Disease</a:t>
            </a:r>
          </a:p>
          <a:p>
            <a:pPr lvl="1"/>
            <a:r>
              <a:rPr lang="en-US"/>
              <a:t>Effects on hard tissues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Manifestations</a:t>
            </a:r>
            <a:endParaRPr lang="en-US" dirty="0"/>
          </a:p>
        </p:txBody>
      </p:sp>
      <p:sp>
        <p:nvSpPr>
          <p:cNvPr id="3" name="Content Placeholder 2"/>
          <p:cNvSpPr>
            <a:spLocks noGrp="1"/>
          </p:cNvSpPr>
          <p:nvPr>
            <p:ph sz="quarter" idx="1"/>
          </p:nvPr>
        </p:nvSpPr>
        <p:spPr/>
        <p:txBody>
          <a:bodyPr/>
          <a:lstStyle/>
          <a:p>
            <a:r>
              <a:rPr lang="en-US" dirty="0" smtClean="0"/>
              <a:t>CVD Risk</a:t>
            </a:r>
          </a:p>
          <a:p>
            <a:r>
              <a:rPr lang="en-US" dirty="0" smtClean="0"/>
              <a:t>Other Cancers</a:t>
            </a:r>
          </a:p>
          <a:p>
            <a:pPr lvl="1"/>
            <a:r>
              <a:rPr lang="en-US" dirty="0" smtClean="0"/>
              <a:t>Bladder</a:t>
            </a:r>
          </a:p>
          <a:p>
            <a:pPr lvl="1"/>
            <a:r>
              <a:rPr lang="en-US" dirty="0" smtClean="0"/>
              <a:t>Pancreas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2073275"/>
          </a:xfrm>
        </p:spPr>
        <p:txBody>
          <a:bodyPr/>
          <a:lstStyle/>
          <a:p>
            <a:r>
              <a:rPr lang="en-US" sz="4000" dirty="0"/>
              <a:t>Prevalence of Use in South Asian Migrants</a:t>
            </a:r>
          </a:p>
        </p:txBody>
      </p:sp>
      <p:sp>
        <p:nvSpPr>
          <p:cNvPr id="187395" name="Rectangle 3"/>
          <p:cNvSpPr>
            <a:spLocks noGrp="1" noChangeArrowheads="1"/>
          </p:cNvSpPr>
          <p:nvPr>
            <p:ph type="body" idx="1"/>
          </p:nvPr>
        </p:nvSpPr>
        <p:spPr>
          <a:xfrm>
            <a:off x="228600" y="2147888"/>
            <a:ext cx="8915400" cy="4405312"/>
          </a:xfrm>
        </p:spPr>
        <p:txBody>
          <a:bodyPr/>
          <a:lstStyle/>
          <a:p>
            <a:pPr>
              <a:lnSpc>
                <a:spcPct val="90000"/>
              </a:lnSpc>
            </a:pPr>
            <a:r>
              <a:rPr lang="en-US" dirty="0"/>
              <a:t>Migrant studies conducted in</a:t>
            </a:r>
            <a:r>
              <a:rPr lang="en-US" sz="2800" dirty="0"/>
              <a:t> </a:t>
            </a:r>
          </a:p>
          <a:p>
            <a:pPr lvl="1">
              <a:lnSpc>
                <a:spcPct val="90000"/>
              </a:lnSpc>
            </a:pPr>
            <a:r>
              <a:rPr lang="en-US" dirty="0"/>
              <a:t>Indians in the Malay peninsula </a:t>
            </a:r>
          </a:p>
          <a:p>
            <a:pPr lvl="1">
              <a:lnSpc>
                <a:spcPct val="90000"/>
              </a:lnSpc>
            </a:pPr>
            <a:r>
              <a:rPr lang="en-US" dirty="0"/>
              <a:t>Indians in Natal province in South Africa</a:t>
            </a:r>
          </a:p>
          <a:p>
            <a:pPr lvl="1">
              <a:lnSpc>
                <a:spcPct val="90000"/>
              </a:lnSpc>
            </a:pPr>
            <a:r>
              <a:rPr lang="en-US" dirty="0"/>
              <a:t>Asians in the United Kingdom (persons from India, Pakistan, Bangladesh, and people from East Africa whose families originated in the Indian subcontinent)</a:t>
            </a:r>
          </a:p>
          <a:p>
            <a:pPr>
              <a:lnSpc>
                <a:spcPct val="90000"/>
              </a:lnSpc>
            </a:pPr>
            <a:r>
              <a:rPr lang="en-US" dirty="0"/>
              <a:t>Patterns of use similar to the local chewing customs prevalent in countries of origin</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46063" y="0"/>
            <a:ext cx="8516937" cy="2073275"/>
          </a:xfrm>
        </p:spPr>
        <p:txBody>
          <a:bodyPr/>
          <a:lstStyle/>
          <a:p>
            <a:r>
              <a:rPr lang="en-US" dirty="0" err="1"/>
              <a:t>Paan</a:t>
            </a:r>
            <a:r>
              <a:rPr lang="en-US" dirty="0"/>
              <a:t> and </a:t>
            </a:r>
            <a:r>
              <a:rPr lang="en-US" dirty="0" err="1"/>
              <a:t>Gutka</a:t>
            </a:r>
            <a:r>
              <a:rPr lang="en-US" dirty="0"/>
              <a:t> in the United States</a:t>
            </a:r>
          </a:p>
        </p:txBody>
      </p:sp>
      <p:sp>
        <p:nvSpPr>
          <p:cNvPr id="200707" name="Rectangle 3"/>
          <p:cNvSpPr>
            <a:spLocks noGrp="1" noChangeArrowheads="1"/>
          </p:cNvSpPr>
          <p:nvPr>
            <p:ph type="body" idx="1"/>
          </p:nvPr>
        </p:nvSpPr>
        <p:spPr>
          <a:xfrm>
            <a:off x="685800" y="2147888"/>
            <a:ext cx="7848600" cy="4114800"/>
          </a:xfrm>
        </p:spPr>
        <p:txBody>
          <a:bodyPr/>
          <a:lstStyle/>
          <a:p>
            <a:r>
              <a:rPr lang="en-US"/>
              <a:t>Easily available in South Asian enclaves in the New York Metropolitan Area</a:t>
            </a:r>
          </a:p>
          <a:p>
            <a:r>
              <a:rPr lang="en-US"/>
              <a:t>Paan $0.50 to $1.00 per quid</a:t>
            </a:r>
          </a:p>
          <a:p>
            <a:r>
              <a:rPr lang="en-US"/>
              <a:t>Gutka $0.50 to $1.00 per sachet</a:t>
            </a:r>
          </a:p>
          <a:p>
            <a:r>
              <a:rPr lang="en-US">
                <a:latin typeface="Arial" charset="0"/>
                <a:ea typeface="Arial" charset="0"/>
                <a:cs typeface="Arial" charset="0"/>
              </a:rPr>
              <a:t>In June 2003, the New York State Senate and Assembly passed legislation to ban the sale of gutka to minors</a:t>
            </a:r>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2" name="Picture 4"/>
          <p:cNvPicPr>
            <a:picLocks noChangeAspect="1" noChangeArrowheads="1"/>
          </p:cNvPicPr>
          <p:nvPr/>
        </p:nvPicPr>
        <p:blipFill>
          <a:blip r:embed="rId2" cstate="print"/>
          <a:srcRect/>
          <a:stretch>
            <a:fillRect/>
          </a:stretch>
        </p:blipFill>
        <p:spPr bwMode="auto">
          <a:xfrm>
            <a:off x="2743200" y="1524000"/>
            <a:ext cx="3630613" cy="48387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STOP PAAN (Smokeless Tobacco Oral Pathology Prevention and Awareness Network)</a:t>
            </a:r>
            <a:endParaRPr lang="en-US" sz="2800" dirty="0"/>
          </a:p>
        </p:txBody>
      </p:sp>
      <p:sp>
        <p:nvSpPr>
          <p:cNvPr id="3" name="Content Placeholder 2"/>
          <p:cNvSpPr>
            <a:spLocks noGrp="1"/>
          </p:cNvSpPr>
          <p:nvPr>
            <p:ph sz="quarter" idx="1"/>
          </p:nvPr>
        </p:nvSpPr>
        <p:spPr/>
        <p:txBody>
          <a:bodyPr/>
          <a:lstStyle/>
          <a:p>
            <a:r>
              <a:rPr lang="en-US" dirty="0" smtClean="0">
                <a:solidFill>
                  <a:schemeClr val="accent1">
                    <a:lumMod val="50000"/>
                  </a:schemeClr>
                </a:solidFill>
              </a:rPr>
              <a:t>CBPR(SAHI)</a:t>
            </a:r>
          </a:p>
          <a:p>
            <a:r>
              <a:rPr lang="en-US" dirty="0" smtClean="0">
                <a:solidFill>
                  <a:schemeClr val="accent1">
                    <a:lumMod val="50000"/>
                  </a:schemeClr>
                </a:solidFill>
              </a:rPr>
              <a:t>Multilevel Research Program</a:t>
            </a:r>
          </a:p>
          <a:p>
            <a:pPr lvl="1"/>
            <a:r>
              <a:rPr lang="en-US" dirty="0" smtClean="0">
                <a:solidFill>
                  <a:schemeClr val="accent1">
                    <a:lumMod val="50000"/>
                  </a:schemeClr>
                </a:solidFill>
              </a:rPr>
              <a:t>Mouse models to elucidate mechanisms</a:t>
            </a:r>
          </a:p>
          <a:p>
            <a:pPr lvl="1"/>
            <a:r>
              <a:rPr lang="en-US" dirty="0" smtClean="0">
                <a:solidFill>
                  <a:schemeClr val="accent1">
                    <a:lumMod val="50000"/>
                  </a:schemeClr>
                </a:solidFill>
              </a:rPr>
              <a:t>User and community knowledge, attitudes, beliefs</a:t>
            </a:r>
          </a:p>
          <a:p>
            <a:pPr lvl="1"/>
            <a:r>
              <a:rPr lang="en-US" dirty="0" smtClean="0">
                <a:solidFill>
                  <a:schemeClr val="accent1">
                    <a:lumMod val="50000"/>
                  </a:schemeClr>
                </a:solidFill>
              </a:rPr>
              <a:t>Dependence scale development</a:t>
            </a:r>
          </a:p>
          <a:p>
            <a:pPr lvl="1"/>
            <a:r>
              <a:rPr lang="en-US" dirty="0" smtClean="0">
                <a:solidFill>
                  <a:schemeClr val="accent1">
                    <a:lumMod val="50000"/>
                  </a:schemeClr>
                </a:solidFill>
              </a:rPr>
              <a:t>Risk Perception</a:t>
            </a:r>
          </a:p>
          <a:p>
            <a:pPr lvl="1"/>
            <a:r>
              <a:rPr lang="en-US" dirty="0" smtClean="0">
                <a:solidFill>
                  <a:schemeClr val="accent1">
                    <a:lumMod val="50000"/>
                  </a:schemeClr>
                </a:solidFill>
              </a:rPr>
              <a:t>Quit interventions</a:t>
            </a:r>
          </a:p>
          <a:p>
            <a:pPr lvl="1"/>
            <a:r>
              <a:rPr lang="en-US" dirty="0" smtClean="0">
                <a:solidFill>
                  <a:schemeClr val="accent1">
                    <a:lumMod val="50000"/>
                  </a:schemeClr>
                </a:solidFill>
              </a:rPr>
              <a:t>Environmental and social marketing interventions</a:t>
            </a:r>
          </a:p>
          <a:p>
            <a:pPr lvl="1"/>
            <a:r>
              <a:rPr lang="en-US" dirty="0" smtClean="0">
                <a:solidFill>
                  <a:schemeClr val="accent1">
                    <a:lumMod val="50000"/>
                  </a:schemeClr>
                </a:solidFill>
              </a:rPr>
              <a:t>Providers serving the community</a:t>
            </a:r>
          </a:p>
          <a:p>
            <a:pPr lvl="1">
              <a:buNone/>
            </a:pPr>
            <a:endParaRPr lang="en-US" dirty="0">
              <a:solidFill>
                <a:schemeClr val="accent1">
                  <a:lumMod val="50000"/>
                </a:schemeClr>
              </a:solidFill>
            </a:endParaRPr>
          </a:p>
        </p:txBody>
      </p:sp>
    </p:spTree>
    <p:extLst>
      <p:ext uri="{BB962C8B-B14F-4D97-AF65-F5344CB8AC3E}">
        <p14:creationId xmlns:p14="http://schemas.microsoft.com/office/powerpoint/2010/main" val="2415071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AutoShape 2"/>
          <p:cNvSpPr>
            <a:spLocks noGrp="1" noChangeArrowheads="1"/>
          </p:cNvSpPr>
          <p:nvPr>
            <p:ph type="title"/>
          </p:nvPr>
        </p:nvSpPr>
        <p:spPr>
          <a:xfrm>
            <a:off x="1219200" y="685800"/>
            <a:ext cx="7924800" cy="990600"/>
          </a:xfrm>
        </p:spPr>
        <p:txBody>
          <a:bodyPr/>
          <a:lstStyle/>
          <a:p>
            <a:r>
              <a:rPr lang="en-US"/>
              <a:t>Body Drawings</a:t>
            </a:r>
          </a:p>
        </p:txBody>
      </p:sp>
      <p:grpSp>
        <p:nvGrpSpPr>
          <p:cNvPr id="2" name="Group 3"/>
          <p:cNvGrpSpPr>
            <a:grpSpLocks/>
          </p:cNvGrpSpPr>
          <p:nvPr/>
        </p:nvGrpSpPr>
        <p:grpSpPr bwMode="auto">
          <a:xfrm>
            <a:off x="0" y="1482725"/>
            <a:ext cx="0" cy="215900"/>
            <a:chOff x="0" y="-45"/>
            <a:chExt cx="0" cy="136"/>
          </a:xfrm>
        </p:grpSpPr>
        <p:sp>
          <p:nvSpPr>
            <p:cNvPr id="1537028" name="Rectangle 4"/>
            <p:cNvSpPr>
              <a:spLocks noChangeArrowheads="1"/>
            </p:cNvSpPr>
            <p:nvPr/>
          </p:nvSpPr>
          <p:spPr bwMode="auto">
            <a:xfrm>
              <a:off x="0" y="-45"/>
              <a:ext cx="0" cy="136"/>
            </a:xfrm>
            <a:prstGeom prst="rect">
              <a:avLst/>
            </a:prstGeom>
            <a:solidFill>
              <a:srgbClr val="FFFFFF"/>
            </a:solidFill>
            <a:ln w="9525">
              <a:noFill/>
              <a:miter lim="800000"/>
              <a:headEnd/>
              <a:tailEnd/>
            </a:ln>
            <a:effectLst/>
          </p:spPr>
          <p:txBody>
            <a:bodyPr>
              <a:prstTxWarp prst="textNoShape">
                <a:avLst/>
              </a:prstTxWarp>
            </a:bodyPr>
            <a:lstStyle/>
            <a:p>
              <a:endParaRPr lang="en-US"/>
            </a:p>
          </p:txBody>
        </p:sp>
        <p:grpSp>
          <p:nvGrpSpPr>
            <p:cNvPr id="3" name="Group 5"/>
            <p:cNvGrpSpPr>
              <a:grpSpLocks/>
            </p:cNvGrpSpPr>
            <p:nvPr/>
          </p:nvGrpSpPr>
          <p:grpSpPr bwMode="auto">
            <a:xfrm>
              <a:off x="0" y="0"/>
              <a:ext cx="0" cy="68"/>
              <a:chOff x="0" y="0"/>
              <a:chExt cx="0" cy="0"/>
            </a:xfrm>
          </p:grpSpPr>
          <p:sp>
            <p:nvSpPr>
              <p:cNvPr id="1537030" name="Rectangle 6"/>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a:prstTxWarp prst="textNoShape">
                  <a:avLst/>
                </a:prstTxWarp>
                <a:spAutoFit/>
              </a:bodyPr>
              <a:lstStyle/>
              <a:p>
                <a:endParaRPr lang="en-US"/>
              </a:p>
            </p:txBody>
          </p:sp>
          <p:sp>
            <p:nvSpPr>
              <p:cNvPr id="1537031" name="Rectangle 7"/>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a:prstTxWarp prst="textNoShape">
                  <a:avLst/>
                </a:prstTxWarp>
                <a:spAutoFit/>
              </a:bodyPr>
              <a:lstStyle/>
              <a:p>
                <a:endParaRPr lang="en-US"/>
              </a:p>
            </p:txBody>
          </p:sp>
        </p:grpSp>
      </p:grpSp>
      <p:pic>
        <p:nvPicPr>
          <p:cNvPr id="1537032" name="Picture 8" descr="body drawings 1"/>
          <p:cNvPicPr>
            <a:picLocks noChangeAspect="1" noChangeArrowheads="1"/>
          </p:cNvPicPr>
          <p:nvPr/>
        </p:nvPicPr>
        <p:blipFill>
          <a:blip r:embed="rId3" cstate="print"/>
          <a:srcRect/>
          <a:stretch>
            <a:fillRect/>
          </a:stretch>
        </p:blipFill>
        <p:spPr bwMode="auto">
          <a:xfrm>
            <a:off x="685800" y="3263900"/>
            <a:ext cx="3505200" cy="3232150"/>
          </a:xfrm>
          <a:prstGeom prst="rect">
            <a:avLst/>
          </a:prstGeom>
          <a:noFill/>
        </p:spPr>
      </p:pic>
      <p:pic>
        <p:nvPicPr>
          <p:cNvPr id="1537033" name="Picture 9" descr="body drawings 2"/>
          <p:cNvPicPr>
            <a:picLocks noChangeAspect="1" noChangeArrowheads="1"/>
          </p:cNvPicPr>
          <p:nvPr/>
        </p:nvPicPr>
        <p:blipFill>
          <a:blip r:embed="rId4" cstate="print"/>
          <a:srcRect/>
          <a:stretch>
            <a:fillRect/>
          </a:stretch>
        </p:blipFill>
        <p:spPr bwMode="auto">
          <a:xfrm>
            <a:off x="3886200" y="2362200"/>
            <a:ext cx="2482850" cy="4495800"/>
          </a:xfrm>
          <a:prstGeom prst="rect">
            <a:avLst/>
          </a:prstGeom>
          <a:noFill/>
        </p:spPr>
      </p:pic>
      <p:pic>
        <p:nvPicPr>
          <p:cNvPr id="1537034" name="Picture 10" descr="body drawings 3"/>
          <p:cNvPicPr>
            <a:picLocks noChangeAspect="1" noChangeArrowheads="1"/>
          </p:cNvPicPr>
          <p:nvPr/>
        </p:nvPicPr>
        <p:blipFill>
          <a:blip r:embed="rId5" cstate="print"/>
          <a:srcRect/>
          <a:stretch>
            <a:fillRect/>
          </a:stretch>
        </p:blipFill>
        <p:spPr bwMode="auto">
          <a:xfrm>
            <a:off x="6553200" y="3200400"/>
            <a:ext cx="2354263" cy="27320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with </a:t>
            </a:r>
            <a:r>
              <a:rPr lang="en-US" dirty="0" err="1" smtClean="0"/>
              <a:t>PengFei</a:t>
            </a:r>
            <a:r>
              <a:rPr lang="en-US" dirty="0" smtClean="0"/>
              <a:t> Zhang, Ph.D</a:t>
            </a:r>
            <a:r>
              <a:rPr lang="en-US" dirty="0"/>
              <a:t>.</a:t>
            </a:r>
          </a:p>
        </p:txBody>
      </p:sp>
      <p:sp>
        <p:nvSpPr>
          <p:cNvPr id="3" name="Content Placeholder 2"/>
          <p:cNvSpPr>
            <a:spLocks noGrp="1"/>
          </p:cNvSpPr>
          <p:nvPr>
            <p:ph sz="quarter" idx="1"/>
          </p:nvPr>
        </p:nvSpPr>
        <p:spPr/>
        <p:txBody>
          <a:bodyPr/>
          <a:lstStyle/>
          <a:p>
            <a:r>
              <a:rPr lang="en-US" dirty="0" smtClean="0"/>
              <a:t>Characterization of toxins by mass spectrometry</a:t>
            </a:r>
          </a:p>
          <a:p>
            <a:r>
              <a:rPr lang="en-US" dirty="0" smtClean="0"/>
              <a:t>Use results to determine impact in human populations</a:t>
            </a:r>
            <a:endParaRPr lang="en-US" dirty="0"/>
          </a:p>
        </p:txBody>
      </p:sp>
    </p:spTree>
    <p:extLst>
      <p:ext uri="{BB962C8B-B14F-4D97-AF65-F5344CB8AC3E}">
        <p14:creationId xmlns:p14="http://schemas.microsoft.com/office/powerpoint/2010/main" val="282455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Partnership with NYU Toxicology and Environmental Science Researchers</a:t>
            </a:r>
            <a:endParaRPr lang="en-US" dirty="0"/>
          </a:p>
        </p:txBody>
      </p:sp>
      <p:sp>
        <p:nvSpPr>
          <p:cNvPr id="3" name="Content Placeholder 2"/>
          <p:cNvSpPr>
            <a:spLocks noGrp="1"/>
          </p:cNvSpPr>
          <p:nvPr>
            <p:ph sz="quarter" idx="1"/>
          </p:nvPr>
        </p:nvSpPr>
        <p:spPr/>
        <p:txBody>
          <a:bodyPr/>
          <a:lstStyle/>
          <a:p>
            <a:r>
              <a:rPr lang="en-US" dirty="0" err="1" smtClean="0"/>
              <a:t>Zelikoff</a:t>
            </a:r>
            <a:r>
              <a:rPr lang="en-US" dirty="0" smtClean="0"/>
              <a:t>(PI): Mouse modeling of impact of ST on user and offspring</a:t>
            </a:r>
          </a:p>
          <a:p>
            <a:pPr lvl="1"/>
            <a:r>
              <a:rPr lang="en-US" dirty="0" smtClean="0"/>
              <a:t>Cancer Risk</a:t>
            </a:r>
          </a:p>
          <a:p>
            <a:pPr lvl="1"/>
            <a:r>
              <a:rPr lang="en-US" dirty="0" smtClean="0"/>
              <a:t>Cardiovascular Risk</a:t>
            </a:r>
          </a:p>
          <a:p>
            <a:pPr lvl="1"/>
            <a:r>
              <a:rPr lang="en-US" dirty="0" smtClean="0"/>
              <a:t>Birth Outcomes</a:t>
            </a:r>
            <a:endParaRPr lang="en-US" dirty="0"/>
          </a:p>
        </p:txBody>
      </p:sp>
    </p:spTree>
    <p:extLst>
      <p:ext uri="{BB962C8B-B14F-4D97-AF65-F5344CB8AC3E}">
        <p14:creationId xmlns:p14="http://schemas.microsoft.com/office/powerpoint/2010/main" val="88672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Sciences</a:t>
            </a:r>
            <a:endParaRPr lang="en-US" dirty="0"/>
          </a:p>
        </p:txBody>
      </p:sp>
      <p:sp>
        <p:nvSpPr>
          <p:cNvPr id="3" name="Content Placeholder 2"/>
          <p:cNvSpPr>
            <a:spLocks noGrp="1"/>
          </p:cNvSpPr>
          <p:nvPr>
            <p:ph sz="quarter" idx="1"/>
          </p:nvPr>
        </p:nvSpPr>
        <p:spPr/>
        <p:txBody>
          <a:bodyPr/>
          <a:lstStyle/>
          <a:p>
            <a:r>
              <a:rPr lang="en-US" dirty="0" smtClean="0"/>
              <a:t>Utilization in adult and adolescent populations</a:t>
            </a:r>
          </a:p>
          <a:p>
            <a:r>
              <a:rPr lang="en-US" dirty="0" smtClean="0"/>
              <a:t>Pregnant women: beliefs and practices, quit interventions</a:t>
            </a:r>
          </a:p>
          <a:p>
            <a:r>
              <a:rPr lang="en-US" dirty="0" smtClean="0"/>
              <a:t>Availability in businesses serving the immigrant communities</a:t>
            </a:r>
          </a:p>
          <a:p>
            <a:r>
              <a:rPr lang="en-US" dirty="0" smtClean="0"/>
              <a:t>Policy around regulation of culturally-linked ST products</a:t>
            </a:r>
            <a:endParaRPr lang="en-US" dirty="0"/>
          </a:p>
        </p:txBody>
      </p:sp>
    </p:spTree>
    <p:extLst>
      <p:ext uri="{BB962C8B-B14F-4D97-AF65-F5344CB8AC3E}">
        <p14:creationId xmlns:p14="http://schemas.microsoft.com/office/powerpoint/2010/main" val="254886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SAHI Model for Taxi Drivers</a:t>
            </a:r>
            <a:endParaRPr lang="en-US" dirty="0"/>
          </a:p>
        </p:txBody>
      </p:sp>
      <p:sp>
        <p:nvSpPr>
          <p:cNvPr id="3" name="Content Placeholder 2"/>
          <p:cNvSpPr>
            <a:spLocks noGrp="1"/>
          </p:cNvSpPr>
          <p:nvPr>
            <p:ph sz="quarter" idx="1"/>
          </p:nvPr>
        </p:nvSpPr>
        <p:spPr/>
        <p:txBody>
          <a:bodyPr/>
          <a:lstStyle/>
          <a:p>
            <a:r>
              <a:rPr lang="en-US" dirty="0" smtClean="0"/>
              <a:t>Taxi CAB</a:t>
            </a:r>
          </a:p>
          <a:p>
            <a:r>
              <a:rPr lang="en-US" dirty="0" smtClean="0"/>
              <a:t>CVD Risk, Exposure and CVD Risk and Lung Cancer</a:t>
            </a:r>
          </a:p>
          <a:p>
            <a:r>
              <a:rPr lang="en-US" dirty="0" smtClean="0"/>
              <a:t>PM Monitoring in taxis</a:t>
            </a:r>
          </a:p>
          <a:p>
            <a:r>
              <a:rPr lang="en-US" dirty="0" smtClean="0"/>
              <a:t>Analyze PM Constituents</a:t>
            </a:r>
          </a:p>
          <a:p>
            <a:r>
              <a:rPr lang="en-US" dirty="0" smtClean="0"/>
              <a:t>Examine Biomarkers</a:t>
            </a:r>
          </a:p>
          <a:p>
            <a:endParaRPr lang="en-US" dirty="0" smtClean="0"/>
          </a:p>
          <a:p>
            <a:endParaRPr lang="en-US" dirty="0"/>
          </a:p>
        </p:txBody>
      </p:sp>
    </p:spTree>
    <p:extLst>
      <p:ext uri="{BB962C8B-B14F-4D97-AF65-F5344CB8AC3E}">
        <p14:creationId xmlns:p14="http://schemas.microsoft.com/office/powerpoint/2010/main" val="4076514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 It!  Taxi Drivers</a:t>
            </a:r>
            <a:endParaRPr lang="en-US" dirty="0"/>
          </a:p>
        </p:txBody>
      </p:sp>
      <p:sp>
        <p:nvSpPr>
          <p:cNvPr id="5" name="Content Placeholder 4"/>
          <p:cNvSpPr>
            <a:spLocks noGrp="1"/>
          </p:cNvSpPr>
          <p:nvPr>
            <p:ph sz="quarter" idx="1"/>
          </p:nvPr>
        </p:nvSpPr>
        <p:spPr/>
        <p:txBody>
          <a:bodyPr>
            <a:normAutofit fontScale="25000" lnSpcReduction="20000"/>
          </a:bodyPr>
          <a:lstStyle/>
          <a:p>
            <a:r>
              <a:rPr lang="en-US" sz="8000" dirty="0" smtClean="0">
                <a:solidFill>
                  <a:schemeClr val="accent1">
                    <a:lumMod val="50000"/>
                  </a:schemeClr>
                </a:solidFill>
              </a:rPr>
              <a:t>43,000 Immigrant Taxi Drivers in NYC</a:t>
            </a:r>
          </a:p>
          <a:p>
            <a:r>
              <a:rPr lang="en-US" sz="8000" dirty="0" smtClean="0">
                <a:solidFill>
                  <a:schemeClr val="accent1">
                    <a:lumMod val="50000"/>
                  </a:schemeClr>
                </a:solidFill>
              </a:rPr>
              <a:t>Convenience sample of 650 taxi drivers at JFK airport: Window of Opportunity</a:t>
            </a:r>
          </a:p>
          <a:p>
            <a:pPr lvl="1"/>
            <a:r>
              <a:rPr lang="en-US" sz="8000" dirty="0">
                <a:solidFill>
                  <a:schemeClr val="accent1">
                    <a:lumMod val="50000"/>
                  </a:schemeClr>
                </a:solidFill>
              </a:rPr>
              <a:t>O</a:t>
            </a:r>
            <a:r>
              <a:rPr lang="en-US" sz="8000" dirty="0" smtClean="0">
                <a:solidFill>
                  <a:schemeClr val="accent1">
                    <a:lumMod val="50000"/>
                  </a:schemeClr>
                </a:solidFill>
              </a:rPr>
              <a:t>ver half are uninsured, have no health screening, no primary care</a:t>
            </a:r>
          </a:p>
          <a:p>
            <a:pPr lvl="1"/>
            <a:r>
              <a:rPr lang="en-US" sz="8000" dirty="0" smtClean="0">
                <a:solidFill>
                  <a:schemeClr val="accent1">
                    <a:lumMod val="50000"/>
                  </a:schemeClr>
                </a:solidFill>
              </a:rPr>
              <a:t>11% with undetected/untreated diabetes, 50% with elevated BPs, 18% use tobacco products</a:t>
            </a:r>
          </a:p>
          <a:p>
            <a:r>
              <a:rPr lang="en-US" sz="8000" dirty="0" smtClean="0">
                <a:solidFill>
                  <a:schemeClr val="accent1">
                    <a:lumMod val="50000"/>
                  </a:schemeClr>
                </a:solidFill>
              </a:rPr>
              <a:t>STEP: RCT of Pedometer Intervention</a:t>
            </a:r>
          </a:p>
          <a:p>
            <a:pPr lvl="1"/>
            <a:r>
              <a:rPr lang="en-US" sz="8000" dirty="0" smtClean="0">
                <a:solidFill>
                  <a:schemeClr val="accent1">
                    <a:lumMod val="50000"/>
                  </a:schemeClr>
                </a:solidFill>
              </a:rPr>
              <a:t>Half with statistically significant increases in step counts</a:t>
            </a:r>
          </a:p>
          <a:p>
            <a:r>
              <a:rPr lang="en-US" sz="8000" dirty="0" smtClean="0">
                <a:solidFill>
                  <a:schemeClr val="accent1">
                    <a:lumMod val="50000"/>
                  </a:schemeClr>
                </a:solidFill>
              </a:rPr>
              <a:t>STEP led to STEP </a:t>
            </a:r>
            <a:r>
              <a:rPr lang="en-US" sz="8000" dirty="0">
                <a:solidFill>
                  <a:schemeClr val="accent1">
                    <a:lumMod val="50000"/>
                  </a:schemeClr>
                </a:solidFill>
              </a:rPr>
              <a:t>On It!</a:t>
            </a:r>
          </a:p>
          <a:p>
            <a:pPr lvl="1"/>
            <a:r>
              <a:rPr lang="en-US" sz="8000" dirty="0">
                <a:solidFill>
                  <a:schemeClr val="accent1">
                    <a:lumMod val="50000"/>
                  </a:schemeClr>
                </a:solidFill>
              </a:rPr>
              <a:t>Lifestyle change targeting diet, exercise</a:t>
            </a:r>
          </a:p>
          <a:p>
            <a:pPr lvl="1"/>
            <a:r>
              <a:rPr lang="en-US" sz="8000" dirty="0">
                <a:solidFill>
                  <a:schemeClr val="accent1">
                    <a:lumMod val="50000"/>
                  </a:schemeClr>
                </a:solidFill>
              </a:rPr>
              <a:t>Health systems </a:t>
            </a:r>
            <a:r>
              <a:rPr lang="en-US" sz="8000" dirty="0" smtClean="0">
                <a:solidFill>
                  <a:schemeClr val="accent1">
                    <a:lumMod val="50000"/>
                  </a:schemeClr>
                </a:solidFill>
              </a:rPr>
              <a:t>navigation</a:t>
            </a:r>
          </a:p>
          <a:p>
            <a:r>
              <a:rPr lang="en-US" sz="8000" dirty="0" smtClean="0">
                <a:solidFill>
                  <a:schemeClr val="accent1">
                    <a:lumMod val="50000"/>
                  </a:schemeClr>
                </a:solidFill>
              </a:rPr>
              <a:t>Policy Next Steps: </a:t>
            </a:r>
            <a:r>
              <a:rPr lang="en-US" sz="8000" dirty="0">
                <a:solidFill>
                  <a:schemeClr val="accent1">
                    <a:lumMod val="50000"/>
                  </a:schemeClr>
                </a:solidFill>
              </a:rPr>
              <a:t>Mayor’s Office of Immigrant Affairs and TLC </a:t>
            </a:r>
            <a:endParaRPr lang="en-US" sz="8000" dirty="0" smtClean="0">
              <a:solidFill>
                <a:schemeClr val="accent1">
                  <a:lumMod val="50000"/>
                </a:schemeClr>
              </a:solidFill>
            </a:endParaRPr>
          </a:p>
          <a:p>
            <a:pPr marL="0" indent="0">
              <a:buNone/>
            </a:pPr>
            <a:r>
              <a:rPr lang="en-US" sz="8000" dirty="0" smtClean="0">
                <a:solidFill>
                  <a:schemeClr val="accent1">
                    <a:lumMod val="50000"/>
                  </a:schemeClr>
                </a:solidFill>
              </a:rPr>
              <a:t>		One NYC One Nation</a:t>
            </a:r>
            <a:endParaRPr lang="en-US" sz="8000" dirty="0">
              <a:solidFill>
                <a:schemeClr val="accent1">
                  <a:lumMod val="50000"/>
                </a:schemeClr>
              </a:solidFill>
            </a:endParaRPr>
          </a:p>
          <a:p>
            <a:pPr lvl="1"/>
            <a:r>
              <a:rPr lang="en-US" sz="8000" dirty="0">
                <a:solidFill>
                  <a:schemeClr val="accent1">
                    <a:lumMod val="50000"/>
                  </a:schemeClr>
                </a:solidFill>
              </a:rPr>
              <a:t>Taxi Holding Lot Health Assessment and Screening Services for Drivers and their Families</a:t>
            </a:r>
            <a:endParaRPr lang="en-US" sz="8000" dirty="0" smtClean="0">
              <a:solidFill>
                <a:schemeClr val="accent1">
                  <a:lumMod val="50000"/>
                </a:schemeClr>
              </a:solidFill>
            </a:endParaRPr>
          </a:p>
          <a:p>
            <a:pPr marL="365760" lvl="1" indent="0">
              <a:buNone/>
            </a:pPr>
            <a:r>
              <a:rPr lang="en-US" sz="5600" dirty="0" smtClean="0"/>
              <a:t>Gany </a:t>
            </a:r>
            <a:r>
              <a:rPr lang="en-US" sz="5600" dirty="0"/>
              <a:t>and </a:t>
            </a:r>
            <a:r>
              <a:rPr lang="en-US" sz="5600" dirty="0" err="1"/>
              <a:t>Leng</a:t>
            </a:r>
            <a:r>
              <a:rPr lang="en-US" sz="5600" dirty="0"/>
              <a:t>,</a:t>
            </a:r>
            <a:r>
              <a:rPr lang="en-US" sz="5600" dirty="0" smtClean="0"/>
              <a:t> New </a:t>
            </a:r>
            <a:r>
              <a:rPr lang="en-US" sz="5600" dirty="0"/>
              <a:t>York State Empire Clinical Research Investigator Program (ECRIP). No grant#. STEP: South Asian Taxi Drivers: Exercise Through Pedometers. 2010-2011, $210, 000)</a:t>
            </a:r>
          </a:p>
          <a:p>
            <a:pPr marL="365760" lvl="1" indent="0">
              <a:buNone/>
            </a:pPr>
            <a:endParaRPr lang="en-US" sz="4000" dirty="0"/>
          </a:p>
          <a:p>
            <a:pPr marL="365760" lvl="1" indent="0">
              <a:buNone/>
            </a:pPr>
            <a:endParaRPr lang="en-US" sz="8000" dirty="0" smtClean="0"/>
          </a:p>
          <a:p>
            <a:pPr marL="365760" lvl="1" indent="0">
              <a:buNone/>
            </a:pPr>
            <a:endParaRPr lang="en-US" sz="1900" dirty="0"/>
          </a:p>
          <a:p>
            <a:pPr marL="365760" lvl="1" indent="0">
              <a:buNone/>
            </a:pPr>
            <a:endParaRPr lang="en-US" sz="1900" dirty="0" smtClean="0"/>
          </a:p>
          <a:p>
            <a:pPr marL="365760" lvl="1" indent="0">
              <a:buNone/>
            </a:pPr>
            <a:endParaRPr lang="en-US" sz="1900" dirty="0"/>
          </a:p>
          <a:p>
            <a:pPr marL="365760" lvl="1" indent="0">
              <a:buNone/>
            </a:pPr>
            <a:endParaRPr lang="en-US" sz="1900" dirty="0" smtClean="0"/>
          </a:p>
          <a:p>
            <a:pPr marL="365760" lvl="1" indent="0">
              <a:buNone/>
            </a:pPr>
            <a:endParaRPr lang="en-US" sz="1900" dirty="0"/>
          </a:p>
          <a:p>
            <a:pPr marL="365760" lvl="1" indent="0">
              <a:buNone/>
            </a:pPr>
            <a:endParaRPr lang="en-US" sz="1900" dirty="0" smtClean="0"/>
          </a:p>
          <a:p>
            <a:pPr marL="365760" lvl="1" indent="0">
              <a:buNone/>
            </a:pPr>
            <a:endParaRPr lang="en-US" sz="1900" dirty="0"/>
          </a:p>
          <a:p>
            <a:pPr lvl="1"/>
            <a:endParaRPr lang="en-US" sz="1900" dirty="0"/>
          </a:p>
        </p:txBody>
      </p:sp>
      <p:pic>
        <p:nvPicPr>
          <p:cNvPr id="6" name="Picture 5" descr="H:\CIH\FGANYUGROUP\Pavan\PICS for Facebook\P1010005.JPG"/>
          <p:cNvPicPr>
            <a:picLocks noChangeAspect="1" noChangeArrowheads="1"/>
          </p:cNvPicPr>
          <p:nvPr/>
        </p:nvPicPr>
        <p:blipFill>
          <a:blip r:embed="rId2" cstate="print"/>
          <a:srcRect/>
          <a:stretch>
            <a:fillRect/>
          </a:stretch>
        </p:blipFill>
        <p:spPr bwMode="auto">
          <a:xfrm>
            <a:off x="7670802" y="4620685"/>
            <a:ext cx="1312332" cy="984249"/>
          </a:xfrm>
          <a:prstGeom prst="rect">
            <a:avLst/>
          </a:prstGeom>
          <a:noFill/>
        </p:spPr>
      </p:pic>
      <p:pic>
        <p:nvPicPr>
          <p:cNvPr id="7" name="Picture 2" descr="H:\CIH\FGANYUGROUP\Pavan\PICS for Facebook\taxi.jpg"/>
          <p:cNvPicPr>
            <a:picLocks noChangeAspect="1" noChangeArrowheads="1"/>
          </p:cNvPicPr>
          <p:nvPr/>
        </p:nvPicPr>
        <p:blipFill>
          <a:blip r:embed="rId3" cstate="print"/>
          <a:srcRect/>
          <a:stretch>
            <a:fillRect/>
          </a:stretch>
        </p:blipFill>
        <p:spPr bwMode="auto">
          <a:xfrm>
            <a:off x="8249320" y="1409700"/>
            <a:ext cx="894680" cy="1337733"/>
          </a:xfrm>
          <a:prstGeom prst="rect">
            <a:avLst/>
          </a:prstGeom>
          <a:noFill/>
        </p:spPr>
      </p:pic>
    </p:spTree>
    <p:extLst>
      <p:ext uri="{BB962C8B-B14F-4D97-AF65-F5344CB8AC3E}">
        <p14:creationId xmlns:p14="http://schemas.microsoft.com/office/powerpoint/2010/main" val="37608071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Considerations Into the Future</a:t>
            </a:r>
            <a:br>
              <a:rPr lang="en-US" dirty="0" smtClean="0"/>
            </a:br>
            <a:r>
              <a:rPr lang="en-US" dirty="0" smtClean="0"/>
              <a:t>Low Tech/High Tech</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Collect Appropriate Demographic Data</a:t>
            </a:r>
          </a:p>
          <a:p>
            <a:pPr lvl="1"/>
            <a:endParaRPr lang="en-US" dirty="0" smtClean="0"/>
          </a:p>
          <a:p>
            <a:pPr lvl="1"/>
            <a:r>
              <a:rPr lang="en-US" dirty="0" smtClean="0"/>
              <a:t>HHS New Categories</a:t>
            </a:r>
          </a:p>
          <a:p>
            <a:pPr lvl="2"/>
            <a:r>
              <a:rPr lang="en-US" dirty="0" smtClean="0"/>
              <a:t>ACS </a:t>
            </a:r>
            <a:r>
              <a:rPr lang="en-US" smtClean="0"/>
              <a:t>new standard</a:t>
            </a:r>
          </a:p>
          <a:p>
            <a:pPr lvl="2"/>
            <a:r>
              <a:rPr lang="en-US" dirty="0" smtClean="0"/>
              <a:t>Categories need to be more granular</a:t>
            </a:r>
          </a:p>
          <a:p>
            <a:pPr lvl="1"/>
            <a:r>
              <a:rPr lang="en-US" dirty="0" smtClean="0"/>
              <a:t>Latino Example of Need to Granulate</a:t>
            </a:r>
          </a:p>
          <a:p>
            <a:pPr lvl="1"/>
            <a:r>
              <a:rPr lang="en-US" dirty="0" smtClean="0"/>
              <a:t>Language: Indigenous Languages</a:t>
            </a:r>
          </a:p>
          <a:p>
            <a:pPr lvl="1"/>
            <a:r>
              <a:rPr lang="en-US" dirty="0" smtClean="0"/>
              <a:t>Account for Transnational Migration</a:t>
            </a:r>
          </a:p>
          <a:p>
            <a:pPr lvl="1"/>
            <a:r>
              <a:rPr lang="en-US" dirty="0" smtClean="0"/>
              <a:t>Collected Sensitively</a:t>
            </a:r>
          </a:p>
          <a:p>
            <a:pPr lvl="1"/>
            <a:endParaRPr lang="en-US" dirty="0" smtClean="0"/>
          </a:p>
          <a:p>
            <a:r>
              <a:rPr lang="en-US" dirty="0" smtClean="0"/>
              <a:t>Canadian Evidence-based International Migrant Project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Considerations Into the Future</a:t>
            </a:r>
            <a:br>
              <a:rPr lang="en-US" dirty="0" smtClean="0"/>
            </a:br>
            <a:r>
              <a:rPr lang="en-US" dirty="0" smtClean="0"/>
              <a:t>Low Tech/High Tech</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Socioeconomic Determinants of Health</a:t>
            </a:r>
          </a:p>
          <a:p>
            <a:pPr lvl="1"/>
            <a:r>
              <a:rPr lang="en-US" dirty="0" smtClean="0"/>
              <a:t>Social Network Analysis</a:t>
            </a:r>
          </a:p>
          <a:p>
            <a:pPr lvl="1"/>
            <a:r>
              <a:rPr lang="en-US" dirty="0" smtClean="0"/>
              <a:t>ACA</a:t>
            </a:r>
          </a:p>
          <a:p>
            <a:pPr lvl="2"/>
            <a:r>
              <a:rPr lang="en-US" dirty="0" smtClean="0"/>
              <a:t>Undocumented immigrants</a:t>
            </a:r>
          </a:p>
          <a:p>
            <a:pPr lvl="2"/>
            <a:r>
              <a:rPr lang="en-US" dirty="0" smtClean="0"/>
              <a:t>Debunking Myths/Public Opinion</a:t>
            </a:r>
          </a:p>
          <a:p>
            <a:pPr lvl="3"/>
            <a:r>
              <a:rPr lang="en-US" dirty="0" smtClean="0"/>
              <a:t>Sales Tax, Payroll Tax, Medicare</a:t>
            </a:r>
          </a:p>
          <a:p>
            <a:pPr lvl="2"/>
            <a:r>
              <a:rPr lang="en-US" dirty="0" smtClean="0"/>
              <a:t>Community Health Workers</a:t>
            </a:r>
          </a:p>
          <a:p>
            <a:pPr lvl="1"/>
            <a:r>
              <a:rPr lang="en-US" dirty="0" smtClean="0"/>
              <a:t>FOOD (Food to Overcome Outcomes Disparities)</a:t>
            </a:r>
          </a:p>
          <a:p>
            <a:pPr lvl="1"/>
            <a:r>
              <a:rPr lang="en-US" dirty="0" smtClean="0"/>
              <a:t>Saturation Model</a:t>
            </a:r>
          </a:p>
          <a:p>
            <a:pPr lvl="1"/>
            <a:r>
              <a:rPr lang="en-US" dirty="0" smtClean="0"/>
              <a:t>Job Training</a:t>
            </a:r>
          </a:p>
          <a:p>
            <a:pPr lvl="1"/>
            <a:r>
              <a:rPr lang="en-US" dirty="0" smtClean="0"/>
              <a:t>DREAM Act</a:t>
            </a:r>
          </a:p>
          <a:p>
            <a:pPr lvl="1"/>
            <a:r>
              <a:rPr lang="en-US" dirty="0" smtClean="0"/>
              <a:t>Remittances and Impact of Migration on Home Countries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the Future…..</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NCI Provocative Question 2</a:t>
            </a:r>
          </a:p>
          <a:p>
            <a:pPr>
              <a:buNone/>
            </a:pPr>
            <a:r>
              <a:rPr lang="en-US" dirty="0" smtClean="0"/>
              <a:t/>
            </a:r>
            <a:br>
              <a:rPr lang="en-US" dirty="0" smtClean="0"/>
            </a:br>
            <a:r>
              <a:rPr lang="en-US" b="1" dirty="0" smtClean="0"/>
              <a:t>What environmental factors change the risk of various cancers when people move from one geographic region to another?</a:t>
            </a:r>
            <a:r>
              <a:rPr lang="en-US" dirty="0" smtClean="0"/>
              <a:t/>
            </a:r>
            <a:br>
              <a:rPr lang="en-US" dirty="0" smtClean="0"/>
            </a:br>
            <a:r>
              <a:rPr lang="en-US" dirty="0" smtClean="0"/>
              <a:t/>
            </a:r>
            <a:br>
              <a:rPr lang="en-US" dirty="0" smtClean="0"/>
            </a:br>
            <a:r>
              <a:rPr lang="en-US" b="1" u="sng" dirty="0" smtClean="0"/>
              <a:t>Background:</a:t>
            </a:r>
            <a:r>
              <a:rPr lang="en-US" dirty="0" smtClean="0"/>
              <a:t> Numerous studies have identified associations between the incidence of various cancers and local living conditions. There are many well-documented examples of cancer incidence changing as populations migrate from one site to another. These migrating populations will often adopt the cancer incidence profiles of their new host locale. In these instances, it is likely that environmental or cultural influences are contributing to the increased incidence of various cancers. Early studies identified this phenomenon and confirmed these relationships, but continued work on the identification of risk factors in migrating populations has languished in recent years. This question seeks to stimulate more sophisticated studies on epidemiological risk identified through studies of migration.</a:t>
            </a:r>
            <a:br>
              <a:rPr lang="en-US" dirty="0" smtClean="0"/>
            </a:br>
            <a:endParaRPr lang="en-US" dirty="0" smtClean="0"/>
          </a:p>
          <a:p>
            <a:pPr>
              <a:buNone/>
            </a:pPr>
            <a:endParaRPr lang="en-US" dirty="0" smtClean="0"/>
          </a:p>
          <a:p>
            <a:r>
              <a:rPr lang="en-US" dirty="0" smtClean="0"/>
              <a:t>Complex Etiologies</a:t>
            </a:r>
          </a:p>
          <a:p>
            <a:pPr lvl="1"/>
            <a:r>
              <a:rPr lang="en-US" dirty="0" err="1" smtClean="0"/>
              <a:t>Epigenetics</a:t>
            </a:r>
            <a:endParaRPr lang="en-US" dirty="0" smtClean="0"/>
          </a:p>
          <a:p>
            <a:pPr lvl="1"/>
            <a:r>
              <a:rPr lang="en-US" dirty="0" err="1" smtClean="0"/>
              <a:t>Microbiome(Disease</a:t>
            </a:r>
            <a:r>
              <a:rPr lang="en-US" dirty="0" smtClean="0"/>
              <a:t>, Obesity)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the Future</a:t>
            </a:r>
            <a:endParaRPr lang="en-US" dirty="0"/>
          </a:p>
        </p:txBody>
      </p:sp>
      <p:sp>
        <p:nvSpPr>
          <p:cNvPr id="3" name="Content Placeholder 2"/>
          <p:cNvSpPr>
            <a:spLocks noGrp="1"/>
          </p:cNvSpPr>
          <p:nvPr>
            <p:ph sz="quarter" idx="1"/>
          </p:nvPr>
        </p:nvSpPr>
        <p:spPr/>
        <p:txBody>
          <a:bodyPr>
            <a:normAutofit fontScale="77500" lnSpcReduction="20000"/>
          </a:bodyPr>
          <a:lstStyle/>
          <a:p>
            <a:endParaRPr lang="en-US" dirty="0" smtClean="0"/>
          </a:p>
          <a:p>
            <a:r>
              <a:rPr lang="en-US" dirty="0" smtClean="0"/>
              <a:t>Tap Technology</a:t>
            </a:r>
          </a:p>
          <a:p>
            <a:pPr lvl="1"/>
            <a:r>
              <a:rPr lang="en-US" dirty="0" smtClean="0"/>
              <a:t>Be Mindful of the Digital Divide But Do Not Assume</a:t>
            </a:r>
          </a:p>
          <a:p>
            <a:pPr lvl="2"/>
            <a:r>
              <a:rPr lang="en-US" dirty="0" smtClean="0"/>
              <a:t>VCIC, Chinese Support Groups</a:t>
            </a:r>
          </a:p>
          <a:p>
            <a:pPr lvl="1"/>
            <a:r>
              <a:rPr lang="en-US" dirty="0" smtClean="0"/>
              <a:t>Smart Phones</a:t>
            </a:r>
          </a:p>
          <a:p>
            <a:pPr lvl="1"/>
            <a:r>
              <a:rPr lang="en-US" dirty="0" smtClean="0"/>
              <a:t>Personal Electronic Health Record/ Health IT</a:t>
            </a:r>
          </a:p>
          <a:p>
            <a:pPr lvl="2"/>
            <a:r>
              <a:rPr lang="en-US" dirty="0" smtClean="0"/>
              <a:t>Especially with Transnational Migration</a:t>
            </a:r>
          </a:p>
          <a:p>
            <a:pPr lvl="1"/>
            <a:r>
              <a:rPr lang="en-US" dirty="0" smtClean="0"/>
              <a:t>Community Provider Dissemination Networks</a:t>
            </a:r>
          </a:p>
          <a:p>
            <a:pPr lvl="1"/>
            <a:r>
              <a:rPr lang="en-US" dirty="0" smtClean="0"/>
              <a:t>Widespread Language Solutions</a:t>
            </a:r>
          </a:p>
          <a:p>
            <a:pPr lvl="2"/>
            <a:r>
              <a:rPr lang="en-US" dirty="0" smtClean="0"/>
              <a:t>Interpreter Networks, SIRI-like voice recognition</a:t>
            </a:r>
          </a:p>
          <a:p>
            <a:pPr lvl="2"/>
            <a:r>
              <a:rPr lang="en-US" dirty="0" smtClean="0"/>
              <a:t>Bidirectional Solutions Key</a:t>
            </a:r>
          </a:p>
          <a:p>
            <a:pPr lvl="2"/>
            <a:r>
              <a:rPr lang="en-US" dirty="0" smtClean="0"/>
              <a:t>National Interpreter Certification</a:t>
            </a:r>
          </a:p>
          <a:p>
            <a:pPr lvl="2"/>
            <a:r>
              <a:rPr lang="en-US" dirty="0" smtClean="0"/>
              <a:t>Financing Models</a:t>
            </a:r>
          </a:p>
          <a:p>
            <a:pPr lvl="2"/>
            <a:r>
              <a:rPr lang="en-US" dirty="0" smtClean="0"/>
              <a:t>Informed Consent</a:t>
            </a:r>
          </a:p>
          <a:p>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the Future…</a:t>
            </a:r>
            <a:endParaRPr lang="en-US" dirty="0"/>
          </a:p>
        </p:txBody>
      </p:sp>
      <p:sp>
        <p:nvSpPr>
          <p:cNvPr id="3" name="Content Placeholder 2"/>
          <p:cNvSpPr>
            <a:spLocks noGrp="1"/>
          </p:cNvSpPr>
          <p:nvPr>
            <p:ph sz="quarter" idx="1"/>
          </p:nvPr>
        </p:nvSpPr>
        <p:spPr/>
        <p:txBody>
          <a:bodyPr>
            <a:normAutofit/>
          </a:bodyPr>
          <a:lstStyle/>
          <a:p>
            <a:r>
              <a:rPr lang="en-US" dirty="0" smtClean="0"/>
              <a:t>Exposures, Stress, and Biomarkers</a:t>
            </a:r>
          </a:p>
          <a:p>
            <a:r>
              <a:rPr lang="en-US" dirty="0" smtClean="0"/>
              <a:t>Follow </a:t>
            </a:r>
            <a:r>
              <a:rPr lang="en-US" dirty="0" smtClean="0"/>
              <a:t>the Suburban and Rural Migration</a:t>
            </a:r>
          </a:p>
          <a:p>
            <a:r>
              <a:rPr lang="en-US" dirty="0" smtClean="0"/>
              <a:t>Mental Health/Unique Culturally Responsive Models</a:t>
            </a:r>
          </a:p>
          <a:p>
            <a:r>
              <a:rPr lang="en-US" dirty="0" smtClean="0"/>
              <a:t>Home Country Pre-migration Interventions</a:t>
            </a:r>
          </a:p>
          <a:p>
            <a:r>
              <a:rPr lang="en-US" dirty="0" smtClean="0"/>
              <a:t>Impact on Children Left Behind or Sent Back</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AutoShape 2"/>
          <p:cNvSpPr>
            <a:spLocks noGrp="1" noChangeArrowheads="1"/>
          </p:cNvSpPr>
          <p:nvPr>
            <p:ph type="title"/>
          </p:nvPr>
        </p:nvSpPr>
        <p:spPr/>
        <p:txBody>
          <a:bodyPr/>
          <a:lstStyle/>
          <a:p>
            <a:r>
              <a:rPr lang="en-US"/>
              <a:t>Senegalese Cohort: Treatment</a:t>
            </a:r>
          </a:p>
        </p:txBody>
      </p:sp>
      <p:sp>
        <p:nvSpPr>
          <p:cNvPr id="1539075" name="Rectangle 3"/>
          <p:cNvSpPr>
            <a:spLocks noGrp="1" noChangeArrowheads="1"/>
          </p:cNvSpPr>
          <p:nvPr>
            <p:ph type="body" idx="1"/>
          </p:nvPr>
        </p:nvSpPr>
        <p:spPr/>
        <p:txBody>
          <a:bodyPr/>
          <a:lstStyle/>
          <a:p>
            <a:r>
              <a:rPr lang="en-US"/>
              <a:t>Kell</a:t>
            </a:r>
          </a:p>
          <a:p>
            <a:endParaRPr lang="en-US"/>
          </a:p>
          <a:p>
            <a:r>
              <a:rPr lang="en-US"/>
              <a:t>Healing Talk Therapy</a:t>
            </a:r>
          </a:p>
          <a:p>
            <a:endParaRPr lang="en-US"/>
          </a:p>
          <a:p>
            <a:r>
              <a:rPr lang="en-US"/>
              <a:t>Community Support</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45" y="745066"/>
            <a:ext cx="8229600" cy="157162"/>
          </a:xfrm>
        </p:spPr>
        <p:txBody>
          <a:bodyPr>
            <a:noAutofit/>
          </a:bodyPr>
          <a:lstStyle/>
          <a:p>
            <a:pPr algn="ctr"/>
            <a:r>
              <a:rPr lang="en-US" sz="2400" i="1" dirty="0" smtClean="0">
                <a:solidFill>
                  <a:schemeClr val="accent5">
                    <a:lumMod val="50000"/>
                  </a:schemeClr>
                </a:solidFill>
                <a:latin typeface="Calibri" pitchFamily="34" charset="0"/>
              </a:rPr>
              <a:t>Immigrant Health and Cancer Disparities Service</a:t>
            </a:r>
            <a:br>
              <a:rPr lang="en-US" sz="2400" i="1" dirty="0" smtClean="0">
                <a:solidFill>
                  <a:schemeClr val="accent5">
                    <a:lumMod val="50000"/>
                  </a:schemeClr>
                </a:solidFill>
                <a:latin typeface="Calibri" pitchFamily="34" charset="0"/>
              </a:rPr>
            </a:br>
            <a:endParaRPr lang="en-US" sz="2400" dirty="0"/>
          </a:p>
        </p:txBody>
      </p:sp>
      <p:sp>
        <p:nvSpPr>
          <p:cNvPr id="4" name="TextBox 3"/>
          <p:cNvSpPr txBox="1"/>
          <p:nvPr/>
        </p:nvSpPr>
        <p:spPr>
          <a:xfrm>
            <a:off x="171450" y="1470310"/>
            <a:ext cx="8972550" cy="10433621"/>
          </a:xfrm>
          <a:prstGeom prst="rect">
            <a:avLst/>
          </a:prstGeom>
          <a:noFill/>
        </p:spPr>
        <p:txBody>
          <a:bodyPr wrap="square" numCol="2" rtlCol="0">
            <a:spAutoFit/>
          </a:bodyPr>
          <a:lstStyle/>
          <a:p>
            <a:pPr defTabSz="4389120">
              <a:defRPr/>
            </a:pPr>
            <a:r>
              <a:rPr lang="en-US" sz="1400" b="1" i="1" dirty="0" smtClean="0">
                <a:solidFill>
                  <a:schemeClr val="accent1">
                    <a:lumMod val="50000"/>
                  </a:schemeClr>
                </a:solidFill>
              </a:rPr>
              <a:t>Director of Research</a:t>
            </a:r>
          </a:p>
          <a:p>
            <a:pPr defTabSz="4389120">
              <a:defRPr/>
            </a:pPr>
            <a:r>
              <a:rPr lang="en-US" sz="1200" dirty="0" smtClean="0">
                <a:solidFill>
                  <a:schemeClr val="accent1">
                    <a:lumMod val="50000"/>
                  </a:schemeClr>
                </a:solidFill>
              </a:rPr>
              <a:t>Kate Duhamel, Ph.D</a:t>
            </a:r>
            <a:r>
              <a:rPr lang="en-US" sz="1400" dirty="0" smtClean="0">
                <a:solidFill>
                  <a:schemeClr val="accent1">
                    <a:lumMod val="50000"/>
                  </a:schemeClr>
                </a:solidFill>
              </a:rPr>
              <a:t>.</a:t>
            </a:r>
            <a:endParaRPr lang="en-US" sz="1200" b="1" i="1" dirty="0" smtClean="0">
              <a:solidFill>
                <a:schemeClr val="accent1">
                  <a:lumMod val="50000"/>
                </a:schemeClr>
              </a:solidFill>
            </a:endParaRPr>
          </a:p>
          <a:p>
            <a:pPr defTabSz="4389120">
              <a:defRPr/>
            </a:pPr>
            <a:r>
              <a:rPr lang="en-US" sz="1400" b="1" i="1" dirty="0" smtClean="0">
                <a:solidFill>
                  <a:schemeClr val="accent1">
                    <a:lumMod val="50000"/>
                  </a:schemeClr>
                </a:solidFill>
              </a:rPr>
              <a:t>Directors of Research Program Areas</a:t>
            </a:r>
          </a:p>
          <a:p>
            <a:pPr defTabSz="4389120">
              <a:defRPr/>
            </a:pPr>
            <a:r>
              <a:rPr lang="en-US" sz="1200" dirty="0" smtClean="0">
                <a:solidFill>
                  <a:schemeClr val="accent1">
                    <a:lumMod val="50000"/>
                  </a:schemeClr>
                </a:solidFill>
              </a:rPr>
              <a:t>Jennifer </a:t>
            </a:r>
            <a:r>
              <a:rPr lang="en-US" sz="1200" dirty="0" err="1" smtClean="0">
                <a:solidFill>
                  <a:schemeClr val="accent1">
                    <a:lumMod val="50000"/>
                  </a:schemeClr>
                </a:solidFill>
              </a:rPr>
              <a:t>Leng</a:t>
            </a:r>
            <a:r>
              <a:rPr lang="en-US" sz="1200" dirty="0" smtClean="0">
                <a:solidFill>
                  <a:schemeClr val="accent1">
                    <a:lumMod val="50000"/>
                  </a:schemeClr>
                </a:solidFill>
              </a:rPr>
              <a:t>, M.D., M.P.H.</a:t>
            </a:r>
          </a:p>
          <a:p>
            <a:pPr defTabSz="4389120">
              <a:defRPr/>
            </a:pPr>
            <a:r>
              <a:rPr lang="en-US" sz="1200" dirty="0" smtClean="0">
                <a:solidFill>
                  <a:schemeClr val="accent1">
                    <a:lumMod val="50000"/>
                  </a:schemeClr>
                </a:solidFill>
              </a:rPr>
              <a:t>Abraham </a:t>
            </a:r>
            <a:r>
              <a:rPr lang="en-US" sz="1200" dirty="0" err="1" smtClean="0">
                <a:solidFill>
                  <a:schemeClr val="accent1">
                    <a:lumMod val="50000"/>
                  </a:schemeClr>
                </a:solidFill>
              </a:rPr>
              <a:t>Aragones</a:t>
            </a:r>
            <a:r>
              <a:rPr lang="en-US" sz="1200" dirty="0" smtClean="0">
                <a:solidFill>
                  <a:schemeClr val="accent1">
                    <a:lumMod val="50000"/>
                  </a:schemeClr>
                </a:solidFill>
              </a:rPr>
              <a:t>, M.D., M.S.C.I.</a:t>
            </a:r>
          </a:p>
          <a:p>
            <a:pPr defTabSz="4389120">
              <a:defRPr/>
            </a:pPr>
            <a:r>
              <a:rPr lang="en-US" sz="1200" dirty="0" smtClean="0">
                <a:solidFill>
                  <a:schemeClr val="accent1">
                    <a:lumMod val="50000"/>
                  </a:schemeClr>
                </a:solidFill>
              </a:rPr>
              <a:t>Lisa Diamond, M.D., M.P.H.</a:t>
            </a:r>
          </a:p>
          <a:p>
            <a:pPr defTabSz="4389120">
              <a:defRPr/>
            </a:pPr>
            <a:r>
              <a:rPr lang="en-US" sz="1400" b="1" i="1" dirty="0" smtClean="0">
                <a:solidFill>
                  <a:schemeClr val="accent1">
                    <a:lumMod val="50000"/>
                  </a:schemeClr>
                </a:solidFill>
              </a:rPr>
              <a:t>Research Manager </a:t>
            </a:r>
          </a:p>
          <a:p>
            <a:pPr defTabSz="4389120">
              <a:defRPr/>
            </a:pPr>
            <a:r>
              <a:rPr lang="en-US" sz="1200" dirty="0" smtClean="0">
                <a:solidFill>
                  <a:schemeClr val="accent1">
                    <a:lumMod val="50000"/>
                  </a:schemeClr>
                </a:solidFill>
              </a:rPr>
              <a:t>Nicole Roberts, M.P.H.</a:t>
            </a:r>
            <a:endParaRPr lang="en-US" sz="1200" b="1" i="1" dirty="0">
              <a:solidFill>
                <a:schemeClr val="accent1">
                  <a:lumMod val="50000"/>
                </a:schemeClr>
              </a:solidFill>
            </a:endParaRPr>
          </a:p>
          <a:p>
            <a:pPr defTabSz="4389120">
              <a:defRPr/>
            </a:pPr>
            <a:r>
              <a:rPr lang="en-US" sz="1400" b="1" i="1" dirty="0" smtClean="0">
                <a:solidFill>
                  <a:schemeClr val="accent1">
                    <a:lumMod val="50000"/>
                  </a:schemeClr>
                </a:solidFill>
              </a:rPr>
              <a:t>Data Manager</a:t>
            </a:r>
          </a:p>
          <a:p>
            <a:pPr defTabSz="4389120">
              <a:defRPr/>
            </a:pPr>
            <a:r>
              <a:rPr lang="en-US" sz="1200" dirty="0" smtClean="0">
                <a:solidFill>
                  <a:schemeClr val="accent1">
                    <a:lumMod val="50000"/>
                  </a:schemeClr>
                </a:solidFill>
              </a:rPr>
              <a:t>Dana Massie</a:t>
            </a:r>
          </a:p>
          <a:p>
            <a:pPr defTabSz="4389120">
              <a:defRPr/>
            </a:pPr>
            <a:endParaRPr lang="en-US" sz="400" b="1" i="1" dirty="0" smtClean="0">
              <a:solidFill>
                <a:schemeClr val="accent1">
                  <a:lumMod val="50000"/>
                </a:schemeClr>
              </a:solidFill>
            </a:endParaRPr>
          </a:p>
          <a:p>
            <a:pPr defTabSz="4389120">
              <a:defRPr/>
            </a:pPr>
            <a:r>
              <a:rPr lang="en-US" sz="1600" b="1" i="1" dirty="0" smtClean="0">
                <a:solidFill>
                  <a:schemeClr val="accent1">
                    <a:lumMod val="50000"/>
                  </a:schemeClr>
                </a:solidFill>
              </a:rPr>
              <a:t>Immigrant </a:t>
            </a:r>
            <a:r>
              <a:rPr lang="en-US" sz="1600" b="1" i="1" dirty="0">
                <a:solidFill>
                  <a:schemeClr val="accent1">
                    <a:lumMod val="50000"/>
                  </a:schemeClr>
                </a:solidFill>
              </a:rPr>
              <a:t>Cancer Care Action Network (ICCAN)</a:t>
            </a:r>
            <a:endParaRPr lang="en-US" sz="1400" b="1" i="1" dirty="0">
              <a:solidFill>
                <a:schemeClr val="accent1">
                  <a:lumMod val="50000"/>
                </a:schemeClr>
              </a:solidFill>
            </a:endParaRPr>
          </a:p>
          <a:p>
            <a:pPr defTabSz="4389120">
              <a:defRPr/>
            </a:pPr>
            <a:r>
              <a:rPr lang="en-US" sz="1400" b="1" i="1" dirty="0">
                <a:solidFill>
                  <a:schemeClr val="accent1">
                    <a:lumMod val="50000"/>
                  </a:schemeClr>
                </a:solidFill>
              </a:rPr>
              <a:t>Cancer Portal Project</a:t>
            </a:r>
          </a:p>
          <a:p>
            <a:pPr defTabSz="4389120">
              <a:defRPr/>
            </a:pPr>
            <a:r>
              <a:rPr lang="en-US" sz="1200" dirty="0">
                <a:solidFill>
                  <a:schemeClr val="accent1">
                    <a:lumMod val="50000"/>
                  </a:schemeClr>
                </a:solidFill>
              </a:rPr>
              <a:t>Julia Ramirez, M.A. </a:t>
            </a:r>
          </a:p>
          <a:p>
            <a:pPr defTabSz="4389120">
              <a:defRPr/>
            </a:pPr>
            <a:r>
              <a:rPr lang="en-US" sz="1200" dirty="0" err="1">
                <a:solidFill>
                  <a:schemeClr val="accent1">
                    <a:lumMod val="50000"/>
                  </a:schemeClr>
                </a:solidFill>
              </a:rPr>
              <a:t>Michell</a:t>
            </a:r>
            <a:r>
              <a:rPr lang="en-US" sz="1200" dirty="0">
                <a:solidFill>
                  <a:schemeClr val="accent1">
                    <a:lumMod val="50000"/>
                  </a:schemeClr>
                </a:solidFill>
              </a:rPr>
              <a:t> Chang-Qui</a:t>
            </a:r>
          </a:p>
          <a:p>
            <a:pPr defTabSz="4389120">
              <a:defRPr/>
            </a:pPr>
            <a:r>
              <a:rPr lang="en-US" sz="1200" dirty="0">
                <a:solidFill>
                  <a:schemeClr val="accent1">
                    <a:lumMod val="50000"/>
                  </a:schemeClr>
                </a:solidFill>
              </a:rPr>
              <a:t>Thelma </a:t>
            </a:r>
            <a:r>
              <a:rPr lang="en-US" sz="1200" dirty="0" err="1">
                <a:solidFill>
                  <a:schemeClr val="accent1">
                    <a:lumMod val="50000"/>
                  </a:schemeClr>
                </a:solidFill>
              </a:rPr>
              <a:t>McNish</a:t>
            </a:r>
            <a:endParaRPr lang="en-US" sz="1200" dirty="0">
              <a:solidFill>
                <a:schemeClr val="accent1">
                  <a:lumMod val="50000"/>
                </a:schemeClr>
              </a:solidFill>
            </a:endParaRPr>
          </a:p>
          <a:p>
            <a:pPr defTabSz="4389120">
              <a:defRPr/>
            </a:pPr>
            <a:r>
              <a:rPr lang="en-US" sz="1200" dirty="0">
                <a:solidFill>
                  <a:schemeClr val="accent1">
                    <a:lumMod val="50000"/>
                  </a:schemeClr>
                </a:solidFill>
              </a:rPr>
              <a:t>Charles Stern</a:t>
            </a:r>
          </a:p>
          <a:p>
            <a:pPr defTabSz="4389120">
              <a:defRPr/>
            </a:pPr>
            <a:r>
              <a:rPr lang="en-US" sz="1200" dirty="0">
                <a:solidFill>
                  <a:schemeClr val="accent1">
                    <a:lumMod val="50000"/>
                  </a:schemeClr>
                </a:solidFill>
              </a:rPr>
              <a:t>Joshua </a:t>
            </a:r>
            <a:r>
              <a:rPr lang="en-US" sz="1200" dirty="0" err="1">
                <a:solidFill>
                  <a:schemeClr val="accent1">
                    <a:lumMod val="50000"/>
                  </a:schemeClr>
                </a:solidFill>
              </a:rPr>
              <a:t>Wessler</a:t>
            </a:r>
            <a:endParaRPr lang="en-US" sz="1200" dirty="0">
              <a:solidFill>
                <a:schemeClr val="accent1">
                  <a:lumMod val="50000"/>
                </a:schemeClr>
              </a:solidFill>
            </a:endParaRPr>
          </a:p>
          <a:p>
            <a:pPr defTabSz="4389120">
              <a:defRPr/>
            </a:pPr>
            <a:r>
              <a:rPr lang="en-US" sz="1200" dirty="0" err="1">
                <a:solidFill>
                  <a:schemeClr val="accent1">
                    <a:lumMod val="50000"/>
                  </a:schemeClr>
                </a:solidFill>
              </a:rPr>
              <a:t>Lalanthica</a:t>
            </a:r>
            <a:r>
              <a:rPr lang="en-US" sz="1200" dirty="0">
                <a:solidFill>
                  <a:schemeClr val="accent1">
                    <a:lumMod val="50000"/>
                  </a:schemeClr>
                </a:solidFill>
              </a:rPr>
              <a:t> </a:t>
            </a:r>
            <a:r>
              <a:rPr lang="en-US" sz="1200" dirty="0" err="1">
                <a:solidFill>
                  <a:schemeClr val="accent1">
                    <a:lumMod val="50000"/>
                  </a:schemeClr>
                </a:solidFill>
              </a:rPr>
              <a:t>Yogendran</a:t>
            </a:r>
            <a:r>
              <a:rPr lang="en-US" sz="1200" dirty="0">
                <a:solidFill>
                  <a:schemeClr val="accent1">
                    <a:lumMod val="50000"/>
                  </a:schemeClr>
                </a:solidFill>
              </a:rPr>
              <a:t>, M.D</a:t>
            </a:r>
            <a:r>
              <a:rPr lang="en-US" sz="1200" dirty="0" smtClean="0">
                <a:solidFill>
                  <a:schemeClr val="accent1">
                    <a:lumMod val="50000"/>
                  </a:schemeClr>
                </a:solidFill>
              </a:rPr>
              <a:t>.</a:t>
            </a:r>
          </a:p>
          <a:p>
            <a:pPr defTabSz="4389120">
              <a:defRPr/>
            </a:pPr>
            <a:r>
              <a:rPr lang="en-US" sz="1200" dirty="0" smtClean="0">
                <a:solidFill>
                  <a:schemeClr val="accent1">
                    <a:lumMod val="50000"/>
                  </a:schemeClr>
                </a:solidFill>
              </a:rPr>
              <a:t>Victoria Blinder, M.D., M.S.</a:t>
            </a:r>
            <a:endParaRPr lang="en-US" sz="1200" i="1" dirty="0" smtClean="0">
              <a:solidFill>
                <a:schemeClr val="accent1">
                  <a:lumMod val="50000"/>
                </a:schemeClr>
              </a:solidFill>
            </a:endParaRPr>
          </a:p>
          <a:p>
            <a:pPr defTabSz="4389120">
              <a:defRPr/>
            </a:pPr>
            <a:r>
              <a:rPr lang="en-US" sz="1400" b="1" i="1" dirty="0" smtClean="0">
                <a:solidFill>
                  <a:schemeClr val="accent1">
                    <a:lumMod val="50000"/>
                  </a:schemeClr>
                </a:solidFill>
              </a:rPr>
              <a:t>Food to Overcome Outcome Disparities (FOOD)</a:t>
            </a:r>
          </a:p>
          <a:p>
            <a:pPr defTabSz="4389120">
              <a:defRPr/>
            </a:pPr>
            <a:r>
              <a:rPr lang="en-US" sz="1200" dirty="0" smtClean="0">
                <a:solidFill>
                  <a:schemeClr val="accent1">
                    <a:lumMod val="50000"/>
                  </a:schemeClr>
                </a:solidFill>
              </a:rPr>
              <a:t>Julia Ramirez</a:t>
            </a:r>
          </a:p>
          <a:p>
            <a:pPr defTabSz="4389120">
              <a:defRPr/>
            </a:pPr>
            <a:r>
              <a:rPr lang="en-US" sz="1200" dirty="0" smtClean="0">
                <a:solidFill>
                  <a:schemeClr val="accent1">
                    <a:lumMod val="50000"/>
                  </a:schemeClr>
                </a:solidFill>
              </a:rPr>
              <a:t>Joshua </a:t>
            </a:r>
            <a:r>
              <a:rPr lang="en-US" sz="1200" dirty="0" err="1" smtClean="0">
                <a:solidFill>
                  <a:schemeClr val="accent1">
                    <a:lumMod val="50000"/>
                  </a:schemeClr>
                </a:solidFill>
              </a:rPr>
              <a:t>Wessler</a:t>
            </a:r>
            <a:endParaRPr lang="en-US" sz="1200" b="1" dirty="0" smtClean="0">
              <a:solidFill>
                <a:schemeClr val="accent1">
                  <a:lumMod val="50000"/>
                </a:schemeClr>
              </a:solidFill>
            </a:endParaRPr>
          </a:p>
          <a:p>
            <a:pPr defTabSz="4389120">
              <a:defRPr/>
            </a:pPr>
            <a:r>
              <a:rPr lang="en-US" sz="1600" b="1" i="1" dirty="0">
                <a:solidFill>
                  <a:schemeClr val="accent1">
                    <a:lumMod val="50000"/>
                  </a:schemeClr>
                </a:solidFill>
              </a:rPr>
              <a:t>Latino Health Initiative</a:t>
            </a:r>
          </a:p>
          <a:p>
            <a:pPr defTabSz="4389120">
              <a:defRPr/>
            </a:pPr>
            <a:r>
              <a:rPr lang="en-US" sz="1200" dirty="0">
                <a:solidFill>
                  <a:schemeClr val="accent1">
                    <a:lumMod val="50000"/>
                  </a:schemeClr>
                </a:solidFill>
              </a:rPr>
              <a:t>Abraham </a:t>
            </a:r>
            <a:r>
              <a:rPr lang="en-US" sz="1200" dirty="0" err="1">
                <a:solidFill>
                  <a:schemeClr val="accent1">
                    <a:lumMod val="50000"/>
                  </a:schemeClr>
                </a:solidFill>
              </a:rPr>
              <a:t>Aragones</a:t>
            </a:r>
            <a:r>
              <a:rPr lang="en-US" sz="1200" dirty="0">
                <a:solidFill>
                  <a:schemeClr val="accent1">
                    <a:lumMod val="50000"/>
                  </a:schemeClr>
                </a:solidFill>
              </a:rPr>
              <a:t>, M.D., M.S.C.I.</a:t>
            </a:r>
          </a:p>
          <a:p>
            <a:pPr defTabSz="4389120">
              <a:defRPr/>
            </a:pPr>
            <a:r>
              <a:rPr lang="en-US" sz="1200" dirty="0">
                <a:solidFill>
                  <a:schemeClr val="accent1">
                    <a:lumMod val="50000"/>
                  </a:schemeClr>
                </a:solidFill>
              </a:rPr>
              <a:t>Rosario Costas, Ph.D.</a:t>
            </a:r>
          </a:p>
          <a:p>
            <a:pPr defTabSz="4389120">
              <a:defRPr/>
            </a:pPr>
            <a:r>
              <a:rPr lang="en-US" sz="1200" dirty="0">
                <a:solidFill>
                  <a:schemeClr val="accent1">
                    <a:lumMod val="50000"/>
                  </a:schemeClr>
                </a:solidFill>
              </a:rPr>
              <a:t>Lisa Diamond, M.D., M.S.</a:t>
            </a:r>
          </a:p>
          <a:p>
            <a:pPr defTabSz="4389120">
              <a:defRPr/>
            </a:pPr>
            <a:r>
              <a:rPr lang="en-US" sz="1200" dirty="0">
                <a:solidFill>
                  <a:schemeClr val="accent1">
                    <a:lumMod val="50000"/>
                  </a:schemeClr>
                </a:solidFill>
              </a:rPr>
              <a:t>Julia Ramirez</a:t>
            </a:r>
          </a:p>
          <a:p>
            <a:pPr defTabSz="4389120">
              <a:defRPr/>
            </a:pPr>
            <a:endParaRPr lang="en-US" sz="1200" dirty="0">
              <a:solidFill>
                <a:schemeClr val="accent1">
                  <a:lumMod val="50000"/>
                </a:schemeClr>
              </a:solidFill>
            </a:endParaRPr>
          </a:p>
          <a:p>
            <a:pPr defTabSz="4389120">
              <a:defRPr/>
            </a:pPr>
            <a:endParaRPr lang="en-US" sz="1200" dirty="0" smtClean="0">
              <a:solidFill>
                <a:schemeClr val="accent1">
                  <a:lumMod val="50000"/>
                </a:schemeClr>
              </a:solidFill>
            </a:endParaRPr>
          </a:p>
          <a:p>
            <a:pPr defTabSz="4389120">
              <a:defRPr/>
            </a:pPr>
            <a:endParaRPr lang="en-US" sz="1200" dirty="0">
              <a:solidFill>
                <a:schemeClr val="accent1">
                  <a:lumMod val="50000"/>
                </a:schemeClr>
              </a:solidFill>
            </a:endParaRPr>
          </a:p>
          <a:p>
            <a:pPr defTabSz="4389120">
              <a:defRPr/>
            </a:pPr>
            <a:endParaRPr lang="en-US" sz="1200"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smtClean="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endParaRPr lang="en-US" sz="1400" b="1" i="1" dirty="0">
              <a:solidFill>
                <a:schemeClr val="accent1">
                  <a:lumMod val="50000"/>
                </a:schemeClr>
              </a:solidFill>
            </a:endParaRPr>
          </a:p>
          <a:p>
            <a:pPr defTabSz="4389120">
              <a:defRPr/>
            </a:pPr>
            <a:r>
              <a:rPr lang="en-US" sz="1600" b="1" i="1" dirty="0">
                <a:solidFill>
                  <a:schemeClr val="accent1">
                    <a:lumMod val="50000"/>
                  </a:schemeClr>
                </a:solidFill>
              </a:rPr>
              <a:t>Linguistic and Cultural Responsiveness</a:t>
            </a:r>
          </a:p>
          <a:p>
            <a:pPr defTabSz="4389120">
              <a:defRPr/>
            </a:pPr>
            <a:r>
              <a:rPr lang="en-US" sz="1200" dirty="0">
                <a:solidFill>
                  <a:schemeClr val="accent1">
                    <a:lumMod val="50000"/>
                  </a:schemeClr>
                </a:solidFill>
              </a:rPr>
              <a:t>Lisa Diamond, M.D., M.S.</a:t>
            </a:r>
          </a:p>
          <a:p>
            <a:pPr defTabSz="4389120">
              <a:defRPr/>
            </a:pPr>
            <a:r>
              <a:rPr lang="en-US" sz="1200" dirty="0">
                <a:solidFill>
                  <a:schemeClr val="accent1">
                    <a:lumMod val="50000"/>
                  </a:schemeClr>
                </a:solidFill>
              </a:rPr>
              <a:t>Javier Gonzalez, M.F.A</a:t>
            </a:r>
          </a:p>
          <a:p>
            <a:pPr defTabSz="4389120">
              <a:defRPr/>
            </a:pPr>
            <a:r>
              <a:rPr lang="en-US" sz="1200" dirty="0">
                <a:solidFill>
                  <a:schemeClr val="accent1">
                    <a:lumMod val="50000"/>
                  </a:schemeClr>
                </a:solidFill>
              </a:rPr>
              <a:t>Elena </a:t>
            </a:r>
            <a:r>
              <a:rPr lang="en-US" sz="1200" dirty="0" err="1">
                <a:solidFill>
                  <a:schemeClr val="accent1">
                    <a:lumMod val="50000"/>
                  </a:schemeClr>
                </a:solidFill>
              </a:rPr>
              <a:t>Yanjun</a:t>
            </a:r>
            <a:r>
              <a:rPr lang="en-US" sz="1200" dirty="0">
                <a:solidFill>
                  <a:schemeClr val="accent1">
                    <a:lumMod val="50000"/>
                  </a:schemeClr>
                </a:solidFill>
              </a:rPr>
              <a:t> Li</a:t>
            </a:r>
          </a:p>
          <a:p>
            <a:pPr defTabSz="4389120">
              <a:defRPr/>
            </a:pPr>
            <a:r>
              <a:rPr lang="en-US" sz="1200" dirty="0">
                <a:solidFill>
                  <a:schemeClr val="accent1">
                    <a:lumMod val="50000"/>
                  </a:schemeClr>
                </a:solidFill>
              </a:rPr>
              <a:t>Zoe </a:t>
            </a:r>
            <a:r>
              <a:rPr lang="en-US" sz="1200" dirty="0" err="1">
                <a:solidFill>
                  <a:schemeClr val="accent1">
                    <a:lumMod val="50000"/>
                  </a:schemeClr>
                </a:solidFill>
              </a:rPr>
              <a:t>Schutzman</a:t>
            </a:r>
            <a:r>
              <a:rPr lang="en-US" sz="1200" dirty="0">
                <a:solidFill>
                  <a:schemeClr val="accent1">
                    <a:lumMod val="50000"/>
                  </a:schemeClr>
                </a:solidFill>
              </a:rPr>
              <a:t>, M.S.</a:t>
            </a:r>
          </a:p>
          <a:p>
            <a:pPr defTabSz="4389120">
              <a:defRPr/>
            </a:pPr>
            <a:r>
              <a:rPr lang="en-US" sz="1200" dirty="0">
                <a:solidFill>
                  <a:schemeClr val="accent1">
                    <a:lumMod val="50000"/>
                  </a:schemeClr>
                </a:solidFill>
              </a:rPr>
              <a:t>Barry </a:t>
            </a:r>
            <a:r>
              <a:rPr lang="en-US" sz="1200" dirty="0" err="1">
                <a:solidFill>
                  <a:schemeClr val="accent1">
                    <a:lumMod val="50000"/>
                  </a:schemeClr>
                </a:solidFill>
              </a:rPr>
              <a:t>Xiaoliang</a:t>
            </a:r>
            <a:r>
              <a:rPr lang="en-US" sz="1200" dirty="0">
                <a:solidFill>
                  <a:schemeClr val="accent1">
                    <a:lumMod val="50000"/>
                  </a:schemeClr>
                </a:solidFill>
              </a:rPr>
              <a:t> Ma</a:t>
            </a:r>
          </a:p>
          <a:p>
            <a:pPr defTabSz="4389120">
              <a:defRPr/>
            </a:pPr>
            <a:r>
              <a:rPr lang="en-US" sz="1200" dirty="0">
                <a:solidFill>
                  <a:schemeClr val="accent1">
                    <a:lumMod val="50000"/>
                  </a:schemeClr>
                </a:solidFill>
              </a:rPr>
              <a:t>Anthony </a:t>
            </a:r>
            <a:r>
              <a:rPr lang="en-US" sz="1200" dirty="0" err="1" smtClean="0">
                <a:solidFill>
                  <a:schemeClr val="accent1">
                    <a:lumMod val="50000"/>
                  </a:schemeClr>
                </a:solidFill>
              </a:rPr>
              <a:t>Severino</a:t>
            </a:r>
            <a:endParaRPr lang="en-US" sz="1200" b="1" dirty="0" smtClean="0">
              <a:solidFill>
                <a:schemeClr val="accent1">
                  <a:lumMod val="50000"/>
                </a:schemeClr>
              </a:solidFill>
            </a:endParaRPr>
          </a:p>
          <a:p>
            <a:pPr defTabSz="4389120">
              <a:defRPr/>
            </a:pPr>
            <a:r>
              <a:rPr lang="en-US" sz="1600" b="1" i="1" dirty="0" smtClean="0">
                <a:solidFill>
                  <a:schemeClr val="accent1">
                    <a:lumMod val="50000"/>
                  </a:schemeClr>
                </a:solidFill>
              </a:rPr>
              <a:t>South Asian Health Initiative (SAHI)</a:t>
            </a:r>
          </a:p>
          <a:p>
            <a:pPr defTabSz="4389120">
              <a:defRPr/>
            </a:pPr>
            <a:r>
              <a:rPr lang="en-US" sz="1200" dirty="0" err="1">
                <a:solidFill>
                  <a:schemeClr val="accent1">
                    <a:lumMod val="50000"/>
                  </a:schemeClr>
                </a:solidFill>
              </a:rPr>
              <a:t>Pavan</a:t>
            </a:r>
            <a:r>
              <a:rPr lang="en-US" sz="1200" dirty="0">
                <a:solidFill>
                  <a:schemeClr val="accent1">
                    <a:lumMod val="50000"/>
                  </a:schemeClr>
                </a:solidFill>
              </a:rPr>
              <a:t> Gill</a:t>
            </a:r>
          </a:p>
          <a:p>
            <a:pPr defTabSz="4389120">
              <a:defRPr/>
            </a:pPr>
            <a:r>
              <a:rPr lang="en-US" sz="1200" dirty="0" err="1" smtClean="0">
                <a:solidFill>
                  <a:schemeClr val="accent1">
                    <a:lumMod val="50000"/>
                  </a:schemeClr>
                </a:solidFill>
              </a:rPr>
              <a:t>Smita</a:t>
            </a:r>
            <a:r>
              <a:rPr lang="en-US" sz="1200" dirty="0" smtClean="0">
                <a:solidFill>
                  <a:schemeClr val="accent1">
                    <a:lumMod val="50000"/>
                  </a:schemeClr>
                </a:solidFill>
              </a:rPr>
              <a:t> Bannerjee, Ph.D.</a:t>
            </a:r>
          </a:p>
          <a:p>
            <a:pPr defTabSz="4389120">
              <a:defRPr/>
            </a:pPr>
            <a:r>
              <a:rPr lang="en-US" sz="1200" dirty="0" smtClean="0">
                <a:solidFill>
                  <a:schemeClr val="accent1">
                    <a:lumMod val="50000"/>
                  </a:schemeClr>
                </a:solidFill>
              </a:rPr>
              <a:t>Sehrish Bari</a:t>
            </a:r>
          </a:p>
          <a:p>
            <a:pPr defTabSz="4389120">
              <a:defRPr/>
            </a:pPr>
            <a:r>
              <a:rPr lang="en-US" sz="1200" dirty="0" err="1" smtClean="0">
                <a:solidFill>
                  <a:schemeClr val="accent1">
                    <a:lumMod val="50000"/>
                  </a:schemeClr>
                </a:solidFill>
              </a:rPr>
              <a:t>Aparna</a:t>
            </a:r>
            <a:r>
              <a:rPr lang="en-US" sz="1200" dirty="0" smtClean="0">
                <a:solidFill>
                  <a:schemeClr val="accent1">
                    <a:lumMod val="50000"/>
                  </a:schemeClr>
                </a:solidFill>
              </a:rPr>
              <a:t> Sarin, M.D., M.P.H.</a:t>
            </a:r>
            <a:endParaRPr lang="en-US" sz="1200" b="1" dirty="0" smtClean="0">
              <a:solidFill>
                <a:schemeClr val="accent1">
                  <a:lumMod val="50000"/>
                </a:schemeClr>
              </a:solidFill>
            </a:endParaRPr>
          </a:p>
          <a:p>
            <a:pPr defTabSz="4389120">
              <a:defRPr/>
            </a:pPr>
            <a:r>
              <a:rPr lang="en-US" sz="1600" b="1" i="1" dirty="0" smtClean="0">
                <a:solidFill>
                  <a:schemeClr val="accent1">
                    <a:lumMod val="50000"/>
                  </a:schemeClr>
                </a:solidFill>
              </a:rPr>
              <a:t>Chinese </a:t>
            </a:r>
            <a:r>
              <a:rPr lang="en-US" sz="1600" b="1" i="1" dirty="0">
                <a:solidFill>
                  <a:schemeClr val="accent1">
                    <a:lumMod val="50000"/>
                  </a:schemeClr>
                </a:solidFill>
              </a:rPr>
              <a:t>American Cancer Care Access Program</a:t>
            </a:r>
          </a:p>
          <a:p>
            <a:pPr defTabSz="4389120">
              <a:defRPr/>
            </a:pPr>
            <a:r>
              <a:rPr lang="en-US" sz="1200" dirty="0">
                <a:solidFill>
                  <a:schemeClr val="accent1">
                    <a:lumMod val="50000"/>
                  </a:schemeClr>
                </a:solidFill>
              </a:rPr>
              <a:t>Jennifer </a:t>
            </a:r>
            <a:r>
              <a:rPr lang="en-US" sz="1200" dirty="0" err="1">
                <a:solidFill>
                  <a:schemeClr val="accent1">
                    <a:lumMod val="50000"/>
                  </a:schemeClr>
                </a:solidFill>
              </a:rPr>
              <a:t>Leng</a:t>
            </a:r>
            <a:r>
              <a:rPr lang="en-US" sz="1200" dirty="0">
                <a:solidFill>
                  <a:schemeClr val="accent1">
                    <a:lumMod val="50000"/>
                  </a:schemeClr>
                </a:solidFill>
              </a:rPr>
              <a:t>, M.D., M.P.H.</a:t>
            </a:r>
          </a:p>
          <a:p>
            <a:pPr defTabSz="4389120">
              <a:defRPr/>
            </a:pPr>
            <a:r>
              <a:rPr lang="en-US" sz="1200" dirty="0">
                <a:solidFill>
                  <a:schemeClr val="accent1">
                    <a:lumMod val="50000"/>
                  </a:schemeClr>
                </a:solidFill>
              </a:rPr>
              <a:t>Elena </a:t>
            </a:r>
            <a:r>
              <a:rPr lang="en-US" sz="1200" dirty="0" err="1">
                <a:solidFill>
                  <a:schemeClr val="accent1">
                    <a:lumMod val="50000"/>
                  </a:schemeClr>
                </a:solidFill>
              </a:rPr>
              <a:t>Yanjun</a:t>
            </a:r>
            <a:r>
              <a:rPr lang="en-US" sz="1200" dirty="0">
                <a:solidFill>
                  <a:schemeClr val="accent1">
                    <a:lumMod val="50000"/>
                  </a:schemeClr>
                </a:solidFill>
              </a:rPr>
              <a:t> Li</a:t>
            </a:r>
          </a:p>
          <a:p>
            <a:pPr defTabSz="4389120">
              <a:defRPr/>
            </a:pPr>
            <a:r>
              <a:rPr lang="en-US" sz="1200" dirty="0">
                <a:solidFill>
                  <a:schemeClr val="accent1">
                    <a:lumMod val="50000"/>
                  </a:schemeClr>
                </a:solidFill>
              </a:rPr>
              <a:t>Barry </a:t>
            </a:r>
            <a:r>
              <a:rPr lang="en-US" sz="1200" dirty="0" err="1">
                <a:solidFill>
                  <a:schemeClr val="accent1">
                    <a:lumMod val="50000"/>
                  </a:schemeClr>
                </a:solidFill>
              </a:rPr>
              <a:t>Xiaoliang</a:t>
            </a:r>
            <a:r>
              <a:rPr lang="en-US" sz="1200" dirty="0">
                <a:solidFill>
                  <a:schemeClr val="accent1">
                    <a:lumMod val="50000"/>
                  </a:schemeClr>
                </a:solidFill>
              </a:rPr>
              <a:t> Ma</a:t>
            </a:r>
          </a:p>
          <a:p>
            <a:pPr defTabSz="4389120">
              <a:defRPr/>
            </a:pPr>
            <a:r>
              <a:rPr lang="en-US" sz="1200" dirty="0">
                <a:solidFill>
                  <a:schemeClr val="accent1">
                    <a:lumMod val="50000"/>
                  </a:schemeClr>
                </a:solidFill>
              </a:rPr>
              <a:t>Charles </a:t>
            </a:r>
            <a:r>
              <a:rPr lang="en-US" sz="1200" dirty="0" smtClean="0">
                <a:solidFill>
                  <a:schemeClr val="accent1">
                    <a:lumMod val="50000"/>
                  </a:schemeClr>
                </a:solidFill>
              </a:rPr>
              <a:t>Stern</a:t>
            </a:r>
            <a:endParaRPr lang="en-US" sz="1200" b="1" dirty="0">
              <a:solidFill>
                <a:schemeClr val="accent1">
                  <a:lumMod val="50000"/>
                </a:schemeClr>
              </a:solidFill>
            </a:endParaRPr>
          </a:p>
          <a:p>
            <a:pPr defTabSz="4389120" fontAlgn="auto">
              <a:spcBef>
                <a:spcPts val="0"/>
              </a:spcBef>
              <a:spcAft>
                <a:spcPts val="0"/>
              </a:spcAft>
              <a:defRPr/>
            </a:pPr>
            <a:r>
              <a:rPr lang="en-US" sz="1600" b="1" i="1" dirty="0">
                <a:solidFill>
                  <a:schemeClr val="accent1">
                    <a:lumMod val="50000"/>
                  </a:schemeClr>
                </a:solidFill>
              </a:rPr>
              <a:t>Arab American Breast Cancer Education</a:t>
            </a:r>
          </a:p>
          <a:p>
            <a:pPr defTabSz="4389120" fontAlgn="auto">
              <a:spcBef>
                <a:spcPts val="0"/>
              </a:spcBef>
              <a:spcAft>
                <a:spcPts val="0"/>
              </a:spcAft>
              <a:defRPr/>
            </a:pPr>
            <a:r>
              <a:rPr lang="en-US" sz="1600" b="1" i="1" dirty="0">
                <a:solidFill>
                  <a:schemeClr val="accent1">
                    <a:lumMod val="50000"/>
                  </a:schemeClr>
                </a:solidFill>
              </a:rPr>
              <a:t>and Referral Program (AMBER)</a:t>
            </a:r>
            <a:endParaRPr lang="en-US" sz="1600" i="1" dirty="0">
              <a:solidFill>
                <a:schemeClr val="accent1">
                  <a:lumMod val="50000"/>
                </a:schemeClr>
              </a:solidFill>
              <a:latin typeface="Calibri" pitchFamily="34" charset="0"/>
            </a:endParaRPr>
          </a:p>
          <a:p>
            <a:pPr defTabSz="4389120">
              <a:defRPr/>
            </a:pPr>
            <a:r>
              <a:rPr lang="en-US" sz="1200" dirty="0">
                <a:solidFill>
                  <a:schemeClr val="accent1">
                    <a:lumMod val="50000"/>
                  </a:schemeClr>
                </a:solidFill>
              </a:rPr>
              <a:t>Claudia </a:t>
            </a:r>
            <a:r>
              <a:rPr lang="en-US" sz="1200" dirty="0" err="1">
                <a:solidFill>
                  <a:schemeClr val="accent1">
                    <a:lumMod val="50000"/>
                  </a:schemeClr>
                </a:solidFill>
              </a:rPr>
              <a:t>Ayash</a:t>
            </a:r>
            <a:r>
              <a:rPr lang="en-US" sz="1200" dirty="0">
                <a:solidFill>
                  <a:schemeClr val="accent1">
                    <a:lumMod val="50000"/>
                  </a:schemeClr>
                </a:solidFill>
              </a:rPr>
              <a:t>, M.P.H. </a:t>
            </a:r>
          </a:p>
          <a:p>
            <a:pPr defTabSz="4389120">
              <a:defRPr/>
            </a:pPr>
            <a:r>
              <a:rPr lang="en-US" sz="1200" dirty="0" err="1">
                <a:solidFill>
                  <a:schemeClr val="accent1">
                    <a:lumMod val="50000"/>
                  </a:schemeClr>
                </a:solidFill>
              </a:rPr>
              <a:t>Sahar</a:t>
            </a:r>
            <a:r>
              <a:rPr lang="en-US" sz="1200" dirty="0">
                <a:solidFill>
                  <a:schemeClr val="accent1">
                    <a:lumMod val="50000"/>
                  </a:schemeClr>
                </a:solidFill>
              </a:rPr>
              <a:t> Farah</a:t>
            </a:r>
          </a:p>
          <a:p>
            <a:pPr defTabSz="4389120">
              <a:defRPr/>
            </a:pPr>
            <a:r>
              <a:rPr lang="en-US" sz="1200" dirty="0" err="1">
                <a:solidFill>
                  <a:schemeClr val="accent1">
                    <a:lumMod val="50000"/>
                  </a:schemeClr>
                </a:solidFill>
              </a:rPr>
              <a:t>Hala</a:t>
            </a:r>
            <a:r>
              <a:rPr lang="en-US" sz="1200" dirty="0">
                <a:solidFill>
                  <a:schemeClr val="accent1">
                    <a:lumMod val="50000"/>
                  </a:schemeClr>
                </a:solidFill>
              </a:rPr>
              <a:t> </a:t>
            </a:r>
            <a:r>
              <a:rPr lang="en-US" sz="1200" dirty="0" err="1">
                <a:solidFill>
                  <a:schemeClr val="accent1">
                    <a:lumMod val="50000"/>
                  </a:schemeClr>
                </a:solidFill>
              </a:rPr>
              <a:t>Borno</a:t>
            </a:r>
            <a:endParaRPr lang="en-US" sz="1200" dirty="0">
              <a:solidFill>
                <a:schemeClr val="accent1">
                  <a:lumMod val="50000"/>
                </a:schemeClr>
              </a:solidFill>
            </a:endParaRPr>
          </a:p>
          <a:p>
            <a:pPr defTabSz="4389120">
              <a:defRPr/>
            </a:pPr>
            <a:r>
              <a:rPr lang="en-US" sz="1200" dirty="0" err="1">
                <a:solidFill>
                  <a:schemeClr val="accent1">
                    <a:lumMod val="50000"/>
                  </a:schemeClr>
                </a:solidFill>
              </a:rPr>
              <a:t>Rawan</a:t>
            </a:r>
            <a:r>
              <a:rPr lang="en-US" sz="1200" dirty="0">
                <a:solidFill>
                  <a:schemeClr val="accent1">
                    <a:lumMod val="50000"/>
                  </a:schemeClr>
                </a:solidFill>
              </a:rPr>
              <a:t> </a:t>
            </a:r>
            <a:r>
              <a:rPr lang="en-US" sz="1200" dirty="0" err="1" smtClean="0">
                <a:solidFill>
                  <a:schemeClr val="accent1">
                    <a:lumMod val="50000"/>
                  </a:schemeClr>
                </a:solidFill>
              </a:rPr>
              <a:t>Yasmin</a:t>
            </a:r>
            <a:endParaRPr lang="en-US" sz="1200" b="1" dirty="0">
              <a:solidFill>
                <a:schemeClr val="accent1">
                  <a:lumMod val="50000"/>
                </a:schemeClr>
              </a:solidFill>
            </a:endParaRPr>
          </a:p>
          <a:p>
            <a:pPr defTabSz="4389120">
              <a:defRPr/>
            </a:pPr>
            <a:endParaRPr lang="en-US" sz="1400" b="1" dirty="0"/>
          </a:p>
          <a:p>
            <a:pPr defTabSz="4389120">
              <a:defRPr/>
            </a:pPr>
            <a:endParaRPr lang="en-US" sz="1400" b="1" dirty="0" smtClean="0"/>
          </a:p>
          <a:p>
            <a:pPr defTabSz="4389120">
              <a:defRPr/>
            </a:pPr>
            <a:endParaRPr lang="en-US" sz="1400" dirty="0">
              <a:solidFill>
                <a:schemeClr val="accent5">
                  <a:lumMod val="50000"/>
                </a:schemeClr>
              </a:solidFill>
              <a:latin typeface="Calibri" pitchFamily="34" charset="0"/>
            </a:endParaRPr>
          </a:p>
          <a:p>
            <a:pPr algn="r"/>
            <a:endParaRPr lang="en-US" dirty="0"/>
          </a:p>
        </p:txBody>
      </p:sp>
      <p:pic>
        <p:nvPicPr>
          <p:cNvPr id="6" name="Picture 5" descr="CIH Staff Photo.jpg"/>
          <p:cNvPicPr>
            <a:picLocks noChangeAspect="1"/>
          </p:cNvPicPr>
          <p:nvPr/>
        </p:nvPicPr>
        <p:blipFill>
          <a:blip r:embed="rId2" cstate="print"/>
          <a:stretch>
            <a:fillRect/>
          </a:stretch>
        </p:blipFill>
        <p:spPr>
          <a:xfrm>
            <a:off x="7122074" y="5519616"/>
            <a:ext cx="1783802" cy="1210708"/>
          </a:xfrm>
          <a:prstGeom prst="rect">
            <a:avLst/>
          </a:prstGeom>
        </p:spPr>
      </p:pic>
      <p:sp>
        <p:nvSpPr>
          <p:cNvPr id="3" name="Rectangle 2"/>
          <p:cNvSpPr/>
          <p:nvPr/>
        </p:nvSpPr>
        <p:spPr>
          <a:xfrm>
            <a:off x="638090" y="1123835"/>
            <a:ext cx="1854369" cy="461665"/>
          </a:xfrm>
          <a:prstGeom prst="rect">
            <a:avLst/>
          </a:prstGeom>
        </p:spPr>
        <p:txBody>
          <a:bodyPr wrap="none">
            <a:spAutoFit/>
          </a:bodyPr>
          <a:lstStyle/>
          <a:p>
            <a:pPr lvl="0" algn="ctr">
              <a:spcBef>
                <a:spcPct val="0"/>
              </a:spcBef>
            </a:pPr>
            <a:r>
              <a:rPr lang="en-US" sz="2400" i="1" dirty="0">
                <a:solidFill>
                  <a:srgbClr val="7BA79D">
                    <a:lumMod val="50000"/>
                  </a:srgbClr>
                </a:solidFill>
                <a:latin typeface="Calibri" pitchFamily="34" charset="0"/>
                <a:ea typeface="+mj-ea"/>
                <a:cs typeface="+mj-cs"/>
              </a:rPr>
              <a:t>Introductions</a:t>
            </a:r>
            <a:endParaRPr lang="en-US" sz="2400" dirty="0">
              <a:solidFill>
                <a:srgbClr val="775F55"/>
              </a:solidFill>
              <a:ea typeface="+mj-ea"/>
              <a:cs typeface="+mj-cs"/>
            </a:endParaRPr>
          </a:p>
        </p:txBody>
      </p:sp>
    </p:spTree>
    <p:extLst>
      <p:ext uri="{BB962C8B-B14F-4D97-AF65-F5344CB8AC3E}">
        <p14:creationId xmlns:p14="http://schemas.microsoft.com/office/powerpoint/2010/main" val="487176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AutoShape 2"/>
          <p:cNvSpPr>
            <a:spLocks noGrp="1" noChangeArrowheads="1"/>
          </p:cNvSpPr>
          <p:nvPr>
            <p:ph type="title"/>
          </p:nvPr>
        </p:nvSpPr>
        <p:spPr>
          <a:xfrm>
            <a:off x="1055688" y="-304799"/>
            <a:ext cx="7631112" cy="1892300"/>
          </a:xfrm>
        </p:spPr>
        <p:txBody>
          <a:bodyPr>
            <a:normAutofit/>
          </a:bodyPr>
          <a:lstStyle/>
          <a:p>
            <a:r>
              <a:rPr lang="en-US" dirty="0"/>
              <a:t>The </a:t>
            </a:r>
            <a:r>
              <a:rPr lang="en-US" dirty="0" smtClean="0"/>
              <a:t>Immigrant </a:t>
            </a:r>
            <a:r>
              <a:rPr lang="en-US" dirty="0"/>
              <a:t>Health </a:t>
            </a:r>
            <a:r>
              <a:rPr lang="en-US" dirty="0" smtClean="0"/>
              <a:t/>
            </a:r>
            <a:br>
              <a:rPr lang="en-US" dirty="0" smtClean="0"/>
            </a:br>
            <a:r>
              <a:rPr lang="en-US" dirty="0" smtClean="0"/>
              <a:t>and Cancer </a:t>
            </a:r>
            <a:r>
              <a:rPr lang="en-US" dirty="0" smtClean="0"/>
              <a:t>Disparities Service</a:t>
            </a:r>
            <a:endParaRPr lang="en-GB" altLang="ko-KR" dirty="0">
              <a:ea typeface="굴림" charset="-127"/>
              <a:cs typeface="굴림" charset="-127"/>
            </a:endParaRPr>
          </a:p>
        </p:txBody>
      </p:sp>
      <p:sp>
        <p:nvSpPr>
          <p:cNvPr id="1089539" name="Rectangle 3"/>
          <p:cNvSpPr>
            <a:spLocks noGrp="1" noChangeArrowheads="1"/>
          </p:cNvSpPr>
          <p:nvPr>
            <p:ph type="body" idx="1"/>
          </p:nvPr>
        </p:nvSpPr>
        <p:spPr>
          <a:xfrm>
            <a:off x="1076325" y="1778000"/>
            <a:ext cx="7762875" cy="4546600"/>
          </a:xfrm>
        </p:spPr>
        <p:txBody>
          <a:bodyPr>
            <a:normAutofit fontScale="92500" lnSpcReduction="20000"/>
          </a:bodyPr>
          <a:lstStyle/>
          <a:p>
            <a:pPr marL="609600" indent="-609600">
              <a:lnSpc>
                <a:spcPct val="90000"/>
              </a:lnSpc>
            </a:pPr>
            <a:r>
              <a:rPr lang="en-US" sz="2000" dirty="0" smtClean="0"/>
              <a:t>NYSDOH Immigrant Health Policy Analysis</a:t>
            </a:r>
          </a:p>
          <a:p>
            <a:pPr marL="609600" indent="-609600">
              <a:lnSpc>
                <a:spcPct val="90000"/>
              </a:lnSpc>
            </a:pPr>
            <a:endParaRPr lang="en-US" sz="2000" dirty="0" smtClean="0"/>
          </a:p>
          <a:p>
            <a:pPr marL="609600" indent="-609600">
              <a:lnSpc>
                <a:spcPct val="90000"/>
              </a:lnSpc>
            </a:pPr>
            <a:r>
              <a:rPr lang="en-US" sz="2000" dirty="0" smtClean="0"/>
              <a:t>First ever National Symposium</a:t>
            </a:r>
          </a:p>
          <a:p>
            <a:pPr marL="609600" indent="-609600">
              <a:lnSpc>
                <a:spcPct val="90000"/>
              </a:lnSpc>
            </a:pPr>
            <a:endParaRPr lang="en-US" sz="2000" dirty="0" smtClean="0"/>
          </a:p>
          <a:p>
            <a:pPr marL="609600" indent="-609600">
              <a:lnSpc>
                <a:spcPct val="90000"/>
              </a:lnSpc>
            </a:pPr>
            <a:r>
              <a:rPr lang="en-US" sz="2000" dirty="0" smtClean="0"/>
              <a:t>Led to founding </a:t>
            </a:r>
            <a:r>
              <a:rPr lang="en-US" sz="2000" dirty="0"/>
              <a:t>in </a:t>
            </a:r>
            <a:r>
              <a:rPr lang="en-US" sz="2000" dirty="0" smtClean="0"/>
              <a:t>1989 as NYTFIH at NYU School of Medicine </a:t>
            </a:r>
            <a:r>
              <a:rPr lang="en-US" sz="2000" dirty="0" err="1" smtClean="0">
                <a:sym typeface="Wingdings"/>
              </a:rPr>
              <a:t></a:t>
            </a:r>
            <a:r>
              <a:rPr lang="en-US" sz="2000" dirty="0" smtClean="0"/>
              <a:t> Center for Immigrant Health </a:t>
            </a:r>
            <a:r>
              <a:rPr lang="en-US" sz="2000" dirty="0" err="1" smtClean="0">
                <a:sym typeface="Wingdings"/>
              </a:rPr>
              <a:t></a:t>
            </a:r>
            <a:r>
              <a:rPr lang="en-US" sz="2000" dirty="0" smtClean="0">
                <a:sym typeface="Wingdings"/>
              </a:rPr>
              <a:t> Center for Immigrant Health and Cancer Disparities at MSKCC 2011</a:t>
            </a:r>
            <a:endParaRPr lang="en-US" sz="2000" dirty="0" smtClean="0"/>
          </a:p>
          <a:p>
            <a:pPr marL="609600" indent="-609600">
              <a:lnSpc>
                <a:spcPct val="90000"/>
              </a:lnSpc>
            </a:pPr>
            <a:endParaRPr lang="en-US" sz="2000" dirty="0"/>
          </a:p>
          <a:p>
            <a:pPr marL="609600" indent="-609600">
              <a:lnSpc>
                <a:spcPct val="90000"/>
              </a:lnSpc>
            </a:pPr>
            <a:r>
              <a:rPr lang="en-US" sz="2000" dirty="0"/>
              <a:t>Network of community members/</a:t>
            </a:r>
            <a:r>
              <a:rPr lang="en-US" sz="2000" dirty="0" err="1"/>
              <a:t>CBOs/FBOs</a:t>
            </a:r>
            <a:r>
              <a:rPr lang="en-US" sz="2000" dirty="0"/>
              <a:t>, providers, researchers, facilities and administrators, program and policymakers</a:t>
            </a:r>
          </a:p>
          <a:p>
            <a:pPr marL="609600" indent="-609600">
              <a:lnSpc>
                <a:spcPct val="90000"/>
              </a:lnSpc>
            </a:pPr>
            <a:endParaRPr lang="en-US" sz="2000" dirty="0"/>
          </a:p>
          <a:p>
            <a:pPr marL="609600" indent="-609600">
              <a:lnSpc>
                <a:spcPct val="90000"/>
              </a:lnSpc>
            </a:pPr>
            <a:r>
              <a:rPr lang="en-US" sz="2000" dirty="0"/>
              <a:t>Mission: To facilitate the delivery of linguistically, culturally, and epidemiologically sensitive healthcare services to newcomer populations</a:t>
            </a:r>
          </a:p>
          <a:p>
            <a:pPr marL="609600" indent="-609600">
              <a:lnSpc>
                <a:spcPct val="90000"/>
              </a:lnSpc>
            </a:pPr>
            <a:endParaRPr lang="en-US" sz="2000" dirty="0"/>
          </a:p>
          <a:p>
            <a:pPr marL="609600" indent="-609600">
              <a:lnSpc>
                <a:spcPct val="90000"/>
              </a:lnSpc>
            </a:pPr>
            <a:r>
              <a:rPr lang="en-US" sz="2000" dirty="0"/>
              <a:t>Research, Outreach, Education/Training, Information  Dissemination, Program/Policy Development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ChangeArrowheads="1"/>
          </p:cNvSpPr>
          <p:nvPr/>
        </p:nvSpPr>
        <p:spPr bwMode="auto">
          <a:xfrm>
            <a:off x="2895600" y="1066800"/>
            <a:ext cx="3200400" cy="1143000"/>
          </a:xfrm>
          <a:prstGeom prst="rect">
            <a:avLst/>
          </a:prstGeom>
          <a:noFill/>
          <a:ln w="9525">
            <a:noFill/>
            <a:miter lim="800000"/>
            <a:headEnd/>
            <a:tailEnd/>
          </a:ln>
          <a:effectLst/>
        </p:spPr>
        <p:txBody>
          <a:bodyPr anchor="ctr">
            <a:prstTxWarp prst="textNoShape">
              <a:avLst/>
            </a:prstTxWarp>
          </a:bodyPr>
          <a:lstStyle/>
          <a:p>
            <a:pPr eaLnBrk="1" hangingPunct="1"/>
            <a:r>
              <a:rPr lang="en-US" sz="4400" i="1">
                <a:solidFill>
                  <a:schemeClr val="tx2"/>
                </a:solidFill>
                <a:latin typeface="Times New Roman" charset="0"/>
              </a:rPr>
              <a:t>PARTNERS</a:t>
            </a:r>
          </a:p>
        </p:txBody>
      </p:sp>
      <p:graphicFrame>
        <p:nvGraphicFramePr>
          <p:cNvPr id="1091587" name="Object 3"/>
          <p:cNvGraphicFramePr>
            <a:graphicFrameLocks noChangeAspect="1"/>
          </p:cNvGraphicFramePr>
          <p:nvPr/>
        </p:nvGraphicFramePr>
        <p:xfrm>
          <a:off x="228600" y="1219200"/>
          <a:ext cx="1981200" cy="2057400"/>
        </p:xfrm>
        <a:graphic>
          <a:graphicData uri="http://schemas.openxmlformats.org/presentationml/2006/ole">
            <mc:AlternateContent xmlns:mc="http://schemas.openxmlformats.org/markup-compatibility/2006">
              <mc:Choice xmlns:v="urn:schemas-microsoft-com:vml" Requires="v">
                <p:oleObj spid="_x0000_s109576" name="Photo Editor Photo" r:id="rId4" imgW="1000000" imgH="1038370" progId="">
                  <p:embed/>
                </p:oleObj>
              </mc:Choice>
              <mc:Fallback>
                <p:oleObj name="Photo Editor Photo" r:id="rId4" imgW="1000000" imgH="103837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1981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91588" name="Picture 4" descr="logo"/>
          <p:cNvPicPr>
            <a:picLocks noChangeAspect="1" noChangeArrowheads="1"/>
          </p:cNvPicPr>
          <p:nvPr/>
        </p:nvPicPr>
        <p:blipFill>
          <a:blip r:embed="rId6" cstate="print"/>
          <a:srcRect/>
          <a:stretch>
            <a:fillRect/>
          </a:stretch>
        </p:blipFill>
        <p:spPr bwMode="auto">
          <a:xfrm>
            <a:off x="7315200" y="1371600"/>
            <a:ext cx="1609725" cy="1828800"/>
          </a:xfrm>
          <a:prstGeom prst="rect">
            <a:avLst/>
          </a:prstGeom>
          <a:noFill/>
          <a:ln w="9525">
            <a:noFill/>
            <a:miter lim="800000"/>
            <a:headEnd/>
            <a:tailEnd/>
          </a:ln>
        </p:spPr>
      </p:pic>
      <p:pic>
        <p:nvPicPr>
          <p:cNvPr id="1091589" name="Picture 5" descr="DamCla2282sm"/>
          <p:cNvPicPr>
            <a:picLocks noChangeAspect="1" noChangeArrowheads="1"/>
          </p:cNvPicPr>
          <p:nvPr/>
        </p:nvPicPr>
        <p:blipFill>
          <a:blip r:embed="rId7" cstate="print"/>
          <a:srcRect/>
          <a:stretch>
            <a:fillRect/>
          </a:stretch>
        </p:blipFill>
        <p:spPr bwMode="auto">
          <a:xfrm>
            <a:off x="3352800" y="3733800"/>
            <a:ext cx="2325688" cy="2895600"/>
          </a:xfrm>
          <a:prstGeom prst="rect">
            <a:avLst/>
          </a:prstGeom>
          <a:noFill/>
          <a:ln w="9525">
            <a:noFill/>
            <a:miter lim="800000"/>
            <a:headEnd/>
            <a:tailEnd/>
          </a:ln>
        </p:spPr>
      </p:pic>
      <p:pic>
        <p:nvPicPr>
          <p:cNvPr id="1091590" name="Picture 6" descr="A Face in the Crowd"/>
          <p:cNvPicPr>
            <a:picLocks noChangeAspect="1" noChangeArrowheads="1"/>
          </p:cNvPicPr>
          <p:nvPr/>
        </p:nvPicPr>
        <p:blipFill>
          <a:blip r:embed="rId8" r:link="rId9" cstate="print"/>
          <a:srcRect/>
          <a:stretch>
            <a:fillRect/>
          </a:stretch>
        </p:blipFill>
        <p:spPr bwMode="auto">
          <a:xfrm>
            <a:off x="6477000" y="3733800"/>
            <a:ext cx="2362200" cy="2895600"/>
          </a:xfrm>
          <a:prstGeom prst="rect">
            <a:avLst/>
          </a:prstGeom>
          <a:noFill/>
          <a:ln w="9525">
            <a:noFill/>
            <a:miter lim="800000"/>
            <a:headEnd/>
            <a:tailEnd/>
          </a:ln>
        </p:spPr>
      </p:pic>
      <p:pic>
        <p:nvPicPr>
          <p:cNvPr id="1091591" name="Picture 7" descr="logo2"/>
          <p:cNvPicPr>
            <a:picLocks noChangeAspect="1" noChangeArrowheads="1"/>
          </p:cNvPicPr>
          <p:nvPr/>
        </p:nvPicPr>
        <p:blipFill>
          <a:blip r:embed="rId10" cstate="print"/>
          <a:srcRect/>
          <a:stretch>
            <a:fillRect/>
          </a:stretch>
        </p:blipFill>
        <p:spPr bwMode="auto">
          <a:xfrm>
            <a:off x="381000" y="3733800"/>
            <a:ext cx="2189163" cy="2895600"/>
          </a:xfrm>
          <a:prstGeom prst="rect">
            <a:avLst/>
          </a:prstGeom>
          <a:noFill/>
          <a:ln w="9525">
            <a:noFill/>
            <a:miter lim="800000"/>
            <a:headEnd/>
            <a:tailEnd/>
          </a:ln>
        </p:spPr>
      </p:pic>
      <p:pic>
        <p:nvPicPr>
          <p:cNvPr id="1091592" name="Picture 8" descr="logo"/>
          <p:cNvPicPr>
            <a:picLocks noChangeAspect="1" noChangeArrowheads="1"/>
          </p:cNvPicPr>
          <p:nvPr/>
        </p:nvPicPr>
        <p:blipFill>
          <a:blip r:embed="rId11" cstate="print"/>
          <a:srcRect r="72964"/>
          <a:stretch>
            <a:fillRect/>
          </a:stretch>
        </p:blipFill>
        <p:spPr bwMode="auto">
          <a:xfrm>
            <a:off x="2743200" y="2438400"/>
            <a:ext cx="1676400" cy="1104900"/>
          </a:xfrm>
          <a:prstGeom prst="rect">
            <a:avLst/>
          </a:prstGeom>
          <a:noFill/>
        </p:spPr>
      </p:pic>
      <p:pic>
        <p:nvPicPr>
          <p:cNvPr id="1091593" name="Picture 9" descr="saya-logo-out"/>
          <p:cNvPicPr>
            <a:picLocks noChangeAspect="1" noChangeArrowheads="1"/>
          </p:cNvPicPr>
          <p:nvPr/>
        </p:nvPicPr>
        <p:blipFill>
          <a:blip r:embed="rId12" cstate="print"/>
          <a:srcRect/>
          <a:stretch>
            <a:fillRect/>
          </a:stretch>
        </p:blipFill>
        <p:spPr bwMode="auto">
          <a:xfrm>
            <a:off x="4962525" y="2438400"/>
            <a:ext cx="1743075" cy="1066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AutoShape 2"/>
          <p:cNvSpPr>
            <a:spLocks noGrp="1" noChangeArrowheads="1"/>
          </p:cNvSpPr>
          <p:nvPr>
            <p:ph type="title"/>
          </p:nvPr>
        </p:nvSpPr>
        <p:spPr/>
        <p:txBody>
          <a:bodyPr>
            <a:normAutofit fontScale="90000"/>
          </a:bodyPr>
          <a:lstStyle/>
          <a:p>
            <a:r>
              <a:rPr lang="en-US"/>
              <a:t>Immigrant Health: Intersecting  Spheres</a:t>
            </a:r>
          </a:p>
        </p:txBody>
      </p:sp>
      <p:sp>
        <p:nvSpPr>
          <p:cNvPr id="1470467" name="Rectangle 3"/>
          <p:cNvSpPr>
            <a:spLocks noGrp="1" noChangeArrowheads="1"/>
          </p:cNvSpPr>
          <p:nvPr>
            <p:ph type="body" idx="1"/>
          </p:nvPr>
        </p:nvSpPr>
        <p:spPr/>
        <p:txBody>
          <a:bodyPr>
            <a:normAutofit fontScale="92500" lnSpcReduction="10000"/>
          </a:bodyPr>
          <a:lstStyle/>
          <a:p>
            <a:r>
              <a:rPr lang="en-US" sz="2400" dirty="0"/>
              <a:t>Access </a:t>
            </a:r>
            <a:r>
              <a:rPr lang="en-US" sz="2400" dirty="0" smtClean="0"/>
              <a:t>Barriers/Socioeconomic Determinants of Health: </a:t>
            </a:r>
            <a:r>
              <a:rPr lang="en-US" sz="2400" dirty="0"/>
              <a:t>Linguistic, Cultural, Legal-Immigration </a:t>
            </a:r>
            <a:r>
              <a:rPr lang="en-US" sz="2400" dirty="0" err="1"/>
              <a:t>Related(Perceived</a:t>
            </a:r>
            <a:r>
              <a:rPr lang="en-US" sz="2400" dirty="0"/>
              <a:t> and Real), Economic,</a:t>
            </a:r>
            <a:r>
              <a:rPr lang="en-US" sz="2400" dirty="0" smtClean="0"/>
              <a:t>  Technology</a:t>
            </a:r>
          </a:p>
          <a:p>
            <a:pPr>
              <a:buNone/>
            </a:pPr>
            <a:endParaRPr lang="en-US" sz="2400" dirty="0" smtClean="0"/>
          </a:p>
          <a:p>
            <a:r>
              <a:rPr lang="en-US" sz="2400" dirty="0"/>
              <a:t>Health </a:t>
            </a:r>
            <a:r>
              <a:rPr lang="en-US" sz="2400" dirty="0" err="1" smtClean="0"/>
              <a:t>Conditions(</a:t>
            </a:r>
            <a:r>
              <a:rPr lang="en-US" sz="2400" dirty="0" err="1"/>
              <a:t>Tuberculosis</a:t>
            </a:r>
            <a:r>
              <a:rPr lang="en-US" sz="2400" dirty="0"/>
              <a:t>, Cancer, </a:t>
            </a:r>
            <a:r>
              <a:rPr lang="en-US" sz="2400" dirty="0" smtClean="0"/>
              <a:t>Cardiovascular, Mental Health)</a:t>
            </a:r>
          </a:p>
          <a:p>
            <a:endParaRPr lang="en-US" sz="2400" dirty="0" smtClean="0"/>
          </a:p>
          <a:p>
            <a:r>
              <a:rPr lang="en-US" sz="2400" dirty="0"/>
              <a:t>Immigrant </a:t>
            </a:r>
            <a:r>
              <a:rPr lang="en-US" sz="2400" dirty="0" err="1"/>
              <a:t>Community(SAHI</a:t>
            </a:r>
            <a:r>
              <a:rPr lang="en-US" sz="2400" dirty="0"/>
              <a:t>, </a:t>
            </a:r>
            <a:r>
              <a:rPr lang="en-US" sz="2400" dirty="0" smtClean="0"/>
              <a:t>HHI, Latino Health Initiative/Mexican Consulates)</a:t>
            </a:r>
          </a:p>
          <a:p>
            <a:pPr>
              <a:buNone/>
            </a:pPr>
            <a:endParaRPr lang="en-US" sz="2400" dirty="0" smtClean="0"/>
          </a:p>
          <a:p>
            <a:r>
              <a:rPr lang="en-US" sz="2400" dirty="0" err="1"/>
              <a:t>Subgroups(Occupational</a:t>
            </a:r>
            <a:r>
              <a:rPr lang="en-US" sz="2400" dirty="0"/>
              <a:t>…Taxi, Restaurant, Construction; Home Health Workers; Religious)</a:t>
            </a:r>
          </a:p>
        </p:txBody>
      </p:sp>
      <p:sp>
        <p:nvSpPr>
          <p:cNvPr id="4" name="Rectangle 3"/>
          <p:cNvSpPr/>
          <p:nvPr/>
        </p:nvSpPr>
        <p:spPr>
          <a:xfrm>
            <a:off x="203200" y="6139289"/>
            <a:ext cx="4914900" cy="461665"/>
          </a:xfrm>
          <a:prstGeom prst="rect">
            <a:avLst/>
          </a:prstGeom>
        </p:spPr>
        <p:txBody>
          <a:bodyPr wrap="square">
            <a:spAutoFit/>
          </a:bodyPr>
          <a:lstStyle/>
          <a:p>
            <a:pPr marL="320040" lvl="0" indent="-320040">
              <a:spcBef>
                <a:spcPts val="700"/>
              </a:spcBef>
              <a:buClr>
                <a:srgbClr val="DD8047"/>
              </a:buClr>
              <a:buSzPct val="60000"/>
            </a:pPr>
            <a:r>
              <a:rPr lang="en-US" sz="2400" dirty="0" smtClean="0">
                <a:solidFill>
                  <a:srgbClr val="000000"/>
                </a:solidFill>
              </a:rPr>
              <a:t>Across the Life Cycle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01600"/>
            <a:ext cx="8153400" cy="1117600"/>
          </a:xfrm>
        </p:spPr>
        <p:txBody>
          <a:bodyPr>
            <a:normAutofit fontScale="90000"/>
          </a:bodyPr>
          <a:lstStyle/>
          <a:p>
            <a:r>
              <a:rPr lang="en-US" sz="3600" dirty="0" smtClean="0">
                <a:latin typeface="Verdana" charset="0"/>
                <a:ea typeface="Tahoma" charset="0"/>
                <a:cs typeface="Tahoma" charset="0"/>
              </a:rPr>
              <a:t/>
            </a:r>
            <a:br>
              <a:rPr lang="en-US" sz="3600" dirty="0" smtClean="0">
                <a:latin typeface="Verdana" charset="0"/>
                <a:ea typeface="Tahoma" charset="0"/>
                <a:cs typeface="Tahoma" charset="0"/>
              </a:rPr>
            </a:br>
            <a:r>
              <a:rPr lang="en-US" sz="3600" dirty="0">
                <a:latin typeface="Verdana" charset="0"/>
                <a:ea typeface="Tahoma" charset="0"/>
                <a:cs typeface="Tahoma" charset="0"/>
              </a:rPr>
              <a:t/>
            </a:r>
            <a:br>
              <a:rPr lang="en-US" sz="3600" dirty="0">
                <a:latin typeface="Verdana" charset="0"/>
                <a:ea typeface="Tahoma" charset="0"/>
                <a:cs typeface="Tahoma" charset="0"/>
              </a:rPr>
            </a:br>
            <a:r>
              <a:rPr lang="en-US" sz="3100" dirty="0" smtClean="0">
                <a:latin typeface="Verdana" charset="0"/>
                <a:ea typeface="Tahoma" charset="0"/>
                <a:cs typeface="Tahoma" charset="0"/>
              </a:rPr>
              <a:t>Immigrant </a:t>
            </a:r>
            <a:r>
              <a:rPr lang="en-US" sz="3100" dirty="0">
                <a:latin typeface="Verdana" charset="0"/>
                <a:ea typeface="Tahoma" charset="0"/>
                <a:cs typeface="Tahoma" charset="0"/>
              </a:rPr>
              <a:t>Health and Cancer </a:t>
            </a:r>
            <a:r>
              <a:rPr lang="en-US" sz="3100" dirty="0" smtClean="0">
                <a:latin typeface="Verdana" charset="0"/>
                <a:ea typeface="Tahoma" charset="0"/>
                <a:cs typeface="Tahoma" charset="0"/>
              </a:rPr>
              <a:t>Disparities</a:t>
            </a:r>
            <a:br>
              <a:rPr lang="en-US" sz="3100" dirty="0" smtClean="0">
                <a:latin typeface="Verdana" charset="0"/>
                <a:ea typeface="Tahoma" charset="0"/>
                <a:cs typeface="Tahoma" charset="0"/>
              </a:rPr>
            </a:br>
            <a:r>
              <a:rPr lang="en-US" sz="4000" dirty="0" smtClean="0">
                <a:cs typeface="ＭＳ Ｐゴシック" pitchFamily="-112" charset="-128"/>
              </a:rPr>
              <a:t>Aims</a:t>
            </a:r>
            <a:r>
              <a:rPr lang="en-US" dirty="0">
                <a:cs typeface="ＭＳ Ｐゴシック" pitchFamily="-112" charset="-128"/>
              </a:rPr>
              <a:t/>
            </a:r>
            <a:br>
              <a:rPr lang="en-US" dirty="0">
                <a:cs typeface="ＭＳ Ｐゴシック" pitchFamily="-112" charset="-128"/>
              </a:rPr>
            </a:br>
            <a:endParaRPr lang="en-US" dirty="0">
              <a:solidFill>
                <a:schemeClr val="accent1">
                  <a:lumMod val="50000"/>
                </a:schemeClr>
              </a:solidFill>
            </a:endParaRPr>
          </a:p>
        </p:txBody>
      </p:sp>
      <p:sp>
        <p:nvSpPr>
          <p:cNvPr id="3" name="Content Placeholder 2"/>
          <p:cNvSpPr>
            <a:spLocks noGrp="1"/>
          </p:cNvSpPr>
          <p:nvPr>
            <p:ph sz="quarter" idx="1"/>
          </p:nvPr>
        </p:nvSpPr>
        <p:spPr>
          <a:xfrm>
            <a:off x="612648" y="1270000"/>
            <a:ext cx="8153400" cy="4868334"/>
          </a:xfrm>
        </p:spPr>
        <p:txBody>
          <a:bodyPr>
            <a:normAutofit fontScale="25000" lnSpcReduction="20000"/>
          </a:bodyPr>
          <a:lstStyle/>
          <a:p>
            <a:pPr>
              <a:buNone/>
            </a:pPr>
            <a:endParaRPr lang="en-US" sz="4000" dirty="0" smtClean="0">
              <a:solidFill>
                <a:schemeClr val="accent1">
                  <a:lumMod val="50000"/>
                </a:schemeClr>
              </a:solidFill>
              <a:ea typeface="ＭＳ Ｐゴシック" charset="-128"/>
            </a:endParaRPr>
          </a:p>
          <a:p>
            <a:pPr>
              <a:buNone/>
            </a:pPr>
            <a:r>
              <a:rPr lang="en-US" sz="8000" dirty="0" smtClean="0">
                <a:solidFill>
                  <a:schemeClr val="accent1">
                    <a:lumMod val="50000"/>
                  </a:schemeClr>
                </a:solidFill>
                <a:ea typeface="ＭＳ Ｐゴシック" charset="-128"/>
              </a:rPr>
              <a:t>To use a  </a:t>
            </a:r>
            <a:r>
              <a:rPr lang="en-US" sz="8000" dirty="0" err="1" smtClean="0">
                <a:solidFill>
                  <a:schemeClr val="accent1">
                    <a:lumMod val="50000"/>
                  </a:schemeClr>
                </a:solidFill>
                <a:ea typeface="ＭＳ Ｐゴシック" charset="-128"/>
              </a:rPr>
              <a:t>transdisciplinary</a:t>
            </a:r>
            <a:r>
              <a:rPr lang="en-US" sz="8000" dirty="0" smtClean="0">
                <a:solidFill>
                  <a:schemeClr val="accent1">
                    <a:lumMod val="50000"/>
                  </a:schemeClr>
                </a:solidFill>
                <a:ea typeface="ＭＳ Ｐゴシック" charset="-128"/>
              </a:rPr>
              <a:t> </a:t>
            </a:r>
            <a:r>
              <a:rPr lang="en-US" sz="8000" dirty="0">
                <a:solidFill>
                  <a:schemeClr val="accent1">
                    <a:lumMod val="50000"/>
                  </a:schemeClr>
                </a:solidFill>
                <a:ea typeface="ＭＳ Ｐゴシック" charset="-128"/>
              </a:rPr>
              <a:t>community-engaged approach to more fully understand and effectively address</a:t>
            </a:r>
            <a:r>
              <a:rPr lang="en-US" sz="8000" dirty="0" smtClean="0">
                <a:solidFill>
                  <a:schemeClr val="accent1">
                    <a:lumMod val="50000"/>
                  </a:schemeClr>
                </a:solidFill>
                <a:ea typeface="ＭＳ Ｐゴシック" charset="-128"/>
              </a:rPr>
              <a:t> immigrant health </a:t>
            </a:r>
            <a:r>
              <a:rPr lang="en-US" sz="8000" dirty="0">
                <a:solidFill>
                  <a:schemeClr val="accent1">
                    <a:lumMod val="50000"/>
                  </a:schemeClr>
                </a:solidFill>
                <a:ea typeface="ＭＳ Ｐゴシック" charset="-128"/>
              </a:rPr>
              <a:t>disparities at the  local, national, and global levels</a:t>
            </a:r>
            <a:r>
              <a:rPr lang="en-US" sz="8000" dirty="0" smtClean="0">
                <a:solidFill>
                  <a:schemeClr val="accent1">
                    <a:lumMod val="50000"/>
                  </a:schemeClr>
                </a:solidFill>
                <a:ea typeface="ＭＳ Ｐゴシック" charset="-128"/>
              </a:rPr>
              <a:t>.</a:t>
            </a:r>
            <a:endParaRPr lang="en-US" altLang="ko-KR" sz="8000" b="1" dirty="0">
              <a:solidFill>
                <a:schemeClr val="accent1">
                  <a:lumMod val="50000"/>
                </a:schemeClr>
              </a:solidFill>
              <a:ea typeface="ＭＳ Ｐゴシック" charset="-128"/>
            </a:endParaRPr>
          </a:p>
          <a:p>
            <a:pPr>
              <a:buNone/>
            </a:pPr>
            <a:endParaRPr lang="en-US" altLang="ko-KR" sz="1200" b="1" dirty="0" smtClean="0">
              <a:solidFill>
                <a:schemeClr val="accent1">
                  <a:lumMod val="50000"/>
                </a:schemeClr>
              </a:solidFill>
              <a:ea typeface="ＭＳ Ｐゴシック" charset="-128"/>
            </a:endParaRPr>
          </a:p>
          <a:p>
            <a:pPr>
              <a:buNone/>
            </a:pPr>
            <a:r>
              <a:rPr lang="en-US" altLang="ko-KR" sz="7200" b="1" dirty="0" smtClean="0">
                <a:solidFill>
                  <a:schemeClr val="accent1">
                    <a:lumMod val="50000"/>
                  </a:schemeClr>
                </a:solidFill>
                <a:ea typeface="ＭＳ Ｐゴシック" charset="-128"/>
              </a:rPr>
              <a:t>Research</a:t>
            </a:r>
            <a:endParaRPr lang="en-US" altLang="ko-KR" sz="7200" b="1" dirty="0">
              <a:solidFill>
                <a:schemeClr val="accent1">
                  <a:lumMod val="50000"/>
                </a:schemeClr>
              </a:solidFill>
              <a:ea typeface="ＭＳ Ｐゴシック" charset="-128"/>
            </a:endParaRPr>
          </a:p>
          <a:p>
            <a:pPr>
              <a:buNone/>
            </a:pPr>
            <a:r>
              <a:rPr lang="en-US" sz="5500" dirty="0">
                <a:solidFill>
                  <a:schemeClr val="accent1">
                    <a:lumMod val="50000"/>
                  </a:schemeClr>
                </a:solidFill>
                <a:ea typeface="ＭＳ Ｐゴシック" charset="-128"/>
              </a:rPr>
              <a:t>Further understand</a:t>
            </a:r>
            <a:r>
              <a:rPr lang="en-US" sz="5500" dirty="0" smtClean="0">
                <a:solidFill>
                  <a:schemeClr val="accent1">
                    <a:lumMod val="50000"/>
                  </a:schemeClr>
                </a:solidFill>
                <a:ea typeface="ＭＳ Ｐゴシック" charset="-128"/>
              </a:rPr>
              <a:t> disparities</a:t>
            </a:r>
            <a:r>
              <a:rPr lang="en-US" sz="5500" dirty="0">
                <a:solidFill>
                  <a:schemeClr val="accent1">
                    <a:lumMod val="50000"/>
                  </a:schemeClr>
                </a:solidFill>
                <a:ea typeface="ＭＳ Ｐゴシック" charset="-128"/>
              </a:rPr>
              <a:t>: underlying causes and  </a:t>
            </a:r>
            <a:r>
              <a:rPr lang="en-US" sz="5500" dirty="0" smtClean="0">
                <a:solidFill>
                  <a:schemeClr val="accent1">
                    <a:lumMod val="50000"/>
                  </a:schemeClr>
                </a:solidFill>
                <a:ea typeface="ＭＳ Ｐゴシック" charset="-128"/>
              </a:rPr>
              <a:t>complex interplay of contributing factors</a:t>
            </a:r>
          </a:p>
          <a:p>
            <a:pPr>
              <a:buNone/>
            </a:pPr>
            <a:r>
              <a:rPr lang="en-US" sz="5500" dirty="0">
                <a:solidFill>
                  <a:schemeClr val="accent1">
                    <a:lumMod val="50000"/>
                  </a:schemeClr>
                </a:solidFill>
                <a:ea typeface="ＭＳ Ｐゴシック" charset="-128"/>
              </a:rPr>
              <a:t>	</a:t>
            </a:r>
            <a:r>
              <a:rPr lang="en-US" sz="5500" i="1" dirty="0">
                <a:solidFill>
                  <a:schemeClr val="accent1">
                    <a:lumMod val="50000"/>
                  </a:schemeClr>
                </a:solidFill>
                <a:ea typeface="ＭＳ Ｐゴシック" charset="-128"/>
              </a:rPr>
              <a:t>F</a:t>
            </a:r>
            <a:r>
              <a:rPr lang="en-US" sz="5500" i="1" dirty="0" smtClean="0">
                <a:solidFill>
                  <a:schemeClr val="accent1">
                    <a:lumMod val="50000"/>
                  </a:schemeClr>
                </a:solidFill>
                <a:ea typeface="ＭＳ Ｐゴシック" charset="-128"/>
              </a:rPr>
              <a:t>oundational</a:t>
            </a:r>
            <a:r>
              <a:rPr lang="en-US" sz="5500" dirty="0" smtClean="0">
                <a:solidFill>
                  <a:schemeClr val="accent1">
                    <a:lumMod val="50000"/>
                  </a:schemeClr>
                </a:solidFill>
                <a:ea typeface="ＭＳ Ｐゴシック" charset="-128"/>
              </a:rPr>
              <a:t>: biology</a:t>
            </a:r>
            <a:r>
              <a:rPr lang="en-US" sz="5500" dirty="0">
                <a:solidFill>
                  <a:schemeClr val="accent1">
                    <a:lumMod val="50000"/>
                  </a:schemeClr>
                </a:solidFill>
                <a:ea typeface="ＭＳ Ｐゴシック" charset="-128"/>
              </a:rPr>
              <a:t>, </a:t>
            </a:r>
            <a:r>
              <a:rPr lang="en-US" sz="5500" dirty="0" err="1">
                <a:solidFill>
                  <a:schemeClr val="accent1">
                    <a:lumMod val="50000"/>
                  </a:schemeClr>
                </a:solidFill>
                <a:ea typeface="ＭＳ Ｐゴシック" charset="-128"/>
              </a:rPr>
              <a:t>socicultural</a:t>
            </a:r>
            <a:r>
              <a:rPr lang="en-US" sz="5500" dirty="0">
                <a:solidFill>
                  <a:schemeClr val="accent1">
                    <a:lumMod val="50000"/>
                  </a:schemeClr>
                </a:solidFill>
                <a:ea typeface="ＭＳ Ｐゴシック" charset="-128"/>
              </a:rPr>
              <a:t>, </a:t>
            </a:r>
            <a:r>
              <a:rPr lang="en-US" sz="5500" dirty="0" smtClean="0">
                <a:solidFill>
                  <a:schemeClr val="accent1">
                    <a:lumMod val="50000"/>
                  </a:schemeClr>
                </a:solidFill>
                <a:ea typeface="ＭＳ Ｐゴシック" charset="-128"/>
              </a:rPr>
              <a:t>economic, structural, environmenta</a:t>
            </a:r>
            <a:r>
              <a:rPr lang="en-US" sz="5500" dirty="0">
                <a:solidFill>
                  <a:schemeClr val="accent1">
                    <a:lumMod val="50000"/>
                  </a:schemeClr>
                </a:solidFill>
                <a:ea typeface="ＭＳ Ｐゴシック" charset="-128"/>
              </a:rPr>
              <a:t>l</a:t>
            </a:r>
            <a:endParaRPr lang="en-US" sz="16000" dirty="0">
              <a:solidFill>
                <a:schemeClr val="accent1">
                  <a:lumMod val="50000"/>
                </a:schemeClr>
              </a:solidFill>
              <a:ea typeface="ＭＳ Ｐゴシック" charset="-128"/>
            </a:endParaRPr>
          </a:p>
          <a:p>
            <a:pPr>
              <a:buNone/>
            </a:pPr>
            <a:r>
              <a:rPr lang="en-US" sz="5500" dirty="0">
                <a:solidFill>
                  <a:schemeClr val="accent1">
                    <a:lumMod val="50000"/>
                  </a:schemeClr>
                </a:solidFill>
                <a:ea typeface="ＭＳ Ｐゴシック" charset="-128"/>
              </a:rPr>
              <a:t>		</a:t>
            </a:r>
            <a:r>
              <a:rPr lang="en-US" sz="5500" i="1" dirty="0">
                <a:solidFill>
                  <a:schemeClr val="accent1">
                    <a:lumMod val="50000"/>
                  </a:schemeClr>
                </a:solidFill>
                <a:ea typeface="ＭＳ Ｐゴシック" charset="-128"/>
              </a:rPr>
              <a:t>I</a:t>
            </a:r>
            <a:r>
              <a:rPr lang="en-US" sz="5500" i="1" dirty="0" smtClean="0">
                <a:solidFill>
                  <a:schemeClr val="accent1">
                    <a:lumMod val="50000"/>
                  </a:schemeClr>
                </a:solidFill>
                <a:ea typeface="ＭＳ Ｐゴシック" charset="-128"/>
              </a:rPr>
              <a:t>nterventions</a:t>
            </a:r>
            <a:r>
              <a:rPr lang="en-US" sz="5500" dirty="0" smtClean="0">
                <a:solidFill>
                  <a:schemeClr val="accent1">
                    <a:lumMod val="50000"/>
                  </a:schemeClr>
                </a:solidFill>
                <a:ea typeface="ＭＳ Ｐゴシック" charset="-128"/>
              </a:rPr>
              <a:t>: develop </a:t>
            </a:r>
            <a:r>
              <a:rPr lang="en-US" sz="5500" dirty="0">
                <a:solidFill>
                  <a:schemeClr val="accent1">
                    <a:lumMod val="50000"/>
                  </a:schemeClr>
                </a:solidFill>
                <a:ea typeface="ＭＳ Ｐゴシック" charset="-128"/>
              </a:rPr>
              <a:t>and test interventions to address causes, </a:t>
            </a:r>
            <a:r>
              <a:rPr lang="en-US" sz="5500" dirty="0" smtClean="0">
                <a:solidFill>
                  <a:schemeClr val="accent1">
                    <a:lumMod val="50000"/>
                  </a:schemeClr>
                </a:solidFill>
                <a:ea typeface="ＭＳ Ｐゴシック" charset="-128"/>
              </a:rPr>
              <a:t>measure a range of </a:t>
            </a:r>
            <a:r>
              <a:rPr lang="en-US" sz="5500" i="1" dirty="0" smtClean="0">
                <a:solidFill>
                  <a:schemeClr val="accent1">
                    <a:lumMod val="50000"/>
                  </a:schemeClr>
                </a:solidFill>
                <a:ea typeface="ＭＳ Ｐゴシック" charset="-128"/>
              </a:rPr>
              <a:t>outcomes</a:t>
            </a:r>
          </a:p>
          <a:p>
            <a:pPr>
              <a:buNone/>
            </a:pPr>
            <a:r>
              <a:rPr lang="en-US" sz="5500" dirty="0">
                <a:solidFill>
                  <a:schemeClr val="accent1">
                    <a:lumMod val="50000"/>
                  </a:schemeClr>
                </a:solidFill>
                <a:ea typeface="ＭＳ Ｐゴシック" charset="-128"/>
              </a:rPr>
              <a:t>	</a:t>
            </a:r>
            <a:r>
              <a:rPr lang="en-US" sz="5500" dirty="0" smtClean="0">
                <a:solidFill>
                  <a:schemeClr val="accent1">
                    <a:lumMod val="50000"/>
                  </a:schemeClr>
                </a:solidFill>
                <a:ea typeface="ＭＳ Ｐゴシック" charset="-128"/>
              </a:rPr>
              <a:t>		Translate findings into practice and policy</a:t>
            </a:r>
            <a:endParaRPr lang="en-US" sz="5500" dirty="0">
              <a:solidFill>
                <a:schemeClr val="accent1">
                  <a:lumMod val="50000"/>
                </a:schemeClr>
              </a:solidFill>
              <a:ea typeface="ＭＳ Ｐゴシック" charset="-128"/>
            </a:endParaRPr>
          </a:p>
          <a:p>
            <a:pPr>
              <a:buNone/>
            </a:pPr>
            <a:r>
              <a:rPr lang="en-US" sz="5500" dirty="0">
                <a:solidFill>
                  <a:schemeClr val="accent1">
                    <a:lumMod val="50000"/>
                  </a:schemeClr>
                </a:solidFill>
                <a:ea typeface="ＭＳ Ｐゴシック" charset="-128"/>
              </a:rPr>
              <a:t>Facilitate inclusion </a:t>
            </a:r>
            <a:r>
              <a:rPr lang="en-US" sz="5500" dirty="0" smtClean="0">
                <a:solidFill>
                  <a:schemeClr val="accent1">
                    <a:lumMod val="50000"/>
                  </a:schemeClr>
                </a:solidFill>
                <a:ea typeface="ＭＳ Ｐゴシック" charset="-128"/>
              </a:rPr>
              <a:t>of the underserved  </a:t>
            </a:r>
            <a:r>
              <a:rPr lang="en-US" sz="5500" dirty="0">
                <a:solidFill>
                  <a:schemeClr val="accent1">
                    <a:lumMod val="50000"/>
                  </a:schemeClr>
                </a:solidFill>
                <a:ea typeface="ＭＳ Ｐゴシック" charset="-128"/>
              </a:rPr>
              <a:t>in </a:t>
            </a:r>
            <a:r>
              <a:rPr lang="en-US" sz="5500" dirty="0" smtClean="0">
                <a:solidFill>
                  <a:schemeClr val="accent1">
                    <a:lumMod val="50000"/>
                  </a:schemeClr>
                </a:solidFill>
                <a:ea typeface="ＭＳ Ｐゴシック" charset="-128"/>
              </a:rPr>
              <a:t>research </a:t>
            </a:r>
          </a:p>
          <a:p>
            <a:pPr>
              <a:buNone/>
            </a:pPr>
            <a:r>
              <a:rPr lang="en-US" sz="5500" dirty="0">
                <a:solidFill>
                  <a:schemeClr val="accent1">
                    <a:lumMod val="50000"/>
                  </a:schemeClr>
                </a:solidFill>
                <a:ea typeface="ＭＳ Ｐゴシック" charset="-128"/>
              </a:rPr>
              <a:t>	D</a:t>
            </a:r>
            <a:r>
              <a:rPr lang="en-US" sz="5500" dirty="0" smtClean="0">
                <a:solidFill>
                  <a:schemeClr val="accent1">
                    <a:lumMod val="50000"/>
                  </a:schemeClr>
                </a:solidFill>
                <a:ea typeface="ＭＳ Ｐゴシック" charset="-128"/>
              </a:rPr>
              <a:t>evelop  </a:t>
            </a:r>
            <a:r>
              <a:rPr lang="en-US" sz="5500" dirty="0">
                <a:solidFill>
                  <a:schemeClr val="accent1">
                    <a:lumMod val="50000"/>
                  </a:schemeClr>
                </a:solidFill>
                <a:ea typeface="ＭＳ Ｐゴシック" charset="-128"/>
              </a:rPr>
              <a:t>an inclusive research </a:t>
            </a:r>
            <a:r>
              <a:rPr lang="en-US" sz="5500" dirty="0" smtClean="0">
                <a:solidFill>
                  <a:schemeClr val="accent1">
                    <a:lumMod val="50000"/>
                  </a:schemeClr>
                </a:solidFill>
                <a:ea typeface="ＭＳ Ｐゴシック" charset="-128"/>
              </a:rPr>
              <a:t>infrastructure and describe paradigm methodologies</a:t>
            </a:r>
          </a:p>
          <a:p>
            <a:pPr>
              <a:buNone/>
            </a:pPr>
            <a:endParaRPr lang="en-US" sz="4800" b="1" dirty="0" smtClean="0">
              <a:solidFill>
                <a:schemeClr val="accent1">
                  <a:lumMod val="50000"/>
                </a:schemeClr>
              </a:solidFill>
              <a:ea typeface="ＭＳ Ｐゴシック" charset="-128"/>
            </a:endParaRPr>
          </a:p>
          <a:p>
            <a:pPr>
              <a:buNone/>
            </a:pPr>
            <a:r>
              <a:rPr lang="en-US" sz="7200" b="1" dirty="0">
                <a:solidFill>
                  <a:schemeClr val="accent1">
                    <a:lumMod val="50000"/>
                  </a:schemeClr>
                </a:solidFill>
                <a:ea typeface="ＭＳ Ｐゴシック" charset="-128"/>
              </a:rPr>
              <a:t>Outreach, Education, Service Delivery</a:t>
            </a:r>
          </a:p>
          <a:p>
            <a:pPr>
              <a:buNone/>
            </a:pPr>
            <a:r>
              <a:rPr lang="en-US" sz="5600" dirty="0">
                <a:solidFill>
                  <a:schemeClr val="accent1">
                    <a:lumMod val="50000"/>
                  </a:schemeClr>
                </a:solidFill>
                <a:ea typeface="ＭＳ Ｐゴシック" charset="-128"/>
              </a:rPr>
              <a:t>Provide evidence-based, culturally responsive education and care</a:t>
            </a:r>
          </a:p>
          <a:p>
            <a:pPr>
              <a:buNone/>
            </a:pPr>
            <a:r>
              <a:rPr lang="en-US" sz="5600" dirty="0">
                <a:solidFill>
                  <a:schemeClr val="accent1">
                    <a:lumMod val="50000"/>
                  </a:schemeClr>
                </a:solidFill>
                <a:ea typeface="ＭＳ Ｐゴシック" charset="-128"/>
              </a:rPr>
              <a:t>	</a:t>
            </a:r>
            <a:r>
              <a:rPr lang="en-US" sz="5600" dirty="0" smtClean="0">
                <a:solidFill>
                  <a:schemeClr val="accent1">
                    <a:lumMod val="50000"/>
                  </a:schemeClr>
                </a:solidFill>
                <a:ea typeface="ＭＳ Ｐゴシック" charset="-128"/>
              </a:rPr>
              <a:t>In </a:t>
            </a:r>
            <a:r>
              <a:rPr lang="en-US" sz="5600" dirty="0">
                <a:solidFill>
                  <a:schemeClr val="accent1">
                    <a:lumMod val="50000"/>
                  </a:schemeClr>
                </a:solidFill>
                <a:ea typeface="ＭＳ Ｐゴシック" charset="-128"/>
              </a:rPr>
              <a:t>the context of socioeconomic and  linguistic factors, co-morbidities</a:t>
            </a:r>
          </a:p>
          <a:p>
            <a:pPr>
              <a:buNone/>
            </a:pPr>
            <a:r>
              <a:rPr lang="en-US" sz="5600" dirty="0">
                <a:solidFill>
                  <a:schemeClr val="accent1">
                    <a:lumMod val="50000"/>
                  </a:schemeClr>
                </a:solidFill>
                <a:ea typeface="ＭＳ Ｐゴシック" charset="-128"/>
              </a:rPr>
              <a:t>	A</a:t>
            </a:r>
            <a:r>
              <a:rPr lang="en-US" sz="5600" dirty="0" smtClean="0">
                <a:solidFill>
                  <a:schemeClr val="accent1">
                    <a:lumMod val="50000"/>
                  </a:schemeClr>
                </a:solidFill>
                <a:ea typeface="ＭＳ Ｐゴシック" charset="-128"/>
              </a:rPr>
              <a:t>cross  prevention, diagnosis, </a:t>
            </a:r>
            <a:r>
              <a:rPr lang="en-US" sz="5600" dirty="0">
                <a:solidFill>
                  <a:schemeClr val="accent1">
                    <a:lumMod val="50000"/>
                  </a:schemeClr>
                </a:solidFill>
                <a:ea typeface="ＭＳ Ｐゴシック" charset="-128"/>
              </a:rPr>
              <a:t>treatment, survivorship, and end-of-life </a:t>
            </a:r>
          </a:p>
          <a:p>
            <a:pPr>
              <a:buNone/>
            </a:pPr>
            <a:r>
              <a:rPr lang="en-US" sz="5600" dirty="0">
                <a:solidFill>
                  <a:schemeClr val="accent1">
                    <a:lumMod val="50000"/>
                  </a:schemeClr>
                </a:solidFill>
                <a:ea typeface="ＭＳ Ｐゴシック" charset="-128"/>
              </a:rPr>
              <a:t>	T</a:t>
            </a:r>
            <a:r>
              <a:rPr lang="en-US" sz="5600" dirty="0" smtClean="0">
                <a:solidFill>
                  <a:schemeClr val="accent1">
                    <a:lumMod val="50000"/>
                  </a:schemeClr>
                </a:solidFill>
                <a:ea typeface="ＭＳ Ｐゴシック" charset="-128"/>
              </a:rPr>
              <a:t>ranslate </a:t>
            </a:r>
            <a:r>
              <a:rPr lang="en-US" sz="5600" dirty="0">
                <a:solidFill>
                  <a:schemeClr val="accent1">
                    <a:lumMod val="50000"/>
                  </a:schemeClr>
                </a:solidFill>
                <a:ea typeface="ＭＳ Ｐゴシック" charset="-128"/>
              </a:rPr>
              <a:t>findings into practice and </a:t>
            </a:r>
            <a:r>
              <a:rPr lang="en-US" sz="5600" dirty="0" smtClean="0">
                <a:solidFill>
                  <a:schemeClr val="accent1">
                    <a:lumMod val="50000"/>
                  </a:schemeClr>
                </a:solidFill>
                <a:ea typeface="ＭＳ Ｐゴシック" charset="-128"/>
              </a:rPr>
              <a:t>policy</a:t>
            </a:r>
            <a:endParaRPr lang="en-US" sz="2800" b="1" dirty="0" smtClean="0">
              <a:solidFill>
                <a:schemeClr val="accent1">
                  <a:lumMod val="50000"/>
                </a:schemeClr>
              </a:solidFill>
              <a:ea typeface="ＭＳ Ｐゴシック" charset="-128"/>
            </a:endParaRPr>
          </a:p>
          <a:p>
            <a:pPr>
              <a:buNone/>
            </a:pPr>
            <a:r>
              <a:rPr lang="en-US" sz="7200" b="1" dirty="0">
                <a:solidFill>
                  <a:schemeClr val="accent1">
                    <a:lumMod val="50000"/>
                  </a:schemeClr>
                </a:solidFill>
                <a:ea typeface="ＭＳ Ｐゴシック" charset="-128"/>
              </a:rPr>
              <a:t>Training</a:t>
            </a:r>
            <a:endParaRPr lang="en-US" sz="7200" dirty="0">
              <a:solidFill>
                <a:schemeClr val="accent1">
                  <a:lumMod val="50000"/>
                </a:schemeClr>
              </a:solidFill>
              <a:ea typeface="ＭＳ Ｐゴシック" charset="-128"/>
            </a:endParaRPr>
          </a:p>
          <a:p>
            <a:pPr>
              <a:buNone/>
            </a:pPr>
            <a:r>
              <a:rPr lang="en-US" sz="5600" dirty="0">
                <a:solidFill>
                  <a:schemeClr val="accent1">
                    <a:lumMod val="50000"/>
                  </a:schemeClr>
                </a:solidFill>
                <a:ea typeface="ＭＳ Ｐゴシック" charset="-128"/>
              </a:rPr>
              <a:t>D</a:t>
            </a:r>
            <a:r>
              <a:rPr lang="en-US" sz="5600" dirty="0" smtClean="0">
                <a:solidFill>
                  <a:schemeClr val="accent1">
                    <a:lumMod val="50000"/>
                  </a:schemeClr>
                </a:solidFill>
                <a:ea typeface="ＭＳ Ｐゴシック" charset="-128"/>
              </a:rPr>
              <a:t>evelop </a:t>
            </a:r>
            <a:r>
              <a:rPr lang="en-US" sz="5600" dirty="0">
                <a:solidFill>
                  <a:schemeClr val="accent1">
                    <a:lumMod val="50000"/>
                  </a:schemeClr>
                </a:solidFill>
                <a:ea typeface="ＭＳ Ｐゴシック" charset="-128"/>
              </a:rPr>
              <a:t>a cadre of well trained practitioners  and scientists, representative of the populations served,  able to </a:t>
            </a:r>
            <a:r>
              <a:rPr lang="en-US" sz="5600" dirty="0" smtClean="0">
                <a:solidFill>
                  <a:schemeClr val="accent1">
                    <a:lumMod val="50000"/>
                  </a:schemeClr>
                </a:solidFill>
                <a:ea typeface="ＭＳ Ｐゴシック" charset="-128"/>
              </a:rPr>
              <a:t>deftly consider </a:t>
            </a:r>
            <a:r>
              <a:rPr lang="en-US" sz="5600" dirty="0">
                <a:solidFill>
                  <a:schemeClr val="accent1">
                    <a:lumMod val="50000"/>
                  </a:schemeClr>
                </a:solidFill>
                <a:ea typeface="ＭＳ Ｐゴシック" charset="-128"/>
              </a:rPr>
              <a:t>approaches to eliminate</a:t>
            </a:r>
            <a:r>
              <a:rPr lang="en-US" sz="5600" dirty="0" smtClean="0">
                <a:solidFill>
                  <a:schemeClr val="accent1">
                    <a:lumMod val="50000"/>
                  </a:schemeClr>
                </a:solidFill>
                <a:ea typeface="ＭＳ Ｐゴシック" charset="-128"/>
              </a:rPr>
              <a:t> disparities </a:t>
            </a:r>
            <a:r>
              <a:rPr lang="en-US" sz="5600" dirty="0">
                <a:solidFill>
                  <a:schemeClr val="accent1">
                    <a:lumMod val="50000"/>
                  </a:schemeClr>
                </a:solidFill>
                <a:ea typeface="ＭＳ Ｐゴシック" charset="-128"/>
              </a:rPr>
              <a:t>in their  clinical and research practices</a:t>
            </a:r>
          </a:p>
          <a:p>
            <a:pPr>
              <a:buNone/>
            </a:pPr>
            <a:endParaRPr lang="en-US" sz="3200" dirty="0">
              <a:solidFill>
                <a:schemeClr val="accent1">
                  <a:lumMod val="50000"/>
                </a:schemeClr>
              </a:solidFill>
              <a:ea typeface="ＭＳ Ｐゴシック" charset="-128"/>
            </a:endParaRPr>
          </a:p>
          <a:p>
            <a:pPr>
              <a:buNone/>
            </a:pPr>
            <a:r>
              <a:rPr lang="en-US" sz="3200" dirty="0">
                <a:solidFill>
                  <a:schemeClr val="accent1">
                    <a:lumMod val="50000"/>
                  </a:schemeClr>
                </a:solidFill>
                <a:ea typeface="ＭＳ Ｐゴシック" charset="-128"/>
              </a:rPr>
              <a:t> </a:t>
            </a:r>
            <a:endParaRPr lang="en-US" altLang="ko-KR" sz="3200" dirty="0">
              <a:solidFill>
                <a:schemeClr val="accent1">
                  <a:lumMod val="50000"/>
                </a:schemeClr>
              </a:solidFill>
              <a:ea typeface="ＭＳ Ｐゴシック" charset="-128"/>
            </a:endParaRPr>
          </a:p>
          <a:p>
            <a:endParaRPr lang="en-US" dirty="0">
              <a:solidFill>
                <a:schemeClr val="accent1">
                  <a:lumMod val="50000"/>
                </a:schemeClr>
              </a:solidFill>
            </a:endParaRPr>
          </a:p>
        </p:txBody>
      </p:sp>
    </p:spTree>
    <p:extLst>
      <p:ext uri="{BB962C8B-B14F-4D97-AF65-F5344CB8AC3E}">
        <p14:creationId xmlns:p14="http://schemas.microsoft.com/office/powerpoint/2010/main" val="13287990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9">
      <a:dk1>
        <a:srgbClr val="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3124</Words>
  <Application>Microsoft Macintosh PowerPoint</Application>
  <PresentationFormat>On-screen Show (4:3)</PresentationFormat>
  <Paragraphs>514</Paragraphs>
  <Slides>50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Median</vt:lpstr>
      <vt:lpstr>Photo Editor Photo</vt:lpstr>
      <vt:lpstr>Immigrant Health  Towards Equity in Health  Thinking OUTSIDE tHE BOX TO Improve the health of immigrants</vt:lpstr>
      <vt:lpstr>PowerPoint Presentation</vt:lpstr>
      <vt:lpstr>Senegalese Cohort: Results</vt:lpstr>
      <vt:lpstr>Body Drawings</vt:lpstr>
      <vt:lpstr>Senegalese Cohort: Treatment</vt:lpstr>
      <vt:lpstr>The Immigrant Health  and Cancer Disparities Service</vt:lpstr>
      <vt:lpstr>PowerPoint Presentation</vt:lpstr>
      <vt:lpstr>Immigrant Health: Intersecting  Spheres</vt:lpstr>
      <vt:lpstr>  Immigrant Health and Cancer Disparities Aims </vt:lpstr>
      <vt:lpstr>Immigrant Health and Cancer Disparities Methodology</vt:lpstr>
      <vt:lpstr>Barriers to Care/Socioeconomic Determinants of Health </vt:lpstr>
      <vt:lpstr>Communication Across the Language/Literacy Barrier</vt:lpstr>
      <vt:lpstr>Our Data Show…..</vt:lpstr>
      <vt:lpstr>Error Examples</vt:lpstr>
      <vt:lpstr>Training Innovations</vt:lpstr>
      <vt:lpstr>Our Data Show: Limited English Proficient Patients and Cancer Diagnosis Knowledge……</vt:lpstr>
      <vt:lpstr>Intervention: Remote Simultaneous Medical Interpreting(RSMI)</vt:lpstr>
      <vt:lpstr>RSMI vs. U &amp; C Randomized Controlled Trial </vt:lpstr>
      <vt:lpstr>Language Access Research Next Steps </vt:lpstr>
      <vt:lpstr>Socioeconomic Determinants of Cancer Treatment Outcomes  Integrated Cancer Care Access Network</vt:lpstr>
      <vt:lpstr>ICCAN Research Next Steps: RCT of Impact </vt:lpstr>
      <vt:lpstr>PowerPoint Presentation</vt:lpstr>
      <vt:lpstr>Broader Systems Impact: Food to Overcome Outcomes Disparities(FOOD)  RCT </vt:lpstr>
      <vt:lpstr>PowerPoint Presentation</vt:lpstr>
      <vt:lpstr>SAHI(South Asian Health Initiative)</vt:lpstr>
      <vt:lpstr>STOP PAAN (Smokeless Tobacco Oral Pathology Prevention and Awareness Network)</vt:lpstr>
      <vt:lpstr>Areca Nut Usage in South Asians</vt:lpstr>
      <vt:lpstr>What is a Paan?</vt:lpstr>
      <vt:lpstr>PowerPoint Presentation</vt:lpstr>
      <vt:lpstr>What is paan masala and gutka?</vt:lpstr>
      <vt:lpstr>PowerPoint Presentation</vt:lpstr>
      <vt:lpstr>Effects desired from paan and/or gutka</vt:lpstr>
      <vt:lpstr>Effects desired from paan and/or gutka</vt:lpstr>
      <vt:lpstr>Oral Manifestations of Areca Nut and Smokeless Tobacco</vt:lpstr>
      <vt:lpstr>Additional Manifestations</vt:lpstr>
      <vt:lpstr>Prevalence of Use in South Asian Migrants</vt:lpstr>
      <vt:lpstr>Paan and Gutka in the United States</vt:lpstr>
      <vt:lpstr>PowerPoint Presentation</vt:lpstr>
      <vt:lpstr>STOP PAAN (Smokeless Tobacco Oral Pathology Prevention and Awareness Network)</vt:lpstr>
      <vt:lpstr>Collaboration with PengFei Zhang, Ph.D.</vt:lpstr>
      <vt:lpstr>Partnership with NYU Toxicology and Environmental Science Researchers</vt:lpstr>
      <vt:lpstr>Population Sciences</vt:lpstr>
      <vt:lpstr>SAHI Model for Taxi Drivers</vt:lpstr>
      <vt:lpstr>STEP On It!  Taxi Drivers</vt:lpstr>
      <vt:lpstr>Key Considerations Into the Future Low Tech/High Tech</vt:lpstr>
      <vt:lpstr>Key Considerations Into the Future Low Tech/High Tech</vt:lpstr>
      <vt:lpstr>Into the Future…..</vt:lpstr>
      <vt:lpstr>Into the Future</vt:lpstr>
      <vt:lpstr>Into the Future…</vt:lpstr>
      <vt:lpstr>Immigrant Health and Cancer Disparities Service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2011-12-07T10:17:08Z</dcterms:created>
  <dcterms:modified xsi:type="dcterms:W3CDTF">2012-10-22T22:38:07Z</dcterms:modified>
</cp:coreProperties>
</file>