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7" r:id="rId3"/>
    <p:sldId id="284" r:id="rId4"/>
    <p:sldId id="281" r:id="rId5"/>
    <p:sldId id="282" r:id="rId6"/>
    <p:sldId id="261" r:id="rId7"/>
    <p:sldId id="257" r:id="rId8"/>
    <p:sldId id="258" r:id="rId9"/>
    <p:sldId id="283" r:id="rId10"/>
    <p:sldId id="286" r:id="rId11"/>
    <p:sldId id="259" r:id="rId12"/>
    <p:sldId id="260" r:id="rId13"/>
    <p:sldId id="270" r:id="rId14"/>
    <p:sldId id="288" r:id="rId15"/>
    <p:sldId id="285" r:id="rId16"/>
    <p:sldId id="287" r:id="rId17"/>
    <p:sldId id="289" r:id="rId18"/>
    <p:sldId id="290" r:id="rId19"/>
    <p:sldId id="274" r:id="rId20"/>
    <p:sldId id="278" r:id="rId21"/>
    <p:sldId id="279" r:id="rId22"/>
    <p:sldId id="280" r:id="rId23"/>
    <p:sldId id="271" r:id="rId24"/>
    <p:sldId id="264" r:id="rId25"/>
    <p:sldId id="265" r:id="rId26"/>
    <p:sldId id="266" r:id="rId27"/>
    <p:sldId id="267"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4" d="100"/>
          <a:sy n="144" d="100"/>
        </p:scale>
        <p:origin x="-22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etermuennig:Data,%20Articles,%20and%20Fiction:%20Acitve%20Projects%20and%20Studies:Google%20Grants:%20%20TALK%20on%20apr%2015:oecdsurv.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etermuennig:Data,%20Articles,%20and%20Fiction:%20Acitve%20Projects%20and%20Studies:Google%20Grants:%20%20TALK%20on%20apr%2015:oecdsurv.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petermuennig:Data,%20Articles,%20and%20Fiction:%20Acitve%20Projects%20and%20Studies:Google%20Grants:%20%20TALK%20on%20apr%2015:oecdsurv.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etermuennig:Desktop:Figure%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48148148148"/>
          <c:y val="0.119825708061002"/>
          <c:w val="0.794074074074074"/>
          <c:h val="0.777777777777778"/>
        </c:manualLayout>
      </c:layout>
      <c:scatterChart>
        <c:scatterStyle val="lineMarker"/>
        <c:varyColors val="0"/>
        <c:ser>
          <c:idx val="0"/>
          <c:order val="0"/>
          <c:tx>
            <c:strRef>
              <c:f>Sheet1!$I$26</c:f>
              <c:strCache>
                <c:ptCount val="1"/>
                <c:pt idx="0">
                  <c:v>1975</c:v>
                </c:pt>
              </c:strCache>
            </c:strRef>
          </c:tx>
          <c:spPr>
            <a:ln w="28575">
              <a:noFill/>
            </a:ln>
          </c:spPr>
          <c:dPt>
            <c:idx val="10"/>
            <c:bubble3D val="0"/>
          </c:dPt>
          <c:dLbls>
            <c:dLbl>
              <c:idx val="0"/>
              <c:layout/>
              <c:tx>
                <c:strRef>
                  <c:f>Sheet1!$K$27</c:f>
                  <c:strCache>
                    <c:ptCount val="1"/>
                    <c:pt idx="0">
                      <c:v>Australia</c:v>
                    </c:pt>
                  </c:strCache>
                </c:strRef>
              </c:tx>
              <c:dLblPos val="t"/>
              <c:showLegendKey val="0"/>
              <c:showVal val="0"/>
              <c:showCatName val="0"/>
              <c:showSerName val="0"/>
              <c:showPercent val="0"/>
              <c:showBubbleSize val="0"/>
            </c:dLbl>
            <c:dLbl>
              <c:idx val="1"/>
              <c:layout/>
              <c:tx>
                <c:strRef>
                  <c:f>Sheet1!$K$28</c:f>
                  <c:strCache>
                    <c:ptCount val="1"/>
                    <c:pt idx="0">
                      <c:v>Austria</c:v>
                    </c:pt>
                  </c:strCache>
                </c:strRef>
              </c:tx>
              <c:dLblPos val="t"/>
              <c:showLegendKey val="0"/>
              <c:showVal val="0"/>
              <c:showCatName val="0"/>
              <c:showSerName val="0"/>
              <c:showPercent val="0"/>
              <c:showBubbleSize val="0"/>
            </c:dLbl>
            <c:dLbl>
              <c:idx val="2"/>
              <c:layout/>
              <c:tx>
                <c:strRef>
                  <c:f>Sheet1!$K$29</c:f>
                  <c:strCache>
                    <c:ptCount val="1"/>
                    <c:pt idx="0">
                      <c:v>Belgium</c:v>
                    </c:pt>
                  </c:strCache>
                </c:strRef>
              </c:tx>
              <c:dLblPos val="t"/>
              <c:showLegendKey val="0"/>
              <c:showVal val="0"/>
              <c:showCatName val="0"/>
              <c:showSerName val="0"/>
              <c:showPercent val="0"/>
              <c:showBubbleSize val="0"/>
            </c:dLbl>
            <c:dLbl>
              <c:idx val="3"/>
              <c:layout/>
              <c:tx>
                <c:strRef>
                  <c:f>Sheet1!$K$30</c:f>
                  <c:strCache>
                    <c:ptCount val="1"/>
                    <c:pt idx="0">
                      <c:v>Canada</c:v>
                    </c:pt>
                  </c:strCache>
                </c:strRef>
              </c:tx>
              <c:dLblPos val="t"/>
              <c:showLegendKey val="0"/>
              <c:showVal val="0"/>
              <c:showCatName val="0"/>
              <c:showSerName val="0"/>
              <c:showPercent val="0"/>
              <c:showBubbleSize val="0"/>
            </c:dLbl>
            <c:dLbl>
              <c:idx val="4"/>
              <c:layout/>
              <c:tx>
                <c:strRef>
                  <c:f>Sheet1!$K$31</c:f>
                  <c:strCache>
                    <c:ptCount val="1"/>
                    <c:pt idx="0">
                      <c:v>France</c:v>
                    </c:pt>
                  </c:strCache>
                </c:strRef>
              </c:tx>
              <c:dLblPos val="t"/>
              <c:showLegendKey val="0"/>
              <c:showVal val="0"/>
              <c:showCatName val="0"/>
              <c:showSerName val="0"/>
              <c:showPercent val="0"/>
              <c:showBubbleSize val="0"/>
            </c:dLbl>
            <c:dLbl>
              <c:idx val="5"/>
              <c:layout/>
              <c:tx>
                <c:strRef>
                  <c:f>Sheet1!$K$32</c:f>
                  <c:strCache>
                    <c:ptCount val="1"/>
                    <c:pt idx="0">
                      <c:v>Japan</c:v>
                    </c:pt>
                  </c:strCache>
                </c:strRef>
              </c:tx>
              <c:dLblPos val="t"/>
              <c:showLegendKey val="0"/>
              <c:showVal val="0"/>
              <c:showCatName val="0"/>
              <c:showSerName val="0"/>
              <c:showPercent val="0"/>
              <c:showBubbleSize val="0"/>
            </c:dLbl>
            <c:dLbl>
              <c:idx val="6"/>
              <c:layout/>
              <c:tx>
                <c:strRef>
                  <c:f>Sheet1!$K$33</c:f>
                  <c:strCache>
                    <c:ptCount val="1"/>
                    <c:pt idx="0">
                      <c:v>Netherlands</c:v>
                    </c:pt>
                  </c:strCache>
                </c:strRef>
              </c:tx>
              <c:dLblPos val="t"/>
              <c:showLegendKey val="0"/>
              <c:showVal val="0"/>
              <c:showCatName val="0"/>
              <c:showSerName val="0"/>
              <c:showPercent val="0"/>
              <c:showBubbleSize val="0"/>
            </c:dLbl>
            <c:dLbl>
              <c:idx val="7"/>
              <c:layout/>
              <c:tx>
                <c:strRef>
                  <c:f>Sheet1!$K$34</c:f>
                  <c:strCache>
                    <c:ptCount val="1"/>
                    <c:pt idx="0">
                      <c:v>Sweden</c:v>
                    </c:pt>
                  </c:strCache>
                </c:strRef>
              </c:tx>
              <c:dLblPos val="t"/>
              <c:showLegendKey val="0"/>
              <c:showVal val="0"/>
              <c:showCatName val="0"/>
              <c:showSerName val="0"/>
              <c:showPercent val="0"/>
              <c:showBubbleSize val="0"/>
            </c:dLbl>
            <c:dLbl>
              <c:idx val="8"/>
              <c:layout/>
              <c:tx>
                <c:strRef>
                  <c:f>Sheet1!$K$35</c:f>
                  <c:strCache>
                    <c:ptCount val="1"/>
                    <c:pt idx="0">
                      <c:v>Switzerland</c:v>
                    </c:pt>
                  </c:strCache>
                </c:strRef>
              </c:tx>
              <c:dLblPos val="t"/>
              <c:showLegendKey val="0"/>
              <c:showVal val="0"/>
              <c:showCatName val="0"/>
              <c:showSerName val="0"/>
              <c:showPercent val="0"/>
              <c:showBubbleSize val="0"/>
            </c:dLbl>
            <c:dLbl>
              <c:idx val="9"/>
              <c:layout/>
              <c:tx>
                <c:strRef>
                  <c:f>Sheet1!$K$36</c:f>
                  <c:strCache>
                    <c:ptCount val="1"/>
                    <c:pt idx="0">
                      <c:v>United Kingdom</c:v>
                    </c:pt>
                  </c:strCache>
                </c:strRef>
              </c:tx>
              <c:dLblPos val="t"/>
              <c:showLegendKey val="0"/>
              <c:showVal val="0"/>
              <c:showCatName val="0"/>
              <c:showSerName val="0"/>
              <c:showPercent val="0"/>
              <c:showBubbleSize val="0"/>
            </c:dLbl>
            <c:dLbl>
              <c:idx val="10"/>
              <c:layout/>
              <c:tx>
                <c:strRef>
                  <c:f>Sheet1!$K$37</c:f>
                  <c:strCache>
                    <c:ptCount val="1"/>
                    <c:pt idx="0">
                      <c:v>United States</c:v>
                    </c:pt>
                  </c:strCache>
                </c:strRef>
              </c:tx>
              <c:dLblPos val="t"/>
              <c:showLegendKey val="0"/>
              <c:showVal val="0"/>
              <c:showCatName val="0"/>
              <c:showSerName val="0"/>
              <c:showPercent val="0"/>
              <c:showBubbleSize val="0"/>
            </c:dLbl>
            <c:showLegendKey val="0"/>
            <c:showVal val="0"/>
            <c:showCatName val="0"/>
            <c:showSerName val="0"/>
            <c:showPercent val="0"/>
            <c:showBubbleSize val="0"/>
          </c:dLbls>
          <c:xVal>
            <c:numRef>
              <c:f>Sheet1!$I$27:$I$37</c:f>
              <c:numCache>
                <c:formatCode>0.00%</c:formatCode>
                <c:ptCount val="11"/>
                <c:pt idx="0">
                  <c:v>0.924</c:v>
                </c:pt>
                <c:pt idx="1">
                  <c:v>0.927</c:v>
                </c:pt>
                <c:pt idx="2">
                  <c:v>0.925</c:v>
                </c:pt>
                <c:pt idx="3">
                  <c:v>0.92</c:v>
                </c:pt>
                <c:pt idx="4">
                  <c:v>0.932</c:v>
                </c:pt>
                <c:pt idx="5">
                  <c:v>0.939</c:v>
                </c:pt>
                <c:pt idx="6">
                  <c:v>0.941</c:v>
                </c:pt>
                <c:pt idx="7">
                  <c:v>0.941</c:v>
                </c:pt>
                <c:pt idx="8">
                  <c:v>0.944</c:v>
                </c:pt>
                <c:pt idx="9">
                  <c:v>0.922</c:v>
                </c:pt>
                <c:pt idx="10">
                  <c:v>0.917</c:v>
                </c:pt>
              </c:numCache>
            </c:numRef>
          </c:xVal>
          <c:yVal>
            <c:numRef>
              <c:f>Sheet1!$J$27:$J$37</c:f>
              <c:numCache>
                <c:formatCode>_("$"* #,##0_);_("$"* \(#,##0\);_("$"* "-"??_);_(@_)</c:formatCode>
                <c:ptCount val="11"/>
                <c:pt idx="0">
                  <c:v>1111.0</c:v>
                </c:pt>
                <c:pt idx="1">
                  <c:v>1133.0</c:v>
                </c:pt>
                <c:pt idx="2">
                  <c:v>917.0</c:v>
                </c:pt>
                <c:pt idx="3">
                  <c:v>1245.0</c:v>
                </c:pt>
                <c:pt idx="4">
                  <c:v>992.0</c:v>
                </c:pt>
                <c:pt idx="5">
                  <c:v>796.0</c:v>
                </c:pt>
                <c:pt idx="6">
                  <c:v>1229.0</c:v>
                </c:pt>
                <c:pt idx="7">
                  <c:v>1390.0</c:v>
                </c:pt>
                <c:pt idx="8">
                  <c:v>1641.0</c:v>
                </c:pt>
                <c:pt idx="9">
                  <c:v>812.0</c:v>
                </c:pt>
                <c:pt idx="10">
                  <c:v>1555.0</c:v>
                </c:pt>
              </c:numCache>
            </c:numRef>
          </c:yVal>
          <c:smooth val="0"/>
        </c:ser>
        <c:dLbls>
          <c:showLegendKey val="0"/>
          <c:showVal val="0"/>
          <c:showCatName val="0"/>
          <c:showSerName val="0"/>
          <c:showPercent val="0"/>
          <c:showBubbleSize val="0"/>
        </c:dLbls>
        <c:axId val="2083582200"/>
        <c:axId val="2083576536"/>
      </c:scatterChart>
      <c:valAx>
        <c:axId val="2083582200"/>
        <c:scaling>
          <c:orientation val="minMax"/>
        </c:scaling>
        <c:delete val="0"/>
        <c:axPos val="b"/>
        <c:title>
          <c:tx>
            <c:rich>
              <a:bodyPr/>
              <a:lstStyle/>
              <a:p>
                <a:pPr>
                  <a:defRPr/>
                </a:pPr>
                <a:r>
                  <a:rPr lang="en-US"/>
                  <a:t>Percentage Surviving 15 Years </a:t>
                </a:r>
              </a:p>
            </c:rich>
          </c:tx>
          <c:layout>
            <c:manualLayout>
              <c:xMode val="edge"/>
              <c:yMode val="edge"/>
              <c:x val="0.394074074074074"/>
              <c:y val="0.945533769063181"/>
            </c:manualLayout>
          </c:layout>
          <c:overlay val="0"/>
        </c:title>
        <c:numFmt formatCode="0.0%" sourceLinked="0"/>
        <c:majorTickMark val="out"/>
        <c:minorTickMark val="none"/>
        <c:tickLblPos val="nextTo"/>
        <c:txPr>
          <a:bodyPr rot="0" vert="horz"/>
          <a:lstStyle/>
          <a:p>
            <a:pPr>
              <a:defRPr/>
            </a:pPr>
            <a:endParaRPr lang="en-US"/>
          </a:p>
        </c:txPr>
        <c:crossAx val="2083576536"/>
        <c:crosses val="autoZero"/>
        <c:crossBetween val="midCat"/>
      </c:valAx>
      <c:valAx>
        <c:axId val="2083576536"/>
        <c:scaling>
          <c:orientation val="minMax"/>
        </c:scaling>
        <c:delete val="0"/>
        <c:axPos val="l"/>
        <c:title>
          <c:tx>
            <c:rich>
              <a:bodyPr/>
              <a:lstStyle/>
              <a:p>
                <a:pPr>
                  <a:defRPr/>
                </a:pPr>
                <a:r>
                  <a:rPr lang="en-US"/>
                  <a:t>Per Capita Health Spending (2005 US$)</a:t>
                </a:r>
              </a:p>
            </c:rich>
          </c:tx>
          <c:layout>
            <c:manualLayout>
              <c:xMode val="edge"/>
              <c:yMode val="edge"/>
              <c:x val="0.0133333333333333"/>
              <c:y val="0.300653594771242"/>
            </c:manualLayout>
          </c:layout>
          <c:overlay val="0"/>
        </c:title>
        <c:numFmt formatCode="_(&quot;$&quot;* #,##0_);_(&quot;$&quot;* \(#,##0\);_(&quot;$&quot;* &quot;-&quot;??_);_(@_)" sourceLinked="1"/>
        <c:majorTickMark val="out"/>
        <c:minorTickMark val="none"/>
        <c:tickLblPos val="nextTo"/>
        <c:txPr>
          <a:bodyPr rot="0" vert="horz"/>
          <a:lstStyle/>
          <a:p>
            <a:pPr>
              <a:defRPr/>
            </a:pPr>
            <a:endParaRPr lang="en-US"/>
          </a:p>
        </c:txPr>
        <c:crossAx val="2083582200"/>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48148148148"/>
          <c:y val="0.119825708061002"/>
          <c:w val="0.794074074074074"/>
          <c:h val="0.777777777777778"/>
        </c:manualLayout>
      </c:layout>
      <c:scatterChart>
        <c:scatterStyle val="lineMarker"/>
        <c:varyColors val="0"/>
        <c:ser>
          <c:idx val="1"/>
          <c:order val="0"/>
          <c:tx>
            <c:strRef>
              <c:f>Sheet1!$L$26</c:f>
              <c:strCache>
                <c:ptCount val="1"/>
                <c:pt idx="0">
                  <c:v>2005</c:v>
                </c:pt>
              </c:strCache>
            </c:strRef>
          </c:tx>
          <c:spPr>
            <a:ln w="28575">
              <a:noFill/>
            </a:ln>
          </c:spPr>
          <c:dPt>
            <c:idx val="10"/>
            <c:bubble3D val="0"/>
          </c:dPt>
          <c:dLbls>
            <c:dLbl>
              <c:idx val="0"/>
              <c:layout/>
              <c:tx>
                <c:strRef>
                  <c:f>Sheet1!$K$27</c:f>
                  <c:strCache>
                    <c:ptCount val="1"/>
                    <c:pt idx="0">
                      <c:v>Australia</c:v>
                    </c:pt>
                  </c:strCache>
                </c:strRef>
              </c:tx>
              <c:dLblPos val="t"/>
              <c:showLegendKey val="0"/>
              <c:showVal val="0"/>
              <c:showCatName val="0"/>
              <c:showSerName val="0"/>
              <c:showPercent val="0"/>
              <c:showBubbleSize val="0"/>
            </c:dLbl>
            <c:dLbl>
              <c:idx val="1"/>
              <c:layout/>
              <c:tx>
                <c:strRef>
                  <c:f>Sheet1!$K$28</c:f>
                  <c:strCache>
                    <c:ptCount val="1"/>
                    <c:pt idx="0">
                      <c:v>Austria</c:v>
                    </c:pt>
                  </c:strCache>
                </c:strRef>
              </c:tx>
              <c:dLblPos val="t"/>
              <c:showLegendKey val="0"/>
              <c:showVal val="0"/>
              <c:showCatName val="0"/>
              <c:showSerName val="0"/>
              <c:showPercent val="0"/>
              <c:showBubbleSize val="0"/>
            </c:dLbl>
            <c:dLbl>
              <c:idx val="2"/>
              <c:layout/>
              <c:tx>
                <c:strRef>
                  <c:f>Sheet1!$K$29</c:f>
                  <c:strCache>
                    <c:ptCount val="1"/>
                    <c:pt idx="0">
                      <c:v>Belgium</c:v>
                    </c:pt>
                  </c:strCache>
                </c:strRef>
              </c:tx>
              <c:dLblPos val="t"/>
              <c:showLegendKey val="0"/>
              <c:showVal val="0"/>
              <c:showCatName val="0"/>
              <c:showSerName val="0"/>
              <c:showPercent val="0"/>
              <c:showBubbleSize val="0"/>
            </c:dLbl>
            <c:dLbl>
              <c:idx val="3"/>
              <c:layout>
                <c:manualLayout>
                  <c:x val="-0.0770588509769612"/>
                  <c:y val="-0.00871476849707504"/>
                </c:manualLayout>
              </c:layout>
              <c:tx>
                <c:strRef>
                  <c:f>Sheet1!$K$30</c:f>
                  <c:strCache>
                    <c:ptCount val="1"/>
                    <c:pt idx="0">
                      <c:v>Canada</c:v>
                    </c:pt>
                  </c:strCache>
                </c:strRef>
              </c:tx>
              <c:dLblPos val="r"/>
              <c:showLegendKey val="0"/>
              <c:showVal val="0"/>
              <c:showCatName val="0"/>
              <c:showSerName val="0"/>
              <c:showPercent val="0"/>
              <c:showBubbleSize val="0"/>
            </c:dLbl>
            <c:dLbl>
              <c:idx val="4"/>
              <c:layout>
                <c:manualLayout>
                  <c:x val="0.0384274132400117"/>
                  <c:y val="-0.0479304547715849"/>
                </c:manualLayout>
              </c:layout>
              <c:tx>
                <c:strRef>
                  <c:f>Sheet1!$K$31</c:f>
                  <c:strCache>
                    <c:ptCount val="1"/>
                    <c:pt idx="0">
                      <c:v>France</c:v>
                    </c:pt>
                  </c:strCache>
                </c:strRef>
              </c:tx>
              <c:dLblPos val="r"/>
              <c:showLegendKey val="0"/>
              <c:showVal val="0"/>
              <c:showCatName val="0"/>
              <c:showSerName val="0"/>
              <c:showPercent val="0"/>
              <c:showBubbleSize val="0"/>
            </c:dLbl>
            <c:dLbl>
              <c:idx val="5"/>
              <c:layout/>
              <c:tx>
                <c:strRef>
                  <c:f>Sheet1!$K$32</c:f>
                  <c:strCache>
                    <c:ptCount val="1"/>
                    <c:pt idx="0">
                      <c:v>Japan</c:v>
                    </c:pt>
                  </c:strCache>
                </c:strRef>
              </c:tx>
              <c:dLblPos val="t"/>
              <c:showLegendKey val="0"/>
              <c:showVal val="0"/>
              <c:showCatName val="0"/>
              <c:showSerName val="0"/>
              <c:showPercent val="0"/>
              <c:showBubbleSize val="0"/>
            </c:dLbl>
            <c:dLbl>
              <c:idx val="6"/>
              <c:layout>
                <c:manualLayout>
                  <c:x val="-0.0495710702828813"/>
                  <c:y val="0.0130718954248366"/>
                </c:manualLayout>
              </c:layout>
              <c:tx>
                <c:strRef>
                  <c:f>Sheet1!$K$33</c:f>
                  <c:strCache>
                    <c:ptCount val="1"/>
                    <c:pt idx="0">
                      <c:v>Netherlands</c:v>
                    </c:pt>
                  </c:strCache>
                </c:strRef>
              </c:tx>
              <c:dLblPos val="r"/>
              <c:showLegendKey val="0"/>
              <c:showVal val="0"/>
              <c:showCatName val="0"/>
              <c:showSerName val="0"/>
              <c:showPercent val="0"/>
              <c:showBubbleSize val="0"/>
            </c:dLbl>
            <c:dLbl>
              <c:idx val="7"/>
              <c:layout>
                <c:manualLayout>
                  <c:x val="-0.0363982502187227"/>
                  <c:y val="0.0239651416122004"/>
                </c:manualLayout>
              </c:layout>
              <c:tx>
                <c:strRef>
                  <c:f>Sheet1!$K$34</c:f>
                  <c:strCache>
                    <c:ptCount val="1"/>
                    <c:pt idx="0">
                      <c:v>Sweden</c:v>
                    </c:pt>
                  </c:strCache>
                </c:strRef>
              </c:tx>
              <c:dLblPos val="r"/>
              <c:showLegendKey val="0"/>
              <c:showVal val="0"/>
              <c:showCatName val="0"/>
              <c:showSerName val="0"/>
              <c:showPercent val="0"/>
              <c:showBubbleSize val="0"/>
            </c:dLbl>
            <c:dLbl>
              <c:idx val="8"/>
              <c:layout/>
              <c:tx>
                <c:strRef>
                  <c:f>Sheet1!$K$35</c:f>
                  <c:strCache>
                    <c:ptCount val="1"/>
                    <c:pt idx="0">
                      <c:v>Switzerland</c:v>
                    </c:pt>
                  </c:strCache>
                </c:strRef>
              </c:tx>
              <c:dLblPos val="t"/>
              <c:showLegendKey val="0"/>
              <c:showVal val="0"/>
              <c:showCatName val="0"/>
              <c:showSerName val="0"/>
              <c:showPercent val="0"/>
              <c:showBubbleSize val="0"/>
            </c:dLbl>
            <c:dLbl>
              <c:idx val="9"/>
              <c:layout>
                <c:manualLayout>
                  <c:x val="-0.0638165062700496"/>
                  <c:y val="0.0261436193024891"/>
                </c:manualLayout>
              </c:layout>
              <c:tx>
                <c:strRef>
                  <c:f>Sheet1!$K$36</c:f>
                  <c:strCache>
                    <c:ptCount val="1"/>
                    <c:pt idx="0">
                      <c:v>United Kingdom</c:v>
                    </c:pt>
                  </c:strCache>
                </c:strRef>
              </c:tx>
              <c:dLblPos val="r"/>
              <c:showLegendKey val="0"/>
              <c:showVal val="0"/>
              <c:showCatName val="0"/>
              <c:showSerName val="0"/>
              <c:showPercent val="0"/>
              <c:showBubbleSize val="0"/>
            </c:dLbl>
            <c:dLbl>
              <c:idx val="10"/>
              <c:layout>
                <c:manualLayout>
                  <c:x val="0.000715427238261884"/>
                  <c:y val="0.00217847769028871"/>
                </c:manualLayout>
              </c:layout>
              <c:tx>
                <c:strRef>
                  <c:f>Sheet1!$K$37</c:f>
                  <c:strCache>
                    <c:ptCount val="1"/>
                    <c:pt idx="0">
                      <c:v>United States</c:v>
                    </c:pt>
                  </c:strCache>
                </c:strRef>
              </c:tx>
              <c:dLblPos val="r"/>
              <c:showLegendKey val="0"/>
              <c:showVal val="0"/>
              <c:showCatName val="0"/>
              <c:showSerName val="0"/>
              <c:showPercent val="0"/>
              <c:showBubbleSize val="0"/>
            </c:dLbl>
            <c:showLegendKey val="0"/>
            <c:showVal val="0"/>
            <c:showCatName val="0"/>
            <c:showSerName val="0"/>
            <c:showPercent val="0"/>
            <c:showBubbleSize val="0"/>
          </c:dLbls>
          <c:xVal>
            <c:numRef>
              <c:f>Sheet1!$L$27:$L$37</c:f>
              <c:numCache>
                <c:formatCode>0.00%</c:formatCode>
                <c:ptCount val="11"/>
                <c:pt idx="0">
                  <c:v>0.965</c:v>
                </c:pt>
                <c:pt idx="1">
                  <c:v>0.958</c:v>
                </c:pt>
                <c:pt idx="2">
                  <c:v>0.953</c:v>
                </c:pt>
                <c:pt idx="3">
                  <c:v>0.953</c:v>
                </c:pt>
                <c:pt idx="4">
                  <c:v>0.958</c:v>
                </c:pt>
                <c:pt idx="5">
                  <c:v>0.968</c:v>
                </c:pt>
                <c:pt idx="6">
                  <c:v>0.953</c:v>
                </c:pt>
                <c:pt idx="7">
                  <c:v>0.96</c:v>
                </c:pt>
                <c:pt idx="8">
                  <c:v>0.966</c:v>
                </c:pt>
                <c:pt idx="9">
                  <c:v>0.954</c:v>
                </c:pt>
                <c:pt idx="10">
                  <c:v>0.942</c:v>
                </c:pt>
              </c:numCache>
            </c:numRef>
          </c:xVal>
          <c:yVal>
            <c:numRef>
              <c:f>Sheet1!$M$27:$M$37</c:f>
              <c:numCache>
                <c:formatCode>_("$"* #,##0_);_("$"* \(#,##0\);_("$"* "-"??_);_(@_)</c:formatCode>
                <c:ptCount val="11"/>
                <c:pt idx="0">
                  <c:v>2662.0</c:v>
                </c:pt>
                <c:pt idx="1">
                  <c:v>3132.0</c:v>
                </c:pt>
                <c:pt idx="2">
                  <c:v>3075.0</c:v>
                </c:pt>
                <c:pt idx="3">
                  <c:v>3022.0</c:v>
                </c:pt>
                <c:pt idx="4">
                  <c:v>2941.0</c:v>
                </c:pt>
                <c:pt idx="5">
                  <c:v>2212.0</c:v>
                </c:pt>
                <c:pt idx="6">
                  <c:v>2854.0</c:v>
                </c:pt>
                <c:pt idx="7">
                  <c:v>2841.0</c:v>
                </c:pt>
                <c:pt idx="8">
                  <c:v>3705.0</c:v>
                </c:pt>
                <c:pt idx="9">
                  <c:v>2307.0</c:v>
                </c:pt>
                <c:pt idx="10">
                  <c:v>5616.0</c:v>
                </c:pt>
              </c:numCache>
            </c:numRef>
          </c:yVal>
          <c:smooth val="0"/>
        </c:ser>
        <c:dLbls>
          <c:showLegendKey val="0"/>
          <c:showVal val="0"/>
          <c:showCatName val="0"/>
          <c:showSerName val="0"/>
          <c:showPercent val="0"/>
          <c:showBubbleSize val="0"/>
        </c:dLbls>
        <c:axId val="2084876184"/>
        <c:axId val="2084881752"/>
      </c:scatterChart>
      <c:valAx>
        <c:axId val="2084876184"/>
        <c:scaling>
          <c:orientation val="minMax"/>
        </c:scaling>
        <c:delete val="0"/>
        <c:axPos val="b"/>
        <c:title>
          <c:tx>
            <c:rich>
              <a:bodyPr/>
              <a:lstStyle/>
              <a:p>
                <a:pPr>
                  <a:defRPr/>
                </a:pPr>
                <a:r>
                  <a:rPr lang="en-US"/>
                  <a:t>Percentage Surviving 15 Years </a:t>
                </a:r>
              </a:p>
            </c:rich>
          </c:tx>
          <c:layout>
            <c:manualLayout>
              <c:xMode val="edge"/>
              <c:yMode val="edge"/>
              <c:x val="0.394074074074074"/>
              <c:y val="0.945533769063181"/>
            </c:manualLayout>
          </c:layout>
          <c:overlay val="0"/>
        </c:title>
        <c:numFmt formatCode="0.0%" sourceLinked="0"/>
        <c:majorTickMark val="out"/>
        <c:minorTickMark val="none"/>
        <c:tickLblPos val="nextTo"/>
        <c:txPr>
          <a:bodyPr rot="0" vert="horz"/>
          <a:lstStyle/>
          <a:p>
            <a:pPr>
              <a:defRPr/>
            </a:pPr>
            <a:endParaRPr lang="en-US"/>
          </a:p>
        </c:txPr>
        <c:crossAx val="2084881752"/>
        <c:crosses val="autoZero"/>
        <c:crossBetween val="midCat"/>
      </c:valAx>
      <c:valAx>
        <c:axId val="2084881752"/>
        <c:scaling>
          <c:orientation val="minMax"/>
        </c:scaling>
        <c:delete val="0"/>
        <c:axPos val="l"/>
        <c:title>
          <c:tx>
            <c:rich>
              <a:bodyPr/>
              <a:lstStyle/>
              <a:p>
                <a:pPr>
                  <a:defRPr/>
                </a:pPr>
                <a:r>
                  <a:rPr lang="en-US"/>
                  <a:t>Per Capita Health Spending (2005 US$)</a:t>
                </a:r>
              </a:p>
            </c:rich>
          </c:tx>
          <c:layout>
            <c:manualLayout>
              <c:xMode val="edge"/>
              <c:yMode val="edge"/>
              <c:x val="0.0133333333333333"/>
              <c:y val="0.300653594771242"/>
            </c:manualLayout>
          </c:layout>
          <c:overlay val="0"/>
        </c:title>
        <c:numFmt formatCode="_(&quot;$&quot;* #,##0_);_(&quot;$&quot;* \(#,##0\);_(&quot;$&quot;* &quot;-&quot;??_);_(@_)" sourceLinked="1"/>
        <c:majorTickMark val="out"/>
        <c:minorTickMark val="none"/>
        <c:tickLblPos val="nextTo"/>
        <c:txPr>
          <a:bodyPr rot="0" vert="horz"/>
          <a:lstStyle/>
          <a:p>
            <a:pPr>
              <a:defRPr/>
            </a:pPr>
            <a:endParaRPr lang="en-US"/>
          </a:p>
        </c:txPr>
        <c:crossAx val="208487618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8148148148148"/>
          <c:y val="0.119825708061002"/>
          <c:w val="0.794074074074074"/>
          <c:h val="0.777777777777778"/>
        </c:manualLayout>
      </c:layout>
      <c:scatterChart>
        <c:scatterStyle val="lineMarker"/>
        <c:varyColors val="0"/>
        <c:ser>
          <c:idx val="1"/>
          <c:order val="0"/>
          <c:tx>
            <c:strRef>
              <c:f>Sheet1!$L$26</c:f>
              <c:strCache>
                <c:ptCount val="1"/>
                <c:pt idx="0">
                  <c:v>2005</c:v>
                </c:pt>
              </c:strCache>
            </c:strRef>
          </c:tx>
          <c:spPr>
            <a:ln w="28575">
              <a:noFill/>
            </a:ln>
          </c:spPr>
          <c:dPt>
            <c:idx val="10"/>
            <c:bubble3D val="0"/>
          </c:dPt>
          <c:dLbls>
            <c:dLbl>
              <c:idx val="0"/>
              <c:layout/>
              <c:tx>
                <c:strRef>
                  <c:f>Sheet1!$K$27</c:f>
                  <c:strCache>
                    <c:ptCount val="1"/>
                    <c:pt idx="0">
                      <c:v>Australia</c:v>
                    </c:pt>
                  </c:strCache>
                </c:strRef>
              </c:tx>
              <c:dLblPos val="t"/>
              <c:showLegendKey val="0"/>
              <c:showVal val="0"/>
              <c:showCatName val="0"/>
              <c:showSerName val="0"/>
              <c:showPercent val="0"/>
              <c:showBubbleSize val="0"/>
            </c:dLbl>
            <c:dLbl>
              <c:idx val="1"/>
              <c:layout/>
              <c:tx>
                <c:strRef>
                  <c:f>Sheet1!$K$28</c:f>
                  <c:strCache>
                    <c:ptCount val="1"/>
                    <c:pt idx="0">
                      <c:v>Austria</c:v>
                    </c:pt>
                  </c:strCache>
                </c:strRef>
              </c:tx>
              <c:dLblPos val="t"/>
              <c:showLegendKey val="0"/>
              <c:showVal val="0"/>
              <c:showCatName val="0"/>
              <c:showSerName val="0"/>
              <c:showPercent val="0"/>
              <c:showBubbleSize val="0"/>
            </c:dLbl>
            <c:dLbl>
              <c:idx val="2"/>
              <c:layout/>
              <c:tx>
                <c:strRef>
                  <c:f>Sheet1!$K$29</c:f>
                  <c:strCache>
                    <c:ptCount val="1"/>
                    <c:pt idx="0">
                      <c:v>Belgium</c:v>
                    </c:pt>
                  </c:strCache>
                </c:strRef>
              </c:tx>
              <c:dLblPos val="t"/>
              <c:showLegendKey val="0"/>
              <c:showVal val="0"/>
              <c:showCatName val="0"/>
              <c:showSerName val="0"/>
              <c:showPercent val="0"/>
              <c:showBubbleSize val="0"/>
            </c:dLbl>
            <c:dLbl>
              <c:idx val="3"/>
              <c:layout>
                <c:manualLayout>
                  <c:x val="-0.0770588509769612"/>
                  <c:y val="-0.00871476849707504"/>
                </c:manualLayout>
              </c:layout>
              <c:tx>
                <c:strRef>
                  <c:f>Sheet1!$K$30</c:f>
                  <c:strCache>
                    <c:ptCount val="1"/>
                    <c:pt idx="0">
                      <c:v>Canada</c:v>
                    </c:pt>
                  </c:strCache>
                </c:strRef>
              </c:tx>
              <c:dLblPos val="r"/>
              <c:showLegendKey val="0"/>
              <c:showVal val="0"/>
              <c:showCatName val="0"/>
              <c:showSerName val="0"/>
              <c:showPercent val="0"/>
              <c:showBubbleSize val="0"/>
            </c:dLbl>
            <c:dLbl>
              <c:idx val="4"/>
              <c:layout>
                <c:manualLayout>
                  <c:x val="0.0384274132400117"/>
                  <c:y val="-0.0479304547715849"/>
                </c:manualLayout>
              </c:layout>
              <c:tx>
                <c:strRef>
                  <c:f>Sheet1!$K$31</c:f>
                  <c:strCache>
                    <c:ptCount val="1"/>
                    <c:pt idx="0">
                      <c:v>France</c:v>
                    </c:pt>
                  </c:strCache>
                </c:strRef>
              </c:tx>
              <c:dLblPos val="r"/>
              <c:showLegendKey val="0"/>
              <c:showVal val="0"/>
              <c:showCatName val="0"/>
              <c:showSerName val="0"/>
              <c:showPercent val="0"/>
              <c:showBubbleSize val="0"/>
            </c:dLbl>
            <c:dLbl>
              <c:idx val="5"/>
              <c:layout/>
              <c:tx>
                <c:strRef>
                  <c:f>Sheet1!$K$32</c:f>
                  <c:strCache>
                    <c:ptCount val="1"/>
                    <c:pt idx="0">
                      <c:v>Japan</c:v>
                    </c:pt>
                  </c:strCache>
                </c:strRef>
              </c:tx>
              <c:dLblPos val="t"/>
              <c:showLegendKey val="0"/>
              <c:showVal val="0"/>
              <c:showCatName val="0"/>
              <c:showSerName val="0"/>
              <c:showPercent val="0"/>
              <c:showBubbleSize val="0"/>
            </c:dLbl>
            <c:dLbl>
              <c:idx val="6"/>
              <c:layout>
                <c:manualLayout>
                  <c:x val="-0.0495710702828813"/>
                  <c:y val="0.0130718954248366"/>
                </c:manualLayout>
              </c:layout>
              <c:tx>
                <c:strRef>
                  <c:f>Sheet1!$K$33</c:f>
                  <c:strCache>
                    <c:ptCount val="1"/>
                    <c:pt idx="0">
                      <c:v>Netherlands</c:v>
                    </c:pt>
                  </c:strCache>
                </c:strRef>
              </c:tx>
              <c:dLblPos val="r"/>
              <c:showLegendKey val="0"/>
              <c:showVal val="0"/>
              <c:showCatName val="0"/>
              <c:showSerName val="0"/>
              <c:showPercent val="0"/>
              <c:showBubbleSize val="0"/>
            </c:dLbl>
            <c:dLbl>
              <c:idx val="7"/>
              <c:layout>
                <c:manualLayout>
                  <c:x val="-0.0363982502187227"/>
                  <c:y val="0.0239651416122004"/>
                </c:manualLayout>
              </c:layout>
              <c:tx>
                <c:strRef>
                  <c:f>Sheet1!$K$34</c:f>
                  <c:strCache>
                    <c:ptCount val="1"/>
                    <c:pt idx="0">
                      <c:v>Sweden</c:v>
                    </c:pt>
                  </c:strCache>
                </c:strRef>
              </c:tx>
              <c:dLblPos val="r"/>
              <c:showLegendKey val="0"/>
              <c:showVal val="0"/>
              <c:showCatName val="0"/>
              <c:showSerName val="0"/>
              <c:showPercent val="0"/>
              <c:showBubbleSize val="0"/>
            </c:dLbl>
            <c:dLbl>
              <c:idx val="8"/>
              <c:layout/>
              <c:tx>
                <c:strRef>
                  <c:f>Sheet1!$K$35</c:f>
                  <c:strCache>
                    <c:ptCount val="1"/>
                    <c:pt idx="0">
                      <c:v>Switzerland</c:v>
                    </c:pt>
                  </c:strCache>
                </c:strRef>
              </c:tx>
              <c:dLblPos val="t"/>
              <c:showLegendKey val="0"/>
              <c:showVal val="0"/>
              <c:showCatName val="0"/>
              <c:showSerName val="0"/>
              <c:showPercent val="0"/>
              <c:showBubbleSize val="0"/>
            </c:dLbl>
            <c:dLbl>
              <c:idx val="9"/>
              <c:layout>
                <c:manualLayout>
                  <c:x val="-0.0638165062700496"/>
                  <c:y val="0.0261436193024891"/>
                </c:manualLayout>
              </c:layout>
              <c:tx>
                <c:strRef>
                  <c:f>Sheet1!$K$36</c:f>
                  <c:strCache>
                    <c:ptCount val="1"/>
                    <c:pt idx="0">
                      <c:v>United Kingdom</c:v>
                    </c:pt>
                  </c:strCache>
                </c:strRef>
              </c:tx>
              <c:dLblPos val="r"/>
              <c:showLegendKey val="0"/>
              <c:showVal val="0"/>
              <c:showCatName val="0"/>
              <c:showSerName val="0"/>
              <c:showPercent val="0"/>
              <c:showBubbleSize val="0"/>
            </c:dLbl>
            <c:dLbl>
              <c:idx val="10"/>
              <c:layout>
                <c:manualLayout>
                  <c:x val="0.000715427238261884"/>
                  <c:y val="0.00217847769028871"/>
                </c:manualLayout>
              </c:layout>
              <c:tx>
                <c:strRef>
                  <c:f>Sheet1!$K$37</c:f>
                  <c:strCache>
                    <c:ptCount val="1"/>
                    <c:pt idx="0">
                      <c:v>United States</c:v>
                    </c:pt>
                  </c:strCache>
                </c:strRef>
              </c:tx>
              <c:dLblPos val="r"/>
              <c:showLegendKey val="0"/>
              <c:showVal val="0"/>
              <c:showCatName val="0"/>
              <c:showSerName val="0"/>
              <c:showPercent val="0"/>
              <c:showBubbleSize val="0"/>
            </c:dLbl>
            <c:showLegendKey val="0"/>
            <c:showVal val="0"/>
            <c:showCatName val="0"/>
            <c:showSerName val="0"/>
            <c:showPercent val="0"/>
            <c:showBubbleSize val="0"/>
          </c:dLbls>
          <c:xVal>
            <c:numRef>
              <c:f>Sheet1!$L$27:$L$37</c:f>
              <c:numCache>
                <c:formatCode>0.00%</c:formatCode>
                <c:ptCount val="11"/>
                <c:pt idx="0">
                  <c:v>0.965</c:v>
                </c:pt>
                <c:pt idx="1">
                  <c:v>0.958</c:v>
                </c:pt>
                <c:pt idx="2">
                  <c:v>0.953</c:v>
                </c:pt>
                <c:pt idx="3">
                  <c:v>0.953</c:v>
                </c:pt>
                <c:pt idx="4">
                  <c:v>0.958</c:v>
                </c:pt>
                <c:pt idx="5">
                  <c:v>0.968</c:v>
                </c:pt>
                <c:pt idx="6">
                  <c:v>0.953</c:v>
                </c:pt>
                <c:pt idx="7">
                  <c:v>0.96</c:v>
                </c:pt>
                <c:pt idx="8">
                  <c:v>0.966</c:v>
                </c:pt>
                <c:pt idx="9">
                  <c:v>0.954</c:v>
                </c:pt>
                <c:pt idx="10">
                  <c:v>0.942</c:v>
                </c:pt>
              </c:numCache>
            </c:numRef>
          </c:xVal>
          <c:yVal>
            <c:numRef>
              <c:f>Sheet1!$M$27:$M$37</c:f>
              <c:numCache>
                <c:formatCode>_("$"* #,##0_);_("$"* \(#,##0\);_("$"* "-"??_);_(@_)</c:formatCode>
                <c:ptCount val="11"/>
                <c:pt idx="0">
                  <c:v>2662.0</c:v>
                </c:pt>
                <c:pt idx="1">
                  <c:v>3132.0</c:v>
                </c:pt>
                <c:pt idx="2">
                  <c:v>3075.0</c:v>
                </c:pt>
                <c:pt idx="3">
                  <c:v>3022.0</c:v>
                </c:pt>
                <c:pt idx="4">
                  <c:v>2941.0</c:v>
                </c:pt>
                <c:pt idx="5">
                  <c:v>2212.0</c:v>
                </c:pt>
                <c:pt idx="6">
                  <c:v>2854.0</c:v>
                </c:pt>
                <c:pt idx="7">
                  <c:v>2841.0</c:v>
                </c:pt>
                <c:pt idx="8">
                  <c:v>3705.0</c:v>
                </c:pt>
                <c:pt idx="9">
                  <c:v>2307.0</c:v>
                </c:pt>
                <c:pt idx="10">
                  <c:v>5616.0</c:v>
                </c:pt>
              </c:numCache>
            </c:numRef>
          </c:yVal>
          <c:smooth val="0"/>
        </c:ser>
        <c:dLbls>
          <c:showLegendKey val="0"/>
          <c:showVal val="0"/>
          <c:showCatName val="0"/>
          <c:showSerName val="0"/>
          <c:showPercent val="0"/>
          <c:showBubbleSize val="0"/>
        </c:dLbls>
        <c:axId val="2084959080"/>
        <c:axId val="2084964648"/>
      </c:scatterChart>
      <c:valAx>
        <c:axId val="2084959080"/>
        <c:scaling>
          <c:orientation val="minMax"/>
        </c:scaling>
        <c:delete val="0"/>
        <c:axPos val="b"/>
        <c:title>
          <c:tx>
            <c:rich>
              <a:bodyPr/>
              <a:lstStyle/>
              <a:p>
                <a:pPr>
                  <a:defRPr/>
                </a:pPr>
                <a:r>
                  <a:rPr lang="en-US"/>
                  <a:t>Percentage Surviving 15 Years </a:t>
                </a:r>
              </a:p>
            </c:rich>
          </c:tx>
          <c:layout>
            <c:manualLayout>
              <c:xMode val="edge"/>
              <c:yMode val="edge"/>
              <c:x val="0.394074074074074"/>
              <c:y val="0.945533769063181"/>
            </c:manualLayout>
          </c:layout>
          <c:overlay val="0"/>
        </c:title>
        <c:numFmt formatCode="0.0%" sourceLinked="0"/>
        <c:majorTickMark val="out"/>
        <c:minorTickMark val="none"/>
        <c:tickLblPos val="nextTo"/>
        <c:txPr>
          <a:bodyPr rot="0" vert="horz"/>
          <a:lstStyle/>
          <a:p>
            <a:pPr>
              <a:defRPr/>
            </a:pPr>
            <a:endParaRPr lang="en-US"/>
          </a:p>
        </c:txPr>
        <c:crossAx val="2084964648"/>
        <c:crosses val="autoZero"/>
        <c:crossBetween val="midCat"/>
      </c:valAx>
      <c:valAx>
        <c:axId val="2084964648"/>
        <c:scaling>
          <c:orientation val="minMax"/>
        </c:scaling>
        <c:delete val="0"/>
        <c:axPos val="l"/>
        <c:title>
          <c:tx>
            <c:rich>
              <a:bodyPr/>
              <a:lstStyle/>
              <a:p>
                <a:pPr>
                  <a:defRPr/>
                </a:pPr>
                <a:r>
                  <a:rPr lang="en-US"/>
                  <a:t>Per Capita Health Spending (2005 US$)</a:t>
                </a:r>
              </a:p>
            </c:rich>
          </c:tx>
          <c:layout>
            <c:manualLayout>
              <c:xMode val="edge"/>
              <c:yMode val="edge"/>
              <c:x val="0.0133333333333333"/>
              <c:y val="0.300653594771242"/>
            </c:manualLayout>
          </c:layout>
          <c:overlay val="0"/>
        </c:title>
        <c:numFmt formatCode="_(&quot;$&quot;* #,##0_);_(&quot;$&quot;* \(#,##0\);_(&quot;$&quot;* &quot;-&quot;??_);_(@_)" sourceLinked="1"/>
        <c:majorTickMark val="out"/>
        <c:minorTickMark val="none"/>
        <c:tickLblPos val="nextTo"/>
        <c:txPr>
          <a:bodyPr rot="0" vert="horz"/>
          <a:lstStyle/>
          <a:p>
            <a:pPr>
              <a:defRPr/>
            </a:pPr>
            <a:endParaRPr lang="en-US"/>
          </a:p>
        </c:txPr>
        <c:crossAx val="2084959080"/>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1"/>
          <c:order val="1"/>
          <c:spPr>
            <a:solidFill>
              <a:schemeClr val="tx1"/>
            </a:solidFill>
            <a:effectLst/>
          </c:spPr>
          <c:invertIfNegative val="0"/>
          <c:cat>
            <c:multiLvlStrRef>
              <c:f>Sheet2!$A$1:$A$8</c:f>
            </c:multiLvlStrRef>
          </c:cat>
          <c:val>
            <c:numRef>
              <c:f>Sheet2!$B$1:$B$8</c:f>
            </c:numRef>
          </c:val>
        </c:ser>
        <c:ser>
          <c:idx val="0"/>
          <c:order val="0"/>
          <c:spPr>
            <a:solidFill>
              <a:schemeClr val="tx1"/>
            </a:solidFill>
            <a:effectLst/>
          </c:spPr>
          <c:invertIfNegative val="0"/>
          <c:cat>
            <c:strRef>
              <c:f>'[Figure 1.xlsx]Sheet2'!$A$1:$A$8</c:f>
              <c:strCache>
                <c:ptCount val="8"/>
                <c:pt idx="0">
                  <c:v>&lt; 200% Poverty Line</c:v>
                </c:pt>
                <c:pt idx="1">
                  <c:v>Current Smoker</c:v>
                </c:pt>
                <c:pt idx="2">
                  <c:v>&lt; 12 Years Schooling</c:v>
                </c:pt>
                <c:pt idx="3">
                  <c:v>Obese</c:v>
                </c:pt>
                <c:pt idx="4">
                  <c:v>Non-Hispanic Black</c:v>
                </c:pt>
                <c:pt idx="5">
                  <c:v>Binge Drinks</c:v>
                </c:pt>
                <c:pt idx="6">
                  <c:v>Overweight</c:v>
                </c:pt>
                <c:pt idx="7">
                  <c:v>Uninsured</c:v>
                </c:pt>
              </c:strCache>
            </c:strRef>
          </c:cat>
          <c:val>
            <c:numRef>
              <c:f>'[Figure 1.xlsx]Sheet2'!$B$1:$B$8</c:f>
              <c:numCache>
                <c:formatCode>#,##0</c:formatCode>
                <c:ptCount val="8"/>
                <c:pt idx="0">
                  <c:v>5.44E8</c:v>
                </c:pt>
                <c:pt idx="1">
                  <c:v>3.32E8</c:v>
                </c:pt>
                <c:pt idx="2">
                  <c:v>1.9E8</c:v>
                </c:pt>
                <c:pt idx="3">
                  <c:v>1.49E8</c:v>
                </c:pt>
                <c:pt idx="4">
                  <c:v>1.13E8</c:v>
                </c:pt>
                <c:pt idx="5">
                  <c:v>5.6E7</c:v>
                </c:pt>
                <c:pt idx="6">
                  <c:v>3.5E7</c:v>
                </c:pt>
                <c:pt idx="7">
                  <c:v>1.4E7</c:v>
                </c:pt>
              </c:numCache>
            </c:numRef>
          </c:val>
        </c:ser>
        <c:dLbls>
          <c:showLegendKey val="0"/>
          <c:showVal val="0"/>
          <c:showCatName val="0"/>
          <c:showSerName val="0"/>
          <c:showPercent val="0"/>
          <c:showBubbleSize val="0"/>
        </c:dLbls>
        <c:gapWidth val="150"/>
        <c:axId val="2085044744"/>
        <c:axId val="2085047592"/>
      </c:barChart>
      <c:catAx>
        <c:axId val="2085044744"/>
        <c:scaling>
          <c:orientation val="minMax"/>
        </c:scaling>
        <c:delete val="0"/>
        <c:axPos val="l"/>
        <c:majorTickMark val="out"/>
        <c:minorTickMark val="none"/>
        <c:tickLblPos val="nextTo"/>
        <c:txPr>
          <a:bodyPr/>
          <a:lstStyle/>
          <a:p>
            <a:pPr>
              <a:defRPr baseline="0">
                <a:latin typeface="Arial"/>
              </a:defRPr>
            </a:pPr>
            <a:endParaRPr lang="en-US"/>
          </a:p>
        </c:txPr>
        <c:crossAx val="2085047592"/>
        <c:crosses val="autoZero"/>
        <c:auto val="1"/>
        <c:lblAlgn val="ctr"/>
        <c:lblOffset val="100"/>
        <c:noMultiLvlLbl val="0"/>
      </c:catAx>
      <c:valAx>
        <c:axId val="2085047592"/>
        <c:scaling>
          <c:orientation val="minMax"/>
        </c:scaling>
        <c:delete val="0"/>
        <c:axPos val="b"/>
        <c:majorGridlines/>
        <c:numFmt formatCode="#,##0" sourceLinked="1"/>
        <c:majorTickMark val="out"/>
        <c:minorTickMark val="none"/>
        <c:tickLblPos val="nextTo"/>
        <c:txPr>
          <a:bodyPr/>
          <a:lstStyle/>
          <a:p>
            <a:pPr>
              <a:defRPr sz="1000">
                <a:latin typeface="Arial"/>
              </a:defRPr>
            </a:pPr>
            <a:endParaRPr lang="en-US"/>
          </a:p>
        </c:txPr>
        <c:crossAx val="2085044744"/>
        <c:crosses val="autoZero"/>
        <c:crossBetween val="between"/>
      </c:valAx>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0.4735</cdr:x>
      <cdr:y>0.2028</cdr:y>
    </cdr:from>
    <cdr:to>
      <cdr:x>0.58375</cdr:x>
      <cdr:y>0.27373</cdr:y>
    </cdr:to>
    <cdr:sp macro="" textlink="">
      <cdr:nvSpPr>
        <cdr:cNvPr id="3" name="Rectangle 2"/>
        <cdr:cNvSpPr/>
      </cdr:nvSpPr>
      <cdr:spPr>
        <a:xfrm xmlns:a="http://schemas.openxmlformats.org/drawingml/2006/main">
          <a:off x="4062566" y="1185931"/>
          <a:ext cx="945933" cy="414792"/>
        </a:xfrm>
        <a:prstGeom xmlns:a="http://schemas.openxmlformats.org/drawingml/2006/main" prst="rect">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182880"/>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800">
              <a:solidFill>
                <a:sysClr val="windowText" lastClr="000000"/>
              </a:solidFill>
              <a:latin typeface=""/>
            </a:rPr>
            <a:t>1975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470DF-6E35-6F4A-B43F-862836375B4D}" type="datetimeFigureOut">
              <a:rPr lang="en-US" smtClean="0"/>
              <a:t>3/22/12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138B6-ACAB-7A49-9BBA-34E2CEC33DAA}" type="slidenum">
              <a:rPr lang="en-US" smtClean="0"/>
              <a:t>‹#›</a:t>
            </a:fld>
            <a:endParaRPr lang="en-US"/>
          </a:p>
        </p:txBody>
      </p:sp>
    </p:spTree>
    <p:extLst>
      <p:ext uri="{BB962C8B-B14F-4D97-AF65-F5344CB8AC3E}">
        <p14:creationId xmlns:p14="http://schemas.microsoft.com/office/powerpoint/2010/main" val="43985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Talk does not work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of patients told to quit smoking by doctor do so.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topic of my talk for the day. Where do we need to go to improve the health of Americans, and what information do we need to get there? 2 points: social + </a:t>
            </a:r>
            <a:r>
              <a:rPr lang="en-US" sz="1200" kern="1200" dirty="0" err="1" smtClean="0">
                <a:solidFill>
                  <a:schemeClr val="tx1"/>
                </a:solidFill>
                <a:effectLst/>
                <a:latin typeface="+mn-lt"/>
                <a:ea typeface="+mn-ea"/>
                <a:cs typeface="+mn-cs"/>
              </a:rPr>
              <a:t>enviornment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8138B6-ACAB-7A49-9BBA-34E2CEC33DAA}" type="slidenum">
              <a:rPr lang="en-US" smtClean="0"/>
              <a:t>1</a:t>
            </a:fld>
            <a:endParaRPr lang="en-US"/>
          </a:p>
        </p:txBody>
      </p:sp>
    </p:spTree>
    <p:extLst>
      <p:ext uri="{BB962C8B-B14F-4D97-AF65-F5344CB8AC3E}">
        <p14:creationId xmlns:p14="http://schemas.microsoft.com/office/powerpoint/2010/main" val="35404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11</a:t>
            </a:fld>
            <a:endParaRPr lang="en-US"/>
          </a:p>
        </p:txBody>
      </p:sp>
    </p:spTree>
    <p:extLst>
      <p:ext uri="{BB962C8B-B14F-4D97-AF65-F5344CB8AC3E}">
        <p14:creationId xmlns:p14="http://schemas.microsoft.com/office/powerpoint/2010/main" val="300356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this </a:t>
            </a:r>
            <a:r>
              <a:rPr lang="en-US" baseline="0" dirty="0" err="1" smtClean="0"/>
              <a:t>is’t</a:t>
            </a:r>
            <a:r>
              <a:rPr lang="en-US" baseline="0" dirty="0" smtClean="0"/>
              <a:t> the problem.</a:t>
            </a:r>
          </a:p>
          <a:p>
            <a:r>
              <a:rPr lang="en-US" baseline="0" dirty="0" smtClean="0"/>
              <a:t>But even if it were, we would have to ask ourselves why. Why are we doing things that are making us less healthy? </a:t>
            </a:r>
          </a:p>
          <a:p>
            <a:r>
              <a:rPr lang="en-US" baseline="0" dirty="0" smtClean="0"/>
              <a:t>And what are they?</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12</a:t>
            </a:fld>
            <a:endParaRPr lang="en-US"/>
          </a:p>
        </p:txBody>
      </p:sp>
    </p:spTree>
    <p:extLst>
      <p:ext uri="{BB962C8B-B14F-4D97-AF65-F5344CB8AC3E}">
        <p14:creationId xmlns:p14="http://schemas.microsoft.com/office/powerpoint/2010/main" val="45772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it turns out, many such things might have more to do with the way we structure our society than our own gluttony. Again, these things are bad for us, but they do not explain why we are moving away.</a:t>
            </a:r>
          </a:p>
          <a:p>
            <a:r>
              <a:rPr lang="en-US" baseline="0" dirty="0" smtClean="0"/>
              <a:t>There are two things I’m going to hammer on about from this point on. One is that it is our social environment that shapes the things we think, feel, do, and behave.</a:t>
            </a:r>
          </a:p>
          <a:p>
            <a:r>
              <a:rPr lang="en-US" baseline="0" dirty="0" smtClean="0"/>
              <a:t>The second is that the physical environment in which we live shapes our social environment.</a:t>
            </a:r>
          </a:p>
          <a:p>
            <a:r>
              <a:rPr lang="en-US" baseline="0" dirty="0" smtClean="0"/>
              <a:t>If you are coming from an environment where it is important to </a:t>
            </a:r>
            <a:r>
              <a:rPr lang="en-US" baseline="0" dirty="0" err="1" smtClean="0"/>
              <a:t>excell</a:t>
            </a:r>
            <a:r>
              <a:rPr lang="en-US" baseline="0" dirty="0" smtClean="0"/>
              <a:t> in school, you will more likely do well in school.</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13</a:t>
            </a:fld>
            <a:endParaRPr lang="en-US"/>
          </a:p>
        </p:txBody>
      </p:sp>
    </p:spTree>
    <p:extLst>
      <p:ext uri="{BB962C8B-B14F-4D97-AF65-F5344CB8AC3E}">
        <p14:creationId xmlns:p14="http://schemas.microsoft.com/office/powerpoint/2010/main" val="414064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alternative explanation is that it is</a:t>
            </a:r>
            <a:r>
              <a:rPr lang="en-US" baseline="0" dirty="0" smtClean="0"/>
              <a:t> the way that we build our communities</a:t>
            </a:r>
          </a:p>
          <a:p>
            <a:r>
              <a:rPr lang="en-US" baseline="0" dirty="0" smtClean="0"/>
              <a:t>Our policy landscape</a:t>
            </a:r>
          </a:p>
          <a:p>
            <a:r>
              <a:rPr lang="en-US" baseline="0" dirty="0" smtClean="0"/>
              <a:t>Poverty is most important and smoking second most important. </a:t>
            </a:r>
          </a:p>
          <a:p>
            <a:r>
              <a:rPr lang="en-US" baseline="0" dirty="0" smtClean="0"/>
              <a:t>One common element to both is stress.</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19</a:t>
            </a:fld>
            <a:endParaRPr lang="en-US"/>
          </a:p>
        </p:txBody>
      </p:sp>
    </p:spTree>
    <p:extLst>
      <p:ext uri="{BB962C8B-B14F-4D97-AF65-F5344CB8AC3E}">
        <p14:creationId xmlns:p14="http://schemas.microsoft.com/office/powerpoint/2010/main" val="129140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that those who are motivated to do well in school will</a:t>
            </a:r>
            <a:r>
              <a:rPr lang="en-US" baseline="0" dirty="0" smtClean="0"/>
              <a:t> do better in school, on </a:t>
            </a:r>
            <a:r>
              <a:rPr lang="en-US" baseline="0" dirty="0" err="1" smtClean="0"/>
              <a:t>aerage</a:t>
            </a:r>
            <a:r>
              <a:rPr lang="en-US" baseline="0" dirty="0" smtClean="0"/>
              <a:t>.</a:t>
            </a:r>
          </a:p>
          <a:p>
            <a:r>
              <a:rPr lang="en-US" baseline="0" dirty="0" smtClean="0"/>
              <a:t>But some of our schools have no working bathrooms.</a:t>
            </a:r>
          </a:p>
          <a:p>
            <a:r>
              <a:rPr lang="en-US" baseline="0" dirty="0" smtClean="0"/>
              <a:t>There are others with 2 students to one desk.</a:t>
            </a:r>
          </a:p>
          <a:p>
            <a:r>
              <a:rPr lang="en-US" baseline="0" dirty="0" smtClean="0"/>
              <a:t>And still others for whom lunch starts at 9:45AM. Material disadvantage matters to. And it influences the social. Here are 2 other pictures taken over 10 year intervals of this same block.</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20</a:t>
            </a:fld>
            <a:endParaRPr lang="en-US"/>
          </a:p>
        </p:txBody>
      </p:sp>
    </p:spTree>
    <p:extLst>
      <p:ext uri="{BB962C8B-B14F-4D97-AF65-F5344CB8AC3E}">
        <p14:creationId xmlns:p14="http://schemas.microsoft.com/office/powerpoint/2010/main" val="162568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relative</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24</a:t>
            </a:fld>
            <a:endParaRPr lang="en-US"/>
          </a:p>
        </p:txBody>
      </p:sp>
    </p:spTree>
    <p:extLst>
      <p:ext uri="{BB962C8B-B14F-4D97-AF65-F5344CB8AC3E}">
        <p14:creationId xmlns:p14="http://schemas.microsoft.com/office/powerpoint/2010/main" val="220200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bike lane</a:t>
            </a:r>
            <a:r>
              <a:rPr lang="en-US" baseline="0" dirty="0" smtClean="0"/>
              <a:t> reduced speeding by 75% while not impacting congestion. It greatly reduced bicycle traffic on the sidewalk (from half of all cyclists to 3% of all cyclists) while tripling the number of bicycles from 349 to 1010.</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28</a:t>
            </a:fld>
            <a:endParaRPr lang="en-US"/>
          </a:p>
        </p:txBody>
      </p:sp>
    </p:spTree>
    <p:extLst>
      <p:ext uri="{BB962C8B-B14F-4D97-AF65-F5344CB8AC3E}">
        <p14:creationId xmlns:p14="http://schemas.microsoft.com/office/powerpoint/2010/main" val="282424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2</a:t>
            </a:fld>
            <a:endParaRPr lang="en-US"/>
          </a:p>
        </p:txBody>
      </p:sp>
    </p:spTree>
    <p:extLst>
      <p:ext uri="{BB962C8B-B14F-4D97-AF65-F5344CB8AC3E}">
        <p14:creationId xmlns:p14="http://schemas.microsoft.com/office/powerpoint/2010/main" val="7332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3</a:t>
            </a:fld>
            <a:endParaRPr lang="en-US"/>
          </a:p>
        </p:txBody>
      </p:sp>
    </p:spTree>
    <p:extLst>
      <p:ext uri="{BB962C8B-B14F-4D97-AF65-F5344CB8AC3E}">
        <p14:creationId xmlns:p14="http://schemas.microsoft.com/office/powerpoint/2010/main" val="7332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Life expectancy increases over time. Only in rare circumstances—AIDS in many SSA nations, the Russian shock economics transition to capitalism, influenza in 1918, war, famine, and Chinese cancer villages—do we see declines in life expectancy. In this map, we see that between 1961 and 1983, there were only a handful of counties for which life expectancy of women did not improve, and these tended to be stroke-belt small counties.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5BAE550-0031-4949-BAC9-0CFF2AA9F76B}"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Things changed over the following two decades, in which many counties did not see an improvement, and more still saw a gross decline.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73CA43-A56F-8241-834F-041CC2448991}"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 </a:t>
            </a:r>
            <a:r>
              <a:rPr lang="en-US" baseline="0" dirty="0" smtClean="0"/>
              <a:t>overall health of Americans is projected to decline, and the American standard of living is in decline as well. Much of this is because health costs are increasing. </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6</a:t>
            </a:fld>
            <a:endParaRPr lang="en-US"/>
          </a:p>
        </p:txBody>
      </p:sp>
    </p:spTree>
    <p:extLst>
      <p:ext uri="{BB962C8B-B14F-4D97-AF65-F5344CB8AC3E}">
        <p14:creationId xmlns:p14="http://schemas.microsoft.com/office/powerpoint/2010/main" val="23064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axis</a:t>
            </a:r>
          </a:p>
          <a:p>
            <a:r>
              <a:rPr lang="en-US" dirty="0" smtClean="0"/>
              <a:t>In 1975, the US had</a:t>
            </a:r>
            <a:r>
              <a:rPr lang="en-US" baseline="0" dirty="0" smtClean="0"/>
              <a:t> the same health system it has today. </a:t>
            </a:r>
          </a:p>
          <a:p>
            <a:r>
              <a:rPr lang="en-US" baseline="0" dirty="0" smtClean="0"/>
              <a:t>other nations on this graph offer universal coverage. </a:t>
            </a:r>
          </a:p>
          <a:p>
            <a:r>
              <a:rPr lang="en-US" baseline="0" dirty="0" smtClean="0"/>
              <a:t>United States has rapidly adopted new medical technologies, these other nations generally have rationed care as medical costs increased.</a:t>
            </a:r>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7</a:t>
            </a:fld>
            <a:endParaRPr lang="en-US"/>
          </a:p>
        </p:txBody>
      </p:sp>
    </p:spTree>
    <p:extLst>
      <p:ext uri="{BB962C8B-B14F-4D97-AF65-F5344CB8AC3E}">
        <p14:creationId xmlns:p14="http://schemas.microsoft.com/office/powerpoint/2010/main" val="421207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surprise</a:t>
            </a:r>
            <a:r>
              <a:rPr lang="en-US" baseline="0" dirty="0" smtClean="0"/>
              <a:t> that health costs increased</a:t>
            </a:r>
          </a:p>
          <a:p>
            <a:r>
              <a:rPr lang="en-US" baseline="0" dirty="0" smtClean="0"/>
              <a:t>But surprise is that health worsened. Significantly.</a:t>
            </a:r>
          </a:p>
          <a:p>
            <a:endParaRPr lang="en-US" dirty="0"/>
          </a:p>
        </p:txBody>
      </p:sp>
      <p:sp>
        <p:nvSpPr>
          <p:cNvPr id="4" name="Slide Number Placeholder 3"/>
          <p:cNvSpPr>
            <a:spLocks noGrp="1"/>
          </p:cNvSpPr>
          <p:nvPr>
            <p:ph type="sldNum" sz="quarter" idx="10"/>
          </p:nvPr>
        </p:nvSpPr>
        <p:spPr/>
        <p:txBody>
          <a:bodyPr/>
          <a:lstStyle/>
          <a:p>
            <a:fld id="{798138B6-ACAB-7A49-9BBA-34E2CEC33DAA}" type="slidenum">
              <a:rPr lang="en-US" smtClean="0"/>
              <a:t>8</a:t>
            </a:fld>
            <a:endParaRPr lang="en-US"/>
          </a:p>
        </p:txBody>
      </p:sp>
    </p:spTree>
    <p:extLst>
      <p:ext uri="{BB962C8B-B14F-4D97-AF65-F5344CB8AC3E}">
        <p14:creationId xmlns:p14="http://schemas.microsoft.com/office/powerpoint/2010/main" val="119144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are thinking obesity and smoking. Of course, these things are bad for us. But they are not what is causing us to move further behind.</a:t>
            </a:r>
          </a:p>
          <a:p>
            <a:r>
              <a:rPr lang="en-US" baseline="0" dirty="0" smtClean="0"/>
              <a:t>Social and physical environment shapes our health</a:t>
            </a:r>
          </a:p>
        </p:txBody>
      </p:sp>
      <p:sp>
        <p:nvSpPr>
          <p:cNvPr id="4" name="Slide Number Placeholder 3"/>
          <p:cNvSpPr>
            <a:spLocks noGrp="1"/>
          </p:cNvSpPr>
          <p:nvPr>
            <p:ph type="sldNum" sz="quarter" idx="10"/>
          </p:nvPr>
        </p:nvSpPr>
        <p:spPr/>
        <p:txBody>
          <a:bodyPr/>
          <a:lstStyle/>
          <a:p>
            <a:fld id="{798138B6-ACAB-7A49-9BBA-34E2CEC33DAA}" type="slidenum">
              <a:rPr lang="en-US" smtClean="0"/>
              <a:t>9</a:t>
            </a:fld>
            <a:endParaRPr lang="en-US"/>
          </a:p>
        </p:txBody>
      </p:sp>
    </p:spTree>
    <p:extLst>
      <p:ext uri="{BB962C8B-B14F-4D97-AF65-F5344CB8AC3E}">
        <p14:creationId xmlns:p14="http://schemas.microsoft.com/office/powerpoint/2010/main" val="119144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0FFC6B-CBF2-DD40-AF99-07250AC86205}" type="slidenum">
              <a:rPr lang="en-US"/>
              <a:pPr/>
              <a:t>‹#›</a:t>
            </a:fld>
            <a:endParaRPr lang="en-US"/>
          </a:p>
        </p:txBody>
      </p:sp>
    </p:spTree>
    <p:extLst>
      <p:ext uri="{BB962C8B-B14F-4D97-AF65-F5344CB8AC3E}">
        <p14:creationId xmlns:p14="http://schemas.microsoft.com/office/powerpoint/2010/main" val="410859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1" Type="http://schemas.microsoft.com/office/2007/relationships/media" Target="../media/media1.mov"/><Relationship Id="rId2" Type="http://schemas.openxmlformats.org/officeDocument/2006/relationships/video" Target="../media/media1.mo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file:///\\localhost\Users\petermuennig\Desktop\Macintosh%20HD:Users:petermuennig:Data,%20Articles,%20and%20Fiction:%20Acitve%20Projects%20and%20Studies:The%20Great%20Bind:The%20great%20bind%20d7.doc!OLE_LINK1" TargetMode="External"/><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Frontiers in The Social Determinants of Health</a:t>
            </a:r>
            <a:endParaRPr lang="en-US" dirty="0"/>
          </a:p>
        </p:txBody>
      </p:sp>
      <p:sp>
        <p:nvSpPr>
          <p:cNvPr id="3" name="Subtitle 2"/>
          <p:cNvSpPr>
            <a:spLocks noGrp="1"/>
          </p:cNvSpPr>
          <p:nvPr>
            <p:ph type="subTitle" idx="1"/>
          </p:nvPr>
        </p:nvSpPr>
        <p:spPr/>
        <p:txBody>
          <a:bodyPr/>
          <a:lstStyle/>
          <a:p>
            <a:r>
              <a:rPr lang="en-US" dirty="0"/>
              <a:t>Peter Muennig, MD, MPH</a:t>
            </a:r>
          </a:p>
          <a:p>
            <a:r>
              <a:rPr lang="en-US" dirty="0"/>
              <a:t>3</a:t>
            </a:r>
            <a:r>
              <a:rPr lang="en-US" dirty="0" smtClean="0"/>
              <a:t>/22/2012</a:t>
            </a:r>
          </a:p>
          <a:p>
            <a:r>
              <a:rPr lang="en-US" dirty="0" smtClean="0"/>
              <a:t>Sophie Davis</a:t>
            </a:r>
            <a:endParaRPr lang="en-US" dirty="0"/>
          </a:p>
          <a:p>
            <a:endParaRPr lang="en-US" dirty="0"/>
          </a:p>
        </p:txBody>
      </p:sp>
    </p:spTree>
    <p:extLst>
      <p:ext uri="{BB962C8B-B14F-4D97-AF65-F5344CB8AC3E}">
        <p14:creationId xmlns:p14="http://schemas.microsoft.com/office/powerpoint/2010/main" val="2796159307"/>
      </p:ext>
    </p:extLst>
  </p:cSld>
  <p:clrMapOvr>
    <a:masterClrMapping/>
  </p:clrMapOvr>
  <mc:AlternateContent xmlns:mc="http://schemas.openxmlformats.org/markup-compatibility/2006" xmlns:p14="http://schemas.microsoft.com/office/powerpoint/2010/main">
    <mc:Choice Requires="p14">
      <p:transition spd="slow" p14:dur="2000" advTm="6476"/>
    </mc:Choice>
    <mc:Fallback xmlns="">
      <p:transition xmlns:p14="http://schemas.microsoft.com/office/powerpoint/2010/main" spd="slow" advTm="647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476"/>
          </a:xfrm>
        </p:spPr>
        <p:txBody>
          <a:bodyPr>
            <a:normAutofit/>
          </a:bodyPr>
          <a:lstStyle/>
          <a:p>
            <a:r>
              <a:rPr lang="en-US" dirty="0" smtClean="0"/>
              <a:t>2 Minutes:</a:t>
            </a:r>
            <a:br>
              <a:rPr lang="en-US" dirty="0" smtClean="0"/>
            </a:br>
            <a:r>
              <a:rPr lang="en-US" dirty="0" smtClean="0"/>
              <a:t>Ask your neighbor why?</a:t>
            </a:r>
            <a:endParaRPr lang="en-US" dirty="0"/>
          </a:p>
        </p:txBody>
      </p:sp>
    </p:spTree>
    <p:extLst>
      <p:ext uri="{BB962C8B-B14F-4D97-AF65-F5344CB8AC3E}">
        <p14:creationId xmlns:p14="http://schemas.microsoft.com/office/powerpoint/2010/main" val="254850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03067" y="846371"/>
            <a:ext cx="8086633" cy="5037128"/>
          </a:xfrm>
          <a:prstGeom prst="rect">
            <a:avLst/>
          </a:prstGeom>
        </p:spPr>
      </p:pic>
    </p:spTree>
    <p:extLst>
      <p:ext uri="{BB962C8B-B14F-4D97-AF65-F5344CB8AC3E}">
        <p14:creationId xmlns:p14="http://schemas.microsoft.com/office/powerpoint/2010/main" val="3692488758"/>
      </p:ext>
    </p:extLst>
  </p:cSld>
  <p:clrMapOvr>
    <a:masterClrMapping/>
  </p:clrMapOvr>
  <mc:AlternateContent xmlns:mc="http://schemas.openxmlformats.org/markup-compatibility/2006" xmlns:p14="http://schemas.microsoft.com/office/powerpoint/2010/main">
    <mc:Choice Requires="p14">
      <p:transition spd="slow" p14:dur="2000" advTm="902"/>
    </mc:Choice>
    <mc:Fallback xmlns="">
      <p:transition xmlns:p14="http://schemas.microsoft.com/office/powerpoint/2010/main" spd="slow" advTm="902"/>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5" name="Picture 1"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59" y="992749"/>
            <a:ext cx="7990539" cy="502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122955"/>
      </p:ext>
    </p:extLst>
  </p:cSld>
  <p:clrMapOvr>
    <a:masterClrMapping/>
  </p:clrMapOvr>
  <mc:AlternateContent xmlns:mc="http://schemas.openxmlformats.org/markup-compatibility/2006" xmlns:p14="http://schemas.microsoft.com/office/powerpoint/2010/main">
    <mc:Choice Requires="p14">
      <p:transition spd="slow" p14:dur="2000" advTm="1663"/>
    </mc:Choice>
    <mc:Fallback xmlns="">
      <p:transition xmlns:p14="http://schemas.microsoft.com/office/powerpoint/2010/main" spd="slow" advTm="166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37915" y="6068939"/>
            <a:ext cx="4673074" cy="369332"/>
          </a:xfrm>
          <a:prstGeom prst="rect">
            <a:avLst/>
          </a:prstGeom>
          <a:noFill/>
        </p:spPr>
        <p:txBody>
          <a:bodyPr wrap="none" rtlCol="0">
            <a:spAutoFit/>
          </a:bodyPr>
          <a:lstStyle/>
          <a:p>
            <a:r>
              <a:rPr lang="en-US" dirty="0" smtClean="0"/>
              <a:t>Years of Perfect Health Lost, United States 2008</a:t>
            </a:r>
            <a:endParaRPr lang="en-US" dirty="0"/>
          </a:p>
        </p:txBody>
      </p:sp>
      <p:graphicFrame>
        <p:nvGraphicFramePr>
          <p:cNvPr id="11" name="Chart 10"/>
          <p:cNvGraphicFramePr/>
          <p:nvPr>
            <p:extLst>
              <p:ext uri="{D42A27DB-BD31-4B8C-83A1-F6EECF244321}">
                <p14:modId xmlns:p14="http://schemas.microsoft.com/office/powerpoint/2010/main" val="949277265"/>
              </p:ext>
            </p:extLst>
          </p:nvPr>
        </p:nvGraphicFramePr>
        <p:xfrm>
          <a:off x="273050" y="539865"/>
          <a:ext cx="8597900" cy="519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588533"/>
      </p:ext>
    </p:extLst>
  </p:cSld>
  <p:clrMapOvr>
    <a:masterClrMapping/>
  </p:clrMapOvr>
  <mc:AlternateContent xmlns:mc="http://schemas.openxmlformats.org/markup-compatibility/2006" xmlns:p14="http://schemas.microsoft.com/office/powerpoint/2010/main">
    <mc:Choice Requires="p14">
      <p:transition spd="slow" p14:dur="2000" advTm="462649"/>
    </mc:Choice>
    <mc:Fallback xmlns="">
      <p:transition xmlns:p14="http://schemas.microsoft.com/office/powerpoint/2010/main" spd="slow" advTm="462649"/>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69922"/>
          </a:xfrm>
        </p:spPr>
        <p:txBody>
          <a:bodyPr/>
          <a:lstStyle/>
          <a:p>
            <a:r>
              <a:rPr lang="en-US" dirty="0" smtClean="0"/>
              <a:t>How Do We Fix This Big Problem?</a:t>
            </a:r>
            <a:endParaRPr lang="en-US" dirty="0"/>
          </a:p>
        </p:txBody>
      </p:sp>
    </p:spTree>
    <p:extLst>
      <p:ext uri="{BB962C8B-B14F-4D97-AF65-F5344CB8AC3E}">
        <p14:creationId xmlns:p14="http://schemas.microsoft.com/office/powerpoint/2010/main" val="249513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Causality</a:t>
            </a:r>
            <a:endParaRPr lang="en-US" dirty="0">
              <a:solidFill>
                <a:schemeClr val="accent1"/>
              </a:solidFill>
            </a:endParaRPr>
          </a:p>
        </p:txBody>
      </p:sp>
      <p:pic>
        <p:nvPicPr>
          <p:cNvPr id="4" name="Content Placeholder 3"/>
          <p:cNvPicPr>
            <a:picLocks noGrp="1" noChangeAspect="1"/>
          </p:cNvPicPr>
          <p:nvPr>
            <p:ph idx="1"/>
          </p:nvPr>
        </p:nvPicPr>
        <p:blipFill>
          <a:blip r:embed="rId2"/>
          <a:srcRect t="18942" b="18942"/>
          <a:stretch>
            <a:fillRect/>
          </a:stretch>
        </p:blipFill>
        <p:spPr/>
      </p:pic>
    </p:spTree>
    <p:extLst>
      <p:ext uri="{BB962C8B-B14F-4D97-AF65-F5344CB8AC3E}">
        <p14:creationId xmlns:p14="http://schemas.microsoft.com/office/powerpoint/2010/main" val="416709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Causality</a:t>
            </a:r>
            <a:endParaRPr lang="en-US" dirty="0">
              <a:solidFill>
                <a:schemeClr val="accent1"/>
              </a:solidFill>
            </a:endParaRPr>
          </a:p>
        </p:txBody>
      </p:sp>
      <p:pic>
        <p:nvPicPr>
          <p:cNvPr id="5" name="Content Placeholder 4" descr="Screen shot.png"/>
          <p:cNvPicPr>
            <a:picLocks noGrp="1" noChangeAspect="1"/>
          </p:cNvPicPr>
          <p:nvPr>
            <p:ph idx="1"/>
          </p:nvPr>
        </p:nvPicPr>
        <p:blipFill>
          <a:blip r:embed="rId2">
            <a:extLst>
              <a:ext uri="{28A0092B-C50C-407E-A947-70E740481C1C}">
                <a14:useLocalDpi xmlns:a14="http://schemas.microsoft.com/office/drawing/2010/main" val="0"/>
              </a:ext>
            </a:extLst>
          </a:blip>
          <a:srcRect t="5717" b="5717"/>
          <a:stretch>
            <a:fillRect/>
          </a:stretch>
        </p:blipFill>
        <p:spPr/>
      </p:pic>
    </p:spTree>
    <p:extLst>
      <p:ext uri="{BB962C8B-B14F-4D97-AF65-F5344CB8AC3E}">
        <p14:creationId xmlns:p14="http://schemas.microsoft.com/office/powerpoint/2010/main" val="208956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561px-Educational_attainment.jpg"/>
          <p:cNvPicPr>
            <a:picLocks noGrp="1" noChangeAspect="1"/>
          </p:cNvPicPr>
          <p:nvPr>
            <p:ph idx="1"/>
          </p:nvPr>
        </p:nvPicPr>
        <p:blipFill>
          <a:blip r:embed="rId2">
            <a:extLst>
              <a:ext uri="{28A0092B-C50C-407E-A947-70E740481C1C}">
                <a14:useLocalDpi xmlns:a14="http://schemas.microsoft.com/office/drawing/2010/main" val="0"/>
              </a:ext>
            </a:extLst>
          </a:blip>
          <a:srcRect l="-47074" r="-47074"/>
          <a:stretch>
            <a:fillRect/>
          </a:stretch>
        </p:blipFill>
        <p:spPr>
          <a:xfrm>
            <a:off x="-1538409" y="123469"/>
            <a:ext cx="12123187" cy="6667286"/>
          </a:xfrm>
        </p:spPr>
      </p:pic>
    </p:spTree>
    <p:extLst>
      <p:ext uri="{BB962C8B-B14F-4D97-AF65-F5344CB8AC3E}">
        <p14:creationId xmlns:p14="http://schemas.microsoft.com/office/powerpoint/2010/main" val="53996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moking 1900-2006.jpg"/>
          <p:cNvPicPr>
            <a:picLocks noGrp="1" noChangeAspect="1"/>
          </p:cNvPicPr>
          <p:nvPr>
            <p:ph idx="1"/>
          </p:nvPr>
        </p:nvPicPr>
        <p:blipFill>
          <a:blip r:embed="rId2">
            <a:extLst>
              <a:ext uri="{28A0092B-C50C-407E-A947-70E740481C1C}">
                <a14:useLocalDpi xmlns:a14="http://schemas.microsoft.com/office/drawing/2010/main" val="0"/>
              </a:ext>
            </a:extLst>
          </a:blip>
          <a:srcRect t="2055" b="2055"/>
          <a:stretch>
            <a:fillRect/>
          </a:stretch>
        </p:blipFill>
        <p:spPr/>
      </p:pic>
    </p:spTree>
    <p:extLst>
      <p:ext uri="{BB962C8B-B14F-4D97-AF65-F5344CB8AC3E}">
        <p14:creationId xmlns:p14="http://schemas.microsoft.com/office/powerpoint/2010/main" val="285816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onx Ghetto.jpg"/>
          <p:cNvPicPr>
            <a:picLocks noGrp="1" noChangeAspect="1"/>
          </p:cNvPicPr>
          <p:nvPr>
            <p:ph idx="1"/>
          </p:nvPr>
        </p:nvPicPr>
        <p:blipFill>
          <a:blip r:embed="rId3">
            <a:extLst>
              <a:ext uri="{28A0092B-C50C-407E-A947-70E740481C1C}">
                <a14:useLocalDpi xmlns:a14="http://schemas.microsoft.com/office/drawing/2010/main" val="0"/>
              </a:ext>
            </a:extLst>
          </a:blip>
          <a:srcRect t="10529" b="10529"/>
          <a:stretch>
            <a:fillRect/>
          </a:stretch>
        </p:blipFill>
        <p:spPr>
          <a:xfrm>
            <a:off x="498614" y="1462143"/>
            <a:ext cx="8229600" cy="4525963"/>
          </a:xfrm>
        </p:spPr>
      </p:pic>
    </p:spTree>
    <p:extLst>
      <p:ext uri="{BB962C8B-B14F-4D97-AF65-F5344CB8AC3E}">
        <p14:creationId xmlns:p14="http://schemas.microsoft.com/office/powerpoint/2010/main" val="1322519892"/>
      </p:ext>
    </p:extLst>
  </p:cSld>
  <p:clrMapOvr>
    <a:masterClrMapping/>
  </p:clrMapOvr>
  <mc:AlternateContent xmlns:mc="http://schemas.openxmlformats.org/markup-compatibility/2006" xmlns:p14="http://schemas.microsoft.com/office/powerpoint/2010/main">
    <mc:Choice Requires="p14">
      <p:transition spd="slow" p14:dur="2000" advTm="50042"/>
    </mc:Choice>
    <mc:Fallback xmlns="">
      <p:transition xmlns:p14="http://schemas.microsoft.com/office/powerpoint/2010/main" spd="slow" advTm="5004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0596" y="2933749"/>
            <a:ext cx="1632966" cy="461665"/>
          </a:xfrm>
          <a:prstGeom prst="rect">
            <a:avLst/>
          </a:prstGeom>
          <a:noFill/>
        </p:spPr>
        <p:txBody>
          <a:bodyPr wrap="square" rtlCol="0">
            <a:spAutoFit/>
          </a:bodyPr>
          <a:lstStyle/>
          <a:p>
            <a:r>
              <a:rPr lang="en-US" sz="2400" dirty="0" smtClean="0"/>
              <a:t>Problem</a:t>
            </a:r>
            <a:endParaRPr lang="en-US" sz="2400" dirty="0"/>
          </a:p>
        </p:txBody>
      </p:sp>
    </p:spTree>
    <p:extLst>
      <p:ext uri="{BB962C8B-B14F-4D97-AF65-F5344CB8AC3E}">
        <p14:creationId xmlns:p14="http://schemas.microsoft.com/office/powerpoint/2010/main" val="2728385922"/>
      </p:ext>
    </p:extLst>
  </p:cSld>
  <p:clrMapOvr>
    <a:masterClrMapping/>
  </p:clrMapOvr>
  <mc:AlternateContent xmlns:mc="http://schemas.openxmlformats.org/markup-compatibility/2006" xmlns:p14="http://schemas.microsoft.com/office/powerpoint/2010/main">
    <mc:Choice Requires="p14">
      <p:transition spd="slow" p14:dur="2000" advTm="188886"/>
    </mc:Choice>
    <mc:Fallback xmlns="">
      <p:transition xmlns:p14="http://schemas.microsoft.com/office/powerpoint/2010/main" spd="slow" advTm="188886"/>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beekman 141 80.gif"/>
          <p:cNvPicPr>
            <a:picLocks noGrp="1" noChangeAspect="1"/>
          </p:cNvPicPr>
          <p:nvPr>
            <p:ph/>
          </p:nvPr>
        </p:nvPicPr>
        <p:blipFill>
          <a:blip r:embed="rId3">
            <a:extLst>
              <a:ext uri="{28A0092B-C50C-407E-A947-70E740481C1C}">
                <a14:useLocalDpi xmlns:a14="http://schemas.microsoft.com/office/drawing/2010/main" val="0"/>
              </a:ext>
            </a:extLst>
          </a:blip>
          <a:srcRect t="-2940" b="-2940"/>
          <a:stretch>
            <a:fillRect/>
          </a:stretch>
        </p:blipFill>
        <p:spPr/>
      </p:pic>
    </p:spTree>
    <p:extLst>
      <p:ext uri="{BB962C8B-B14F-4D97-AF65-F5344CB8AC3E}">
        <p14:creationId xmlns:p14="http://schemas.microsoft.com/office/powerpoint/2010/main" val="1928143691"/>
      </p:ext>
    </p:extLst>
  </p:cSld>
  <p:clrMapOvr>
    <a:masterClrMapping/>
  </p:clrMapOvr>
  <mc:AlternateContent xmlns:mc="http://schemas.openxmlformats.org/markup-compatibility/2006" xmlns:p14="http://schemas.microsoft.com/office/powerpoint/2010/main">
    <mc:Choice Requires="p14">
      <p:transition spd="slow" p14:dur="2000" advTm="40702"/>
    </mc:Choice>
    <mc:Fallback xmlns="">
      <p:transition xmlns:p14="http://schemas.microsoft.com/office/powerpoint/2010/main" spd="slow" advTm="40702"/>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beekman 141 90.gif"/>
          <p:cNvPicPr>
            <a:picLocks noGrp="1" noChangeAspect="1"/>
          </p:cNvPicPr>
          <p:nvPr>
            <p:ph/>
          </p:nvPr>
        </p:nvPicPr>
        <p:blipFill>
          <a:blip r:embed="rId2">
            <a:extLst>
              <a:ext uri="{28A0092B-C50C-407E-A947-70E740481C1C}">
                <a14:useLocalDpi xmlns:a14="http://schemas.microsoft.com/office/drawing/2010/main" val="0"/>
              </a:ext>
            </a:extLst>
          </a:blip>
          <a:srcRect t="-2940" b="-2940"/>
          <a:stretch>
            <a:fillRect/>
          </a:stretch>
        </p:blipFill>
        <p:spPr/>
      </p:pic>
    </p:spTree>
    <p:extLst>
      <p:ext uri="{BB962C8B-B14F-4D97-AF65-F5344CB8AC3E}">
        <p14:creationId xmlns:p14="http://schemas.microsoft.com/office/powerpoint/2010/main" val="4184573834"/>
      </p:ext>
    </p:extLst>
  </p:cSld>
  <p:clrMapOvr>
    <a:masterClrMapping/>
  </p:clrMapOvr>
  <mc:AlternateContent xmlns:mc="http://schemas.openxmlformats.org/markup-compatibility/2006" xmlns:p14="http://schemas.microsoft.com/office/powerpoint/2010/main">
    <mc:Choice Requires="p14">
      <p:transition spd="slow" p14:dur="2000" advTm="29224"/>
    </mc:Choice>
    <mc:Fallback xmlns="">
      <p:transition xmlns:p14="http://schemas.microsoft.com/office/powerpoint/2010/main" spd="slow" advTm="2922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beekman 141 93.gif"/>
          <p:cNvPicPr>
            <a:picLocks noGrp="1" noChangeAspect="1"/>
          </p:cNvPicPr>
          <p:nvPr>
            <p:ph/>
          </p:nvPr>
        </p:nvPicPr>
        <p:blipFill>
          <a:blip r:embed="rId2">
            <a:extLst>
              <a:ext uri="{28A0092B-C50C-407E-A947-70E740481C1C}">
                <a14:useLocalDpi xmlns:a14="http://schemas.microsoft.com/office/drawing/2010/main" val="0"/>
              </a:ext>
            </a:extLst>
          </a:blip>
          <a:srcRect t="-2940" b="-2940"/>
          <a:stretch>
            <a:fillRect/>
          </a:stretch>
        </p:blipFill>
        <p:spPr/>
      </p:pic>
    </p:spTree>
    <p:extLst>
      <p:ext uri="{BB962C8B-B14F-4D97-AF65-F5344CB8AC3E}">
        <p14:creationId xmlns:p14="http://schemas.microsoft.com/office/powerpoint/2010/main" val="2380459501"/>
      </p:ext>
    </p:extLst>
  </p:cSld>
  <p:clrMapOvr>
    <a:masterClrMapping/>
  </p:clrMapOvr>
  <mc:AlternateContent xmlns:mc="http://schemas.openxmlformats.org/markup-compatibility/2006" xmlns:p14="http://schemas.microsoft.com/office/powerpoint/2010/main">
    <mc:Choice Requires="p14">
      <p:transition spd="slow" p14:dur="2000" advTm="1942"/>
    </mc:Choice>
    <mc:Fallback xmlns="">
      <p:transition xmlns:p14="http://schemas.microsoft.com/office/powerpoint/2010/main" spd="slow" advTm="194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05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80" y="736943"/>
            <a:ext cx="8103458" cy="5402305"/>
          </a:xfrm>
          <a:prstGeom prst="rect">
            <a:avLst/>
          </a:prstGeom>
        </p:spPr>
      </p:pic>
    </p:spTree>
    <p:extLst>
      <p:ext uri="{BB962C8B-B14F-4D97-AF65-F5344CB8AC3E}">
        <p14:creationId xmlns:p14="http://schemas.microsoft.com/office/powerpoint/2010/main" val="1387661060"/>
      </p:ext>
    </p:extLst>
  </p:cSld>
  <p:clrMapOvr>
    <a:masterClrMapping/>
  </p:clrMapOvr>
  <mc:AlternateContent xmlns:mc="http://schemas.openxmlformats.org/markup-compatibility/2006" xmlns:p14="http://schemas.microsoft.com/office/powerpoint/2010/main">
    <mc:Choice Requires="p14">
      <p:transition spd="slow" p14:dur="2000" advTm="13245"/>
    </mc:Choice>
    <mc:Fallback xmlns="">
      <p:transition xmlns:p14="http://schemas.microsoft.com/office/powerpoint/2010/main" spd="slow" advTm="13245"/>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kendall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612900"/>
            <a:ext cx="8255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285388"/>
      </p:ext>
    </p:extLst>
  </p:cSld>
  <p:clrMapOvr>
    <a:masterClrMapping/>
  </p:clrMapOvr>
  <mc:AlternateContent xmlns:mc="http://schemas.openxmlformats.org/markup-compatibility/2006" xmlns:p14="http://schemas.microsoft.com/office/powerpoint/2010/main">
    <mc:Choice Requires="p14">
      <p:transition spd="slow" p14:dur="2000" advTm="4169"/>
    </mc:Choice>
    <mc:Fallback xmlns="">
      <p:transition xmlns:p14="http://schemas.microsoft.com/office/powerpoint/2010/main" spd="slow" advTm="4169"/>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kendal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612900"/>
            <a:ext cx="8255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969508"/>
      </p:ext>
    </p:extLst>
  </p:cSld>
  <p:clrMapOvr>
    <a:masterClrMapping/>
  </p:clrMapOvr>
  <mc:AlternateContent xmlns:mc="http://schemas.openxmlformats.org/markup-compatibility/2006" xmlns:p14="http://schemas.microsoft.com/office/powerpoint/2010/main">
    <mc:Choice Requires="p14">
      <p:transition spd="slow" p14:dur="2000" advTm="655"/>
    </mc:Choice>
    <mc:Fallback xmlns="">
      <p:transition xmlns:p14="http://schemas.microsoft.com/office/powerpoint/2010/main" spd="slow" advTm="655"/>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kendall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612900"/>
            <a:ext cx="8255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403217"/>
      </p:ext>
    </p:extLst>
  </p:cSld>
  <p:clrMapOvr>
    <a:masterClrMapping/>
  </p:clrMapOvr>
  <mc:AlternateContent xmlns:mc="http://schemas.openxmlformats.org/markup-compatibility/2006" xmlns:p14="http://schemas.microsoft.com/office/powerpoint/2010/main">
    <mc:Choice Requires="p14">
      <p:transition spd="slow" p14:dur="2000" advTm="196"/>
    </mc:Choice>
    <mc:Fallback xmlns="">
      <p:transition xmlns:p14="http://schemas.microsoft.com/office/powerpoint/2010/main" spd="slow" advTm="196"/>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kendall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612900"/>
            <a:ext cx="8255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619646"/>
      </p:ext>
    </p:extLst>
  </p:cSld>
  <p:clrMapOvr>
    <a:masterClrMapping/>
  </p:clrMapOvr>
  <mc:AlternateContent xmlns:mc="http://schemas.openxmlformats.org/markup-compatibility/2006" xmlns:p14="http://schemas.microsoft.com/office/powerpoint/2010/main">
    <mc:Choice Requires="p14">
      <p:transition spd="slow" p14:dur="2000" advTm="885"/>
    </mc:Choice>
    <mc:Fallback xmlns="">
      <p:transition xmlns:p14="http://schemas.microsoft.com/office/powerpoint/2010/main" spd="slow" advTm="885"/>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w_bi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366" cy="6858000"/>
          </a:xfrm>
          <a:prstGeom prst="rect">
            <a:avLst/>
          </a:prstGeom>
        </p:spPr>
      </p:pic>
    </p:spTree>
    <p:extLst>
      <p:ext uri="{BB962C8B-B14F-4D97-AF65-F5344CB8AC3E}">
        <p14:creationId xmlns:p14="http://schemas.microsoft.com/office/powerpoint/2010/main" val="1298333922"/>
      </p:ext>
    </p:extLst>
  </p:cSld>
  <p:clrMapOvr>
    <a:masterClrMapping/>
  </p:clrMapOvr>
  <mc:AlternateContent xmlns:mc="http://schemas.openxmlformats.org/markup-compatibility/2006" xmlns:p14="http://schemas.microsoft.com/office/powerpoint/2010/main">
    <mc:Choice Requires="p14">
      <p:transition spd="slow" p14:dur="2000" advTm="48677"/>
    </mc:Choice>
    <mc:Fallback xmlns="">
      <p:transition xmlns:p14="http://schemas.microsoft.com/office/powerpoint/2010/main" spd="slow" advTm="48677"/>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ristakisobesity.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3197" cy="6858000"/>
          </a:xfrm>
        </p:spPr>
      </p:pic>
    </p:spTree>
    <p:extLst>
      <p:ext uri="{BB962C8B-B14F-4D97-AF65-F5344CB8AC3E}">
        <p14:creationId xmlns:p14="http://schemas.microsoft.com/office/powerpoint/2010/main" val="131802618"/>
      </p:ext>
    </p:extLst>
  </p:cSld>
  <p:clrMapOvr>
    <a:masterClrMapping/>
  </p:clrMapOvr>
  <mc:AlternateContent xmlns:mc="http://schemas.openxmlformats.org/markup-compatibility/2006" xmlns:p14="http://schemas.microsoft.com/office/powerpoint/2010/main">
    <mc:Choice Requires="p14">
      <p:transition spd="slow" p14:dur="2000" advTm="4236"/>
    </mc:Choice>
    <mc:Fallback xmlns="">
      <p:transition xmlns:p14="http://schemas.microsoft.com/office/powerpoint/2010/main" spd="slow" advTm="423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0" objId="4"/>
        <p14:stopEvt time="4236"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653" y="73562"/>
            <a:ext cx="7952099" cy="7786747"/>
          </a:xfrm>
          <a:prstGeom prst="rect">
            <a:avLst/>
          </a:prstGeom>
          <a:noFill/>
        </p:spPr>
        <p:txBody>
          <a:bodyPr wrap="square" rtlCol="0">
            <a:spAutoFit/>
          </a:bodyPr>
          <a:lstStyle/>
          <a:p>
            <a:r>
              <a:rPr lang="en-US" sz="25000" dirty="0" err="1" smtClean="0"/>
              <a:t>Prob</a:t>
            </a:r>
            <a:endParaRPr lang="en-US" sz="25000" dirty="0" smtClean="0"/>
          </a:p>
          <a:p>
            <a:r>
              <a:rPr lang="en-US" sz="25000" dirty="0" err="1" smtClean="0"/>
              <a:t>lem</a:t>
            </a:r>
            <a:endParaRPr lang="en-US" sz="25000" dirty="0"/>
          </a:p>
        </p:txBody>
      </p:sp>
    </p:spTree>
    <p:extLst>
      <p:ext uri="{BB962C8B-B14F-4D97-AF65-F5344CB8AC3E}">
        <p14:creationId xmlns:p14="http://schemas.microsoft.com/office/powerpoint/2010/main" val="2471195929"/>
      </p:ext>
    </p:extLst>
  </p:cSld>
  <p:clrMapOvr>
    <a:masterClrMapping/>
  </p:clrMapOvr>
  <mc:AlternateContent xmlns:mc="http://schemas.openxmlformats.org/markup-compatibility/2006" xmlns:p14="http://schemas.microsoft.com/office/powerpoint/2010/main">
    <mc:Choice Requires="p14">
      <p:transition spd="slow" p14:dur="2000" advTm="188886"/>
    </mc:Choice>
    <mc:Fallback xmlns="">
      <p:transition xmlns:p14="http://schemas.microsoft.com/office/powerpoint/2010/main" spd="slow" advTm="18888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Background</a:t>
            </a:r>
          </a:p>
        </p:txBody>
      </p:sp>
      <p:sp>
        <p:nvSpPr>
          <p:cNvPr id="23555"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23556" name="Picture 4" descr="27sack"/>
          <p:cNvPicPr>
            <a:picLocks noChangeAspect="1" noChangeArrowheads="1"/>
          </p:cNvPicPr>
          <p:nvPr/>
        </p:nvPicPr>
        <p:blipFill>
          <a:blip r:embed="rId3">
            <a:extLst>
              <a:ext uri="{28A0092B-C50C-407E-A947-70E740481C1C}">
                <a14:useLocalDpi xmlns:a14="http://schemas.microsoft.com/office/drawing/2010/main" val="0"/>
              </a:ext>
            </a:extLst>
          </a:blip>
          <a:srcRect l="-4143" t="23315" r="62132"/>
          <a:stretch>
            <a:fillRect/>
          </a:stretch>
        </p:blipFill>
        <p:spPr bwMode="auto">
          <a:xfrm>
            <a:off x="-769134" y="101027"/>
            <a:ext cx="9913134" cy="715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27sack"/>
          <p:cNvPicPr>
            <a:picLocks noChangeAspect="1" noChangeArrowheads="1"/>
          </p:cNvPicPr>
          <p:nvPr/>
        </p:nvPicPr>
        <p:blipFill>
          <a:blip r:embed="rId3">
            <a:extLst>
              <a:ext uri="{28A0092B-C50C-407E-A947-70E740481C1C}">
                <a14:useLocalDpi xmlns:a14="http://schemas.microsoft.com/office/drawing/2010/main" val="0"/>
              </a:ext>
            </a:extLst>
          </a:blip>
          <a:srcRect l="49207" t="15373" r="30394" b="76685"/>
          <a:stretch>
            <a:fillRect/>
          </a:stretch>
        </p:blipFill>
        <p:spPr bwMode="auto">
          <a:xfrm>
            <a:off x="5867400" y="7620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913316"/>
      </p:ext>
    </p:extLst>
  </p:cSld>
  <p:clrMapOvr>
    <a:masterClrMapping/>
  </p:clrMapOvr>
  <mc:AlternateContent xmlns:mc="http://schemas.openxmlformats.org/markup-compatibility/2006" xmlns:p14="http://schemas.microsoft.com/office/powerpoint/2010/main">
    <mc:Choice Requires="p14">
      <p:transition spd="slow" p14:dur="2000" advTm="1113"/>
    </mc:Choice>
    <mc:Fallback xmlns="">
      <p:transition xmlns:p14="http://schemas.microsoft.com/office/powerpoint/2010/main" spd="slow" advTm="111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Background</a:t>
            </a:r>
          </a:p>
        </p:txBody>
      </p:sp>
      <p:sp>
        <p:nvSpPr>
          <p:cNvPr id="25603"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25604" name="Picture 4" descr="27sack"/>
          <p:cNvPicPr>
            <a:picLocks noChangeAspect="1" noChangeArrowheads="1"/>
          </p:cNvPicPr>
          <p:nvPr/>
        </p:nvPicPr>
        <p:blipFill>
          <a:blip r:embed="rId3">
            <a:extLst>
              <a:ext uri="{28A0092B-C50C-407E-A947-70E740481C1C}">
                <a14:useLocalDpi xmlns:a14="http://schemas.microsoft.com/office/drawing/2010/main" val="0"/>
              </a:ext>
            </a:extLst>
          </a:blip>
          <a:srcRect l="36420" t="23518" r="25432"/>
          <a:stretch>
            <a:fillRect/>
          </a:stretch>
        </p:blipFill>
        <p:spPr bwMode="auto">
          <a:xfrm>
            <a:off x="0" y="-1"/>
            <a:ext cx="9144000" cy="668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27sack"/>
          <p:cNvPicPr>
            <a:picLocks noChangeAspect="1" noChangeArrowheads="1"/>
          </p:cNvPicPr>
          <p:nvPr/>
        </p:nvPicPr>
        <p:blipFill>
          <a:blip r:embed="rId3">
            <a:extLst>
              <a:ext uri="{28A0092B-C50C-407E-A947-70E740481C1C}">
                <a14:useLocalDpi xmlns:a14="http://schemas.microsoft.com/office/drawing/2010/main" val="0"/>
              </a:ext>
            </a:extLst>
          </a:blip>
          <a:srcRect l="49207" t="15373" r="30394" b="76685"/>
          <a:stretch>
            <a:fillRect/>
          </a:stretch>
        </p:blipFill>
        <p:spPr bwMode="auto">
          <a:xfrm>
            <a:off x="5867400" y="10668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622065"/>
      </p:ext>
    </p:extLst>
  </p:cSld>
  <p:clrMapOvr>
    <a:masterClrMapping/>
  </p:clrMapOvr>
  <mc:AlternateContent xmlns:mc="http://schemas.openxmlformats.org/markup-compatibility/2006" xmlns:p14="http://schemas.microsoft.com/office/powerpoint/2010/main">
    <mc:Choice Requires="p14">
      <p:transition spd="slow" p14:dur="2000" advTm="1367"/>
    </mc:Choice>
    <mc:Fallback xmlns="">
      <p:transition xmlns:p14="http://schemas.microsoft.com/office/powerpoint/2010/main" spd="slow" advTm="1367"/>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462119323"/>
              </p:ext>
            </p:extLst>
          </p:nvPr>
        </p:nvGraphicFramePr>
        <p:xfrm>
          <a:off x="593861" y="540173"/>
          <a:ext cx="9435160" cy="6159063"/>
        </p:xfrm>
        <a:graphic>
          <a:graphicData uri="http://schemas.openxmlformats.org/presentationml/2006/ole">
            <mc:AlternateContent xmlns:mc="http://schemas.openxmlformats.org/markup-compatibility/2006">
              <mc:Choice xmlns:v="urn:schemas-microsoft-com:vml" Requires="v">
                <p:oleObj spid="_x0000_s2129" name="Document" r:id="rId4" imgW="5486400" imgH="3581400" progId="Word.Document.12">
                  <p:link updateAutomatic="1"/>
                </p:oleObj>
              </mc:Choice>
              <mc:Fallback>
                <p:oleObj name="Document" r:id="rId4" imgW="5486400" imgH="3581400" progId="Word.Document.12">
                  <p:link updateAutomatic="1"/>
                  <p:pic>
                    <p:nvPicPr>
                      <p:cNvPr id="0" name=""/>
                      <p:cNvPicPr/>
                      <p:nvPr/>
                    </p:nvPicPr>
                    <p:blipFill>
                      <a:blip r:embed="rId5"/>
                      <a:stretch>
                        <a:fillRect/>
                      </a:stretch>
                    </p:blipFill>
                    <p:spPr>
                      <a:xfrm>
                        <a:off x="593861" y="540173"/>
                        <a:ext cx="9435160" cy="6159063"/>
                      </a:xfrm>
                      <a:prstGeom prst="rect">
                        <a:avLst/>
                      </a:prstGeom>
                    </p:spPr>
                  </p:pic>
                </p:oleObj>
              </mc:Fallback>
            </mc:AlternateContent>
          </a:graphicData>
        </a:graphic>
      </p:graphicFrame>
    </p:spTree>
    <p:extLst>
      <p:ext uri="{BB962C8B-B14F-4D97-AF65-F5344CB8AC3E}">
        <p14:creationId xmlns:p14="http://schemas.microsoft.com/office/powerpoint/2010/main" val="4083424635"/>
      </p:ext>
    </p:extLst>
  </p:cSld>
  <p:clrMapOvr>
    <a:masterClrMapping/>
  </p:clrMapOvr>
  <mc:AlternateContent xmlns:mc="http://schemas.openxmlformats.org/markup-compatibility/2006" xmlns:p14="http://schemas.microsoft.com/office/powerpoint/2010/main">
    <mc:Choice Requires="p14">
      <p:transition spd="slow" p14:dur="2000" advTm="150"/>
    </mc:Choice>
    <mc:Fallback xmlns="">
      <p:transition xmlns:p14="http://schemas.microsoft.com/office/powerpoint/2010/main" spd="slow" advTm="15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1814"/>
            <a:ext cx="8229600" cy="1143000"/>
          </a:xfrm>
        </p:spPr>
        <p:txBody>
          <a:bodyPr>
            <a:normAutofit fontScale="90000"/>
          </a:bodyPr>
          <a:lstStyle/>
          <a:p>
            <a:r>
              <a:rPr lang="en-US" dirty="0" smtClean="0"/>
              <a:t>1975</a:t>
            </a:r>
            <a:br>
              <a:rPr lang="en-US" dirty="0" smtClean="0"/>
            </a:br>
            <a:r>
              <a:rPr lang="en-US" dirty="0"/>
              <a:t>Per Capita Spending and Survival, 45 Year Old Women</a:t>
            </a:r>
            <a:br>
              <a:rPr lang="en-US" dirty="0"/>
            </a:b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51743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866639"/>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xmlns:p14="http://schemas.microsoft.com/office/powerpoint/2010/main" spd="slow" advTm="23"/>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1814"/>
            <a:ext cx="8229600" cy="1143000"/>
          </a:xfrm>
        </p:spPr>
        <p:txBody>
          <a:bodyPr>
            <a:normAutofit fontScale="90000"/>
          </a:bodyPr>
          <a:lstStyle/>
          <a:p>
            <a:r>
              <a:rPr lang="en-US" dirty="0" smtClean="0"/>
              <a:t>2005</a:t>
            </a:r>
            <a:br>
              <a:rPr lang="en-US" dirty="0" smtClean="0"/>
            </a:br>
            <a:r>
              <a:rPr lang="en-US" dirty="0"/>
              <a:t>Per Capita Spending and Survival, 45 Year Old Women</a:t>
            </a:r>
            <a:br>
              <a:rPr lang="en-US" dirty="0"/>
            </a:br>
            <a:r>
              <a:rPr lang="en-US" dirty="0" smtClean="0"/>
              <a:t> </a:t>
            </a:r>
            <a:endParaRPr lang="en-US" dirty="0"/>
          </a:p>
        </p:txBody>
      </p:sp>
      <p:graphicFrame>
        <p:nvGraphicFramePr>
          <p:cNvPr id="8" name="Chart 7"/>
          <p:cNvGraphicFramePr>
            <a:graphicFrameLocks noGrp="1"/>
          </p:cNvGraphicFramePr>
          <p:nvPr>
            <p:extLst>
              <p:ext uri="{D42A27DB-BD31-4B8C-83A1-F6EECF244321}">
                <p14:modId xmlns:p14="http://schemas.microsoft.com/office/powerpoint/2010/main" val="1286698046"/>
              </p:ext>
            </p:extLst>
          </p:nvPr>
        </p:nvGraphicFramePr>
        <p:xfrm>
          <a:off x="282058" y="1708113"/>
          <a:ext cx="8579884" cy="4644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2097"/>
      </p:ext>
    </p:extLst>
  </p:cSld>
  <p:clrMapOvr>
    <a:masterClrMapping/>
  </p:clrMapOvr>
  <mc:AlternateContent xmlns:mc="http://schemas.openxmlformats.org/markup-compatibility/2006" xmlns:p14="http://schemas.microsoft.com/office/powerpoint/2010/main">
    <mc:Choice Requires="p14">
      <p:transition spd="slow" p14:dur="2000" advTm="197"/>
    </mc:Choice>
    <mc:Fallback xmlns="">
      <p:transition xmlns:p14="http://schemas.microsoft.com/office/powerpoint/2010/main" spd="slow" advTm="19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1814"/>
            <a:ext cx="8229600" cy="1143000"/>
          </a:xfrm>
        </p:spPr>
        <p:txBody>
          <a:bodyPr>
            <a:normAutofit fontScale="90000"/>
          </a:bodyPr>
          <a:lstStyle/>
          <a:p>
            <a:r>
              <a:rPr lang="en-US" dirty="0" smtClean="0"/>
              <a:t>2005</a:t>
            </a:r>
            <a:br>
              <a:rPr lang="en-US" dirty="0" smtClean="0"/>
            </a:br>
            <a:r>
              <a:rPr lang="en-US" dirty="0"/>
              <a:t>Per Capita Spending and Survival, 45 Year Old Women</a:t>
            </a:r>
            <a:br>
              <a:rPr lang="en-US" dirty="0"/>
            </a:br>
            <a:r>
              <a:rPr lang="en-US" dirty="0" smtClean="0"/>
              <a:t> </a:t>
            </a:r>
            <a:endParaRPr lang="en-US" dirty="0"/>
          </a:p>
        </p:txBody>
      </p:sp>
      <p:graphicFrame>
        <p:nvGraphicFramePr>
          <p:cNvPr id="8" name="Chart 7"/>
          <p:cNvGraphicFramePr>
            <a:graphicFrameLocks noGrp="1"/>
          </p:cNvGraphicFramePr>
          <p:nvPr>
            <p:extLst>
              <p:ext uri="{D42A27DB-BD31-4B8C-83A1-F6EECF244321}">
                <p14:modId xmlns:p14="http://schemas.microsoft.com/office/powerpoint/2010/main" val="3654638959"/>
              </p:ext>
            </p:extLst>
          </p:nvPr>
        </p:nvGraphicFramePr>
        <p:xfrm>
          <a:off x="282058" y="1708113"/>
          <a:ext cx="8579884" cy="4644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960901"/>
      </p:ext>
    </p:extLst>
  </p:cSld>
  <p:clrMapOvr>
    <a:masterClrMapping/>
  </p:clrMapOvr>
  <mc:AlternateContent xmlns:mc="http://schemas.openxmlformats.org/markup-compatibility/2006" xmlns:p14="http://schemas.microsoft.com/office/powerpoint/2010/main">
    <mc:Choice Requires="p14">
      <p:transition spd="slow" p14:dur="2000" advTm="27803"/>
    </mc:Choice>
    <mc:Fallback xmlns="">
      <p:transition xmlns:p14="http://schemas.microsoft.com/office/powerpoint/2010/main" spd="slow" advTm="27803"/>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Black .thmx</Template>
  <TotalTime>5523</TotalTime>
  <Words>734</Words>
  <Application>Microsoft Macintosh PowerPoint</Application>
  <PresentationFormat>On-screen Show (4:3)</PresentationFormat>
  <Paragraphs>72</Paragraphs>
  <Slides>29</Slides>
  <Notes>16</Notes>
  <HiddenSlides>0</HiddenSlides>
  <MMClips>1</MMClips>
  <ScaleCrop>false</ScaleCrop>
  <HeadingPairs>
    <vt:vector size="6" baseType="variant">
      <vt:variant>
        <vt:lpstr>Theme</vt:lpstr>
      </vt:variant>
      <vt:variant>
        <vt:i4>1</vt:i4>
      </vt:variant>
      <vt:variant>
        <vt:lpstr>Links</vt:lpstr>
      </vt:variant>
      <vt:variant>
        <vt:i4>1</vt:i4>
      </vt:variant>
      <vt:variant>
        <vt:lpstr>Slide Titles</vt:lpstr>
      </vt:variant>
      <vt:variant>
        <vt:i4>29</vt:i4>
      </vt:variant>
    </vt:vector>
  </HeadingPairs>
  <TitlesOfParts>
    <vt:vector size="31" baseType="lpstr">
      <vt:lpstr> Black </vt:lpstr>
      <vt:lpstr>\\localhost\Users\petermuennig\Desktop\Macintosh HD:Users:petermuennig:Data, Articles, and Fiction: Acitve Projects and Studies:The Great Bind:The great bind d7.doc!OLE_LINK1</vt:lpstr>
      <vt:lpstr>Frontiers in The Social Determinants of Health</vt:lpstr>
      <vt:lpstr>PowerPoint Presentation</vt:lpstr>
      <vt:lpstr>PowerPoint Presentation</vt:lpstr>
      <vt:lpstr>Background</vt:lpstr>
      <vt:lpstr>Background</vt:lpstr>
      <vt:lpstr>PowerPoint Presentation</vt:lpstr>
      <vt:lpstr>1975 Per Capita Spending and Survival, 45 Year Old Women  </vt:lpstr>
      <vt:lpstr>2005 Per Capita Spending and Survival, 45 Year Old Women  </vt:lpstr>
      <vt:lpstr>2005 Per Capita Spending and Survival, 45 Year Old Women  </vt:lpstr>
      <vt:lpstr>2 Minutes: Ask your neighbor why?</vt:lpstr>
      <vt:lpstr>PowerPoint Presentation</vt:lpstr>
      <vt:lpstr>PowerPoint Presentation</vt:lpstr>
      <vt:lpstr>PowerPoint Presentation</vt:lpstr>
      <vt:lpstr>How Do We Fix This Big Problem?</vt:lpstr>
      <vt:lpstr>Causality</vt:lpstr>
      <vt:lpstr>Causality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and community (re)engineering: creating health through information and policy  </dc:title>
  <dc:creator>Peter Muennig</dc:creator>
  <cp:lastModifiedBy>Peter Muennig</cp:lastModifiedBy>
  <cp:revision>81</cp:revision>
  <dcterms:created xsi:type="dcterms:W3CDTF">2011-04-12T07:22:00Z</dcterms:created>
  <dcterms:modified xsi:type="dcterms:W3CDTF">2012-03-22T15:03:00Z</dcterms:modified>
</cp:coreProperties>
</file>