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67"/>
  </p:notesMasterIdLst>
  <p:sldIdLst>
    <p:sldId id="256" r:id="rId2"/>
    <p:sldId id="303" r:id="rId3"/>
    <p:sldId id="300" r:id="rId4"/>
    <p:sldId id="301" r:id="rId5"/>
    <p:sldId id="302" r:id="rId6"/>
    <p:sldId id="313" r:id="rId7"/>
    <p:sldId id="299" r:id="rId8"/>
    <p:sldId id="257" r:id="rId9"/>
    <p:sldId id="311" r:id="rId10"/>
    <p:sldId id="258" r:id="rId11"/>
    <p:sldId id="312" r:id="rId12"/>
    <p:sldId id="304" r:id="rId13"/>
    <p:sldId id="305" r:id="rId14"/>
    <p:sldId id="306" r:id="rId15"/>
    <p:sldId id="314" r:id="rId16"/>
    <p:sldId id="309" r:id="rId17"/>
    <p:sldId id="326" r:id="rId18"/>
    <p:sldId id="308" r:id="rId19"/>
    <p:sldId id="316" r:id="rId20"/>
    <p:sldId id="324" r:id="rId21"/>
    <p:sldId id="320" r:id="rId22"/>
    <p:sldId id="315" r:id="rId23"/>
    <p:sldId id="321" r:id="rId24"/>
    <p:sldId id="322" r:id="rId25"/>
    <p:sldId id="323" r:id="rId26"/>
    <p:sldId id="317" r:id="rId27"/>
    <p:sldId id="318" r:id="rId28"/>
    <p:sldId id="319" r:id="rId29"/>
    <p:sldId id="307" r:id="rId30"/>
    <p:sldId id="259" r:id="rId31"/>
    <p:sldId id="260" r:id="rId32"/>
    <p:sldId id="261" r:id="rId33"/>
    <p:sldId id="262" r:id="rId34"/>
    <p:sldId id="264" r:id="rId35"/>
    <p:sldId id="265" r:id="rId36"/>
    <p:sldId id="266" r:id="rId37"/>
    <p:sldId id="267" r:id="rId38"/>
    <p:sldId id="268" r:id="rId39"/>
    <p:sldId id="269" r:id="rId40"/>
    <p:sldId id="270" r:id="rId41"/>
    <p:sldId id="271" r:id="rId42"/>
    <p:sldId id="263" r:id="rId43"/>
    <p:sldId id="273" r:id="rId44"/>
    <p:sldId id="277" r:id="rId45"/>
    <p:sldId id="278" r:id="rId46"/>
    <p:sldId id="279" r:id="rId47"/>
    <p:sldId id="280" r:id="rId48"/>
    <p:sldId id="281" r:id="rId49"/>
    <p:sldId id="283" r:id="rId50"/>
    <p:sldId id="284" r:id="rId51"/>
    <p:sldId id="285" r:id="rId52"/>
    <p:sldId id="286" r:id="rId53"/>
    <p:sldId id="287" r:id="rId54"/>
    <p:sldId id="288" r:id="rId55"/>
    <p:sldId id="289" r:id="rId56"/>
    <p:sldId id="290" r:id="rId57"/>
    <p:sldId id="291" r:id="rId58"/>
    <p:sldId id="292" r:id="rId59"/>
    <p:sldId id="293" r:id="rId60"/>
    <p:sldId id="294" r:id="rId61"/>
    <p:sldId id="295" r:id="rId62"/>
    <p:sldId id="296" r:id="rId63"/>
    <p:sldId id="297" r:id="rId64"/>
    <p:sldId id="298" r:id="rId65"/>
    <p:sldId id="325"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3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31"/>
  <c:chart>
    <c:title>
      <c:tx>
        <c:rich>
          <a:bodyPr/>
          <a:lstStyle/>
          <a:p>
            <a:pPr>
              <a:defRPr>
                <a:latin typeface="Comic Sans MS" pitchFamily="66" charset="0"/>
              </a:defRPr>
            </a:pPr>
            <a:r>
              <a:rPr lang="en-US" sz="2400" dirty="0">
                <a:latin typeface="Comic Sans MS" pitchFamily="66" charset="0"/>
              </a:rPr>
              <a:t>Onset of Breast Development by </a:t>
            </a:r>
            <a:r>
              <a:rPr lang="en-US" sz="2400" dirty="0" err="1">
                <a:latin typeface="Comic Sans MS" pitchFamily="66" charset="0"/>
              </a:rPr>
              <a:t>Mycoestrogen</a:t>
            </a:r>
            <a:r>
              <a:rPr lang="en-US" sz="2400" dirty="0">
                <a:latin typeface="Comic Sans MS" pitchFamily="66" charset="0"/>
              </a:rPr>
              <a:t> Status</a:t>
            </a:r>
          </a:p>
        </c:rich>
      </c:tx>
      <c:layout/>
    </c:title>
    <c:plotArea>
      <c:layout/>
      <c:barChart>
        <c:barDir val="col"/>
        <c:grouping val="stacked"/>
        <c:ser>
          <c:idx val="0"/>
          <c:order val="0"/>
          <c:tx>
            <c:strRef>
              <c:f>Sheet1!$B$1</c:f>
              <c:strCache>
                <c:ptCount val="1"/>
                <c:pt idx="0">
                  <c:v>Tanner Stage B2+ (%)</c:v>
                </c:pt>
              </c:strCache>
            </c:strRef>
          </c:tx>
          <c:spPr>
            <a:solidFill>
              <a:srgbClr val="FF99CC"/>
            </a:solidFill>
          </c:spPr>
          <c:dLbls>
            <c:dLbl>
              <c:idx val="0"/>
              <c:layout/>
              <c:tx>
                <c:rich>
                  <a:bodyPr/>
                  <a:lstStyle/>
                  <a:p>
                    <a:r>
                      <a:rPr lang="en-US" smtClean="0">
                        <a:latin typeface="Comic Sans MS" pitchFamily="66" charset="0"/>
                      </a:rPr>
                      <a:t>6</a:t>
                    </a:r>
                    <a:r>
                      <a:rPr lang="en-US" smtClean="0"/>
                      <a:t>8.6%</a:t>
                    </a:r>
                    <a:endParaRPr lang="en-US"/>
                  </a:p>
                </c:rich>
              </c:tx>
              <c:showVal val="1"/>
            </c:dLbl>
            <c:dLbl>
              <c:idx val="1"/>
              <c:layout/>
              <c:tx>
                <c:rich>
                  <a:bodyPr/>
                  <a:lstStyle/>
                  <a:p>
                    <a:r>
                      <a:rPr lang="en-US" smtClean="0">
                        <a:latin typeface="Comic Sans MS" pitchFamily="66" charset="0"/>
                      </a:rPr>
                      <a:t>6</a:t>
                    </a:r>
                    <a:r>
                      <a:rPr lang="en-US" smtClean="0"/>
                      <a:t>2.5%</a:t>
                    </a:r>
                    <a:endParaRPr lang="en-US" dirty="0"/>
                  </a:p>
                </c:rich>
              </c:tx>
              <c:showVal val="1"/>
            </c:dLbl>
            <c:dLbl>
              <c:idx val="2"/>
              <c:layout/>
              <c:tx>
                <c:rich>
                  <a:bodyPr/>
                  <a:lstStyle/>
                  <a:p>
                    <a:r>
                      <a:rPr lang="en-US" smtClean="0">
                        <a:latin typeface="Comic Sans MS" pitchFamily="66" charset="0"/>
                      </a:rPr>
                      <a:t>5</a:t>
                    </a:r>
                    <a:r>
                      <a:rPr lang="en-US" smtClean="0"/>
                      <a:t>7.8%</a:t>
                    </a:r>
                    <a:endParaRPr lang="en-US" dirty="0"/>
                  </a:p>
                </c:rich>
              </c:tx>
              <c:showVal val="1"/>
            </c:dLbl>
            <c:txPr>
              <a:bodyPr/>
              <a:lstStyle/>
              <a:p>
                <a:pPr>
                  <a:defRPr>
                    <a:latin typeface="Comic Sans MS" pitchFamily="66" charset="0"/>
                  </a:defRPr>
                </a:pPr>
                <a:endParaRPr lang="en-US"/>
              </a:p>
            </c:txPr>
            <c:showVal val="1"/>
          </c:dLbls>
          <c:cat>
            <c:strRef>
              <c:f>Sheet1!$A$2:$A$4</c:f>
              <c:strCache>
                <c:ptCount val="3"/>
                <c:pt idx="0">
                  <c:v>MycoE -</c:v>
                </c:pt>
                <c:pt idx="1">
                  <c:v>MycoE + low</c:v>
                </c:pt>
                <c:pt idx="2">
                  <c:v>MycoE+ high</c:v>
                </c:pt>
              </c:strCache>
            </c:strRef>
          </c:cat>
          <c:val>
            <c:numRef>
              <c:f>Sheet1!$B$2:$B$4</c:f>
              <c:numCache>
                <c:formatCode>General</c:formatCode>
                <c:ptCount val="3"/>
                <c:pt idx="0">
                  <c:v>68.599999999999994</c:v>
                </c:pt>
                <c:pt idx="1">
                  <c:v>62.5</c:v>
                </c:pt>
                <c:pt idx="2">
                  <c:v>57.8</c:v>
                </c:pt>
              </c:numCache>
            </c:numRef>
          </c:val>
        </c:ser>
        <c:ser>
          <c:idx val="1"/>
          <c:order val="1"/>
          <c:tx>
            <c:strRef>
              <c:f>Sheet1!$C$1</c:f>
              <c:strCache>
                <c:ptCount val="1"/>
                <c:pt idx="0">
                  <c:v>Age (yrs.)</c:v>
                </c:pt>
              </c:strCache>
            </c:strRef>
          </c:tx>
          <c:cat>
            <c:strRef>
              <c:f>Sheet1!$A$2:$A$4</c:f>
              <c:strCache>
                <c:ptCount val="3"/>
                <c:pt idx="0">
                  <c:v>MycoE -</c:v>
                </c:pt>
                <c:pt idx="1">
                  <c:v>MycoE + low</c:v>
                </c:pt>
                <c:pt idx="2">
                  <c:v>MycoE+ high</c:v>
                </c:pt>
              </c:strCache>
            </c:strRef>
          </c:cat>
          <c:val>
            <c:numRef>
              <c:f>Sheet1!$C$2:$C$4</c:f>
              <c:numCache>
                <c:formatCode>General</c:formatCode>
                <c:ptCount val="3"/>
                <c:pt idx="0">
                  <c:v>9.7200000000000006</c:v>
                </c:pt>
                <c:pt idx="1">
                  <c:v>9.81</c:v>
                </c:pt>
                <c:pt idx="2">
                  <c:v>9.84</c:v>
                </c:pt>
              </c:numCache>
            </c:numRef>
          </c:val>
        </c:ser>
        <c:dLbls>
          <c:showVal val="1"/>
        </c:dLbls>
        <c:gapWidth val="95"/>
        <c:overlap val="100"/>
        <c:axId val="84462208"/>
        <c:axId val="84468096"/>
      </c:barChart>
      <c:catAx>
        <c:axId val="84462208"/>
        <c:scaling>
          <c:orientation val="minMax"/>
        </c:scaling>
        <c:axPos val="b"/>
        <c:majorTickMark val="none"/>
        <c:tickLblPos val="nextTo"/>
        <c:txPr>
          <a:bodyPr/>
          <a:lstStyle/>
          <a:p>
            <a:pPr>
              <a:defRPr sz="1600">
                <a:latin typeface="Comic Sans MS" pitchFamily="66" charset="0"/>
              </a:defRPr>
            </a:pPr>
            <a:endParaRPr lang="en-US"/>
          </a:p>
        </c:txPr>
        <c:crossAx val="84468096"/>
        <c:crosses val="autoZero"/>
        <c:auto val="1"/>
        <c:lblAlgn val="ctr"/>
        <c:lblOffset val="100"/>
      </c:catAx>
      <c:valAx>
        <c:axId val="84468096"/>
        <c:scaling>
          <c:orientation val="minMax"/>
        </c:scaling>
        <c:axPos val="l"/>
        <c:numFmt formatCode="General" sourceLinked="1"/>
        <c:tickLblPos val="nextTo"/>
        <c:crossAx val="84462208"/>
        <c:crosses val="autoZero"/>
        <c:crossBetween val="between"/>
      </c:valAx>
      <c:spPr>
        <a:solidFill>
          <a:srgbClr val="808080">
            <a:lumMod val="20000"/>
            <a:lumOff val="80000"/>
            <a:alpha val="37000"/>
          </a:srgbClr>
        </a:solidFill>
      </c:spPr>
    </c:plotArea>
    <c:legend>
      <c:legendPos val="t"/>
      <c:layout/>
      <c:txPr>
        <a:bodyPr/>
        <a:lstStyle/>
        <a:p>
          <a:pPr>
            <a:defRPr>
              <a:latin typeface="Comic Sans MS" pitchFamily="66" charset="0"/>
            </a:defRPr>
          </a:pPr>
          <a:endParaRPr lang="en-US"/>
        </a:p>
      </c:txPr>
    </c:legend>
    <c:plotVisOnly val="1"/>
  </c:chart>
  <c:spPr>
    <a:ln>
      <a:solidFill>
        <a:schemeClr val="accent1">
          <a:lumMod val="25000"/>
        </a:schemeClr>
      </a:solidFill>
    </a:ln>
  </c:spPr>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C90FD-24DF-4603-B2A1-AB7FF3F44C9C}" type="datetimeFigureOut">
              <a:rPr lang="en-US" smtClean="0"/>
              <a:pPr/>
              <a:t>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9FDF91-F1AA-447F-BB5E-1430D64B61E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9FDF91-F1AA-447F-BB5E-1430D64B61E4}"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FEA75A-C0E1-42ED-932A-541ACE0C5F75}" type="slidenum">
              <a:rPr lang="en-US"/>
              <a:pPr/>
              <a:t>33</a:t>
            </a:fld>
            <a:endParaRPr lang="en-US"/>
          </a:p>
        </p:txBody>
      </p:sp>
      <p:sp>
        <p:nvSpPr>
          <p:cNvPr id="12290" name="Rectangle 2"/>
          <p:cNvSpPr>
            <a:spLocks noGrp="1" noRot="1" noChangeAspect="1" noChangeArrowheads="1" noTextEdit="1"/>
          </p:cNvSpPr>
          <p:nvPr>
            <p:ph type="sldImg"/>
          </p:nvPr>
        </p:nvSpPr>
        <p:spPr>
          <a:xfrm>
            <a:off x="1146175" y="685800"/>
            <a:ext cx="4567238" cy="3425825"/>
          </a:xfrm>
          <a:ln/>
        </p:spPr>
      </p:sp>
      <p:sp>
        <p:nvSpPr>
          <p:cNvPr id="12291" name="Rectangle 3"/>
          <p:cNvSpPr>
            <a:spLocks noGrp="1" noChangeArrowheads="1"/>
          </p:cNvSpPr>
          <p:nvPr>
            <p:ph type="body" idx="1"/>
          </p:nvPr>
        </p:nvSpPr>
        <p:spPr>
          <a:xfrm>
            <a:off x="915988" y="4343400"/>
            <a:ext cx="5026025" cy="4114800"/>
          </a:xfrm>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C428133-7E1A-4CB6-B637-8614BB9E29F6}" type="slidenum">
              <a:rPr lang="en-US"/>
              <a:pPr/>
              <a:t>35</a:t>
            </a:fld>
            <a:endParaRPr lang="en-US"/>
          </a:p>
        </p:txBody>
      </p:sp>
      <p:sp>
        <p:nvSpPr>
          <p:cNvPr id="15362" name="Slide Image Placeholder 1"/>
          <p:cNvSpPr>
            <a:spLocks noGrp="1" noRot="1" noChangeAspect="1" noTextEdit="1"/>
          </p:cNvSpPr>
          <p:nvPr>
            <p:ph type="sldImg"/>
          </p:nvPr>
        </p:nvSpPr>
        <p:spPr>
          <a:xfrm>
            <a:off x="1147763" y="685800"/>
            <a:ext cx="4570412" cy="3427413"/>
          </a:xfrm>
          <a:ln/>
        </p:spPr>
      </p:sp>
      <p:sp>
        <p:nvSpPr>
          <p:cNvPr id="15363" name="Notes Placeholder 2"/>
          <p:cNvSpPr>
            <a:spLocks noGrp="1"/>
          </p:cNvSpPr>
          <p:nvPr>
            <p:ph type="body" idx="1"/>
          </p:nvPr>
        </p:nvSpPr>
        <p:spPr/>
        <p:txBody>
          <a:bodyPr lIns="91403" tIns="45702" rIns="91403" bIns="45702"/>
          <a:lstStyle/>
          <a:p>
            <a:pPr>
              <a:spcBef>
                <a:spcPct val="0"/>
              </a:spcBef>
            </a:pPr>
            <a:endParaRPr lang="en-US"/>
          </a:p>
        </p:txBody>
      </p:sp>
      <p:sp>
        <p:nvSpPr>
          <p:cNvPr id="49156" name="Slide Number Placeholder 3"/>
          <p:cNvSpPr txBox="1">
            <a:spLocks noGrp="1"/>
          </p:cNvSpPr>
          <p:nvPr/>
        </p:nvSpPr>
        <p:spPr bwMode="auto">
          <a:xfrm>
            <a:off x="3886200" y="8685213"/>
            <a:ext cx="2970213" cy="457200"/>
          </a:xfrm>
          <a:prstGeom prst="rect">
            <a:avLst/>
          </a:prstGeom>
          <a:noFill/>
          <a:ln w="9525">
            <a:noFill/>
            <a:miter lim="800000"/>
            <a:headEnd/>
            <a:tailEnd/>
          </a:ln>
        </p:spPr>
        <p:txBody>
          <a:bodyPr lIns="91403" tIns="45702" rIns="91403" bIns="45702" anchor="b"/>
          <a:lstStyle/>
          <a:p>
            <a:pPr algn="r">
              <a:defRPr/>
            </a:pPr>
            <a:fld id="{EA91E117-29A7-42C6-89CF-9903EF06BD71}" type="slidenum">
              <a:rPr lang="en-US" sz="1200">
                <a:latin typeface="+mn-lt"/>
              </a:rPr>
              <a:pPr algn="r">
                <a:defRPr/>
              </a:pPr>
              <a:t>35</a:t>
            </a:fld>
            <a:endParaRPr lang="en-US" sz="120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BCF60D-3314-400D-A040-F3225408F42E}" type="slidenum">
              <a:rPr lang="en-US"/>
              <a:pPr/>
              <a:t>45</a:t>
            </a:fld>
            <a:endParaRPr lang="en-US"/>
          </a:p>
        </p:txBody>
      </p:sp>
      <p:sp>
        <p:nvSpPr>
          <p:cNvPr id="24578" name="Rectangle 2"/>
          <p:cNvSpPr>
            <a:spLocks noGrp="1" noRot="1" noChangeAspect="1" noChangeArrowheads="1" noTextEdit="1"/>
          </p:cNvSpPr>
          <p:nvPr>
            <p:ph type="sldImg"/>
          </p:nvPr>
        </p:nvSpPr>
        <p:spPr>
          <a:xfrm>
            <a:off x="1146175" y="685800"/>
            <a:ext cx="4567238" cy="3425825"/>
          </a:xfrm>
          <a:ln/>
        </p:spPr>
      </p:sp>
      <p:sp>
        <p:nvSpPr>
          <p:cNvPr id="24579" name="Rectangle 3"/>
          <p:cNvSpPr>
            <a:spLocks noGrp="1" noChangeArrowheads="1"/>
          </p:cNvSpPr>
          <p:nvPr>
            <p:ph type="body" idx="1"/>
          </p:nvPr>
        </p:nvSpPr>
        <p:spPr>
          <a:xfrm>
            <a:off x="915988" y="4343400"/>
            <a:ext cx="5026025" cy="4114800"/>
          </a:xfrm>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3EEC2E-D8A7-4CC2-B3A9-6237A7A27E01}" type="slidenum">
              <a:rPr lang="en-US"/>
              <a:pPr/>
              <a:t>46</a:t>
            </a:fld>
            <a:endParaRPr lang="en-US"/>
          </a:p>
        </p:txBody>
      </p:sp>
      <p:sp>
        <p:nvSpPr>
          <p:cNvPr id="26626" name="Rectangle 2"/>
          <p:cNvSpPr>
            <a:spLocks noGrp="1" noRot="1" noChangeAspect="1" noChangeArrowheads="1" noTextEdit="1"/>
          </p:cNvSpPr>
          <p:nvPr>
            <p:ph type="sldImg"/>
          </p:nvPr>
        </p:nvSpPr>
        <p:spPr>
          <a:xfrm>
            <a:off x="1146175" y="685800"/>
            <a:ext cx="4567238" cy="3425825"/>
          </a:xfrm>
          <a:ln/>
        </p:spPr>
      </p:sp>
      <p:sp>
        <p:nvSpPr>
          <p:cNvPr id="26627" name="Rectangle 3"/>
          <p:cNvSpPr>
            <a:spLocks noGrp="1" noChangeArrowheads="1"/>
          </p:cNvSpPr>
          <p:nvPr>
            <p:ph type="body" idx="1"/>
          </p:nvPr>
        </p:nvSpPr>
        <p:spPr>
          <a:xfrm>
            <a:off x="915988" y="4343400"/>
            <a:ext cx="5026025" cy="4114800"/>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DF2265-CB3D-4F52-AA09-A7658850697E}" type="slidenum">
              <a:rPr lang="en-US"/>
              <a:pPr/>
              <a:t>47</a:t>
            </a:fld>
            <a:endParaRPr lang="en-US"/>
          </a:p>
        </p:txBody>
      </p:sp>
      <p:sp>
        <p:nvSpPr>
          <p:cNvPr id="28674" name="Rectangle 2"/>
          <p:cNvSpPr>
            <a:spLocks noGrp="1" noRot="1" noChangeAspect="1" noChangeArrowheads="1" noTextEdit="1"/>
          </p:cNvSpPr>
          <p:nvPr>
            <p:ph type="sldImg"/>
          </p:nvPr>
        </p:nvSpPr>
        <p:spPr>
          <a:xfrm>
            <a:off x="1146175" y="685800"/>
            <a:ext cx="4567238" cy="3425825"/>
          </a:xfrm>
          <a:ln/>
        </p:spPr>
      </p:sp>
      <p:sp>
        <p:nvSpPr>
          <p:cNvPr id="28675" name="Rectangle 3"/>
          <p:cNvSpPr>
            <a:spLocks noGrp="1" noChangeArrowheads="1"/>
          </p:cNvSpPr>
          <p:nvPr>
            <p:ph type="body" idx="1"/>
          </p:nvPr>
        </p:nvSpPr>
        <p:spPr>
          <a:xfrm>
            <a:off x="915988" y="4343400"/>
            <a:ext cx="5026025" cy="4114800"/>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B58C2-1EA3-474F-B93B-597D5ED192CF}" type="slidenum">
              <a:rPr lang="en-US" smtClean="0"/>
              <a:pPr/>
              <a:t>49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B58C2-1EA3-474F-B93B-597D5ED192CF}" type="slidenum">
              <a:rPr lang="en-US" smtClean="0"/>
              <a:pPr/>
              <a:t>55</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BB58C2-1EA3-474F-B93B-597D5ED192CF}" type="slidenum">
              <a:rPr lang="en-US" smtClean="0"/>
              <a:pPr/>
              <a:t>56</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C52E0-8F58-49E3-A2E4-BFAD75FC4DCF}" type="slidenum">
              <a:rPr lang="en-US"/>
              <a:pPr/>
              <a:t>57</a:t>
            </a:fld>
            <a:endParaRPr lang="en-US"/>
          </a:p>
        </p:txBody>
      </p:sp>
      <p:sp>
        <p:nvSpPr>
          <p:cNvPr id="41986" name="Rectangle 2"/>
          <p:cNvSpPr>
            <a:spLocks noGrp="1" noRot="1" noChangeAspect="1" noChangeArrowheads="1" noTextEdit="1"/>
          </p:cNvSpPr>
          <p:nvPr>
            <p:ph type="sldImg"/>
          </p:nvPr>
        </p:nvSpPr>
        <p:spPr>
          <a:xfrm>
            <a:off x="1143000" y="685800"/>
            <a:ext cx="4570413" cy="3427413"/>
          </a:xfrm>
          <a:ln/>
        </p:spPr>
      </p:sp>
      <p:sp>
        <p:nvSpPr>
          <p:cNvPr id="41987" name="Rectangle 3"/>
          <p:cNvSpPr>
            <a:spLocks noGrp="1" noChangeArrowheads="1"/>
          </p:cNvSpPr>
          <p:nvPr>
            <p:ph type="body" idx="1"/>
          </p:nvPr>
        </p:nvSpPr>
        <p:spPr/>
        <p:txBody>
          <a:bodyPr/>
          <a:lstStyle/>
          <a:p>
            <a:r>
              <a:rPr lang="en-US" dirty="0"/>
              <a:t>Repeated these analyses in p</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9C52E0-8F58-49E3-A2E4-BFAD75FC4DCF}" type="slidenum">
              <a:rPr lang="en-US"/>
              <a:pPr/>
              <a:t>58</a:t>
            </a:fld>
            <a:endParaRPr lang="en-US"/>
          </a:p>
        </p:txBody>
      </p:sp>
      <p:sp>
        <p:nvSpPr>
          <p:cNvPr id="41986" name="Rectangle 2"/>
          <p:cNvSpPr>
            <a:spLocks noGrp="1" noRot="1" noChangeAspect="1" noChangeArrowheads="1" noTextEdit="1"/>
          </p:cNvSpPr>
          <p:nvPr>
            <p:ph type="sldImg"/>
          </p:nvPr>
        </p:nvSpPr>
        <p:spPr>
          <a:xfrm>
            <a:off x="1143000" y="685800"/>
            <a:ext cx="4570413" cy="3427413"/>
          </a:xfrm>
          <a:ln/>
        </p:spPr>
      </p:sp>
      <p:sp>
        <p:nvSpPr>
          <p:cNvPr id="41987" name="Rectangle 3"/>
          <p:cNvSpPr>
            <a:spLocks noGrp="1" noChangeArrowheads="1"/>
          </p:cNvSpPr>
          <p:nvPr>
            <p:ph type="body" idx="1"/>
          </p:nvPr>
        </p:nvSpPr>
        <p:spPr/>
        <p:txBody>
          <a:bodyPr/>
          <a:lstStyle/>
          <a:p>
            <a:r>
              <a:rPr lang="en-US" dirty="0"/>
              <a:t>Repeated these analyses in p</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A02BCE-59A6-4113-97BD-3D656FE6FC29}" type="slidenum">
              <a:rPr lang="en-US"/>
              <a:pPr/>
              <a:t>7</a:t>
            </a:fld>
            <a:endParaRPr lang="en-US"/>
          </a:p>
        </p:txBody>
      </p:sp>
      <p:sp>
        <p:nvSpPr>
          <p:cNvPr id="243714" name="Rectangle 2"/>
          <p:cNvSpPr>
            <a:spLocks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Both</a:t>
            </a:r>
            <a:r>
              <a:rPr lang="en-US" baseline="0" dirty="0" smtClean="0"/>
              <a:t> not statistically significant</a:t>
            </a:r>
            <a:endParaRPr lang="en-US" dirty="0"/>
          </a:p>
        </p:txBody>
      </p:sp>
      <p:sp>
        <p:nvSpPr>
          <p:cNvPr id="4" name="Slide Number Placeholder 3"/>
          <p:cNvSpPr>
            <a:spLocks noGrp="1"/>
          </p:cNvSpPr>
          <p:nvPr>
            <p:ph type="sldNum" sz="quarter" idx="10"/>
          </p:nvPr>
        </p:nvSpPr>
        <p:spPr/>
        <p:txBody>
          <a:bodyPr/>
          <a:lstStyle/>
          <a:p>
            <a:fld id="{CBBB58C2-1EA3-474F-B93B-597D5ED192CF}" type="slidenum">
              <a:rPr lang="en-US" smtClean="0"/>
              <a:pPr/>
              <a:t>59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 clear association</a:t>
            </a:r>
            <a:r>
              <a:rPr lang="en-US" baseline="0" dirty="0" smtClean="0"/>
              <a:t> with early life body size and premenopausal breast cancer.  </a:t>
            </a:r>
            <a:endParaRPr lang="en-US" dirty="0"/>
          </a:p>
        </p:txBody>
      </p:sp>
      <p:sp>
        <p:nvSpPr>
          <p:cNvPr id="4" name="Slide Number Placeholder 3"/>
          <p:cNvSpPr>
            <a:spLocks noGrp="1"/>
          </p:cNvSpPr>
          <p:nvPr>
            <p:ph type="sldNum" sz="quarter" idx="10"/>
          </p:nvPr>
        </p:nvSpPr>
        <p:spPr/>
        <p:txBody>
          <a:bodyPr/>
          <a:lstStyle/>
          <a:p>
            <a:fld id="{629FDF91-F1AA-447F-BB5E-1430D64B61E4}" type="slidenum">
              <a:rPr lang="en-US" smtClean="0"/>
              <a:pPr/>
              <a:t>19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 clear association</a:t>
            </a:r>
            <a:r>
              <a:rPr lang="en-US" baseline="0" dirty="0" smtClean="0"/>
              <a:t> with early life body size and premenopausal breast cancer.  </a:t>
            </a:r>
            <a:endParaRPr lang="en-US" dirty="0"/>
          </a:p>
        </p:txBody>
      </p:sp>
      <p:sp>
        <p:nvSpPr>
          <p:cNvPr id="4" name="Slide Number Placeholder 3"/>
          <p:cNvSpPr>
            <a:spLocks noGrp="1"/>
          </p:cNvSpPr>
          <p:nvPr>
            <p:ph type="sldNum" sz="quarter" idx="10"/>
          </p:nvPr>
        </p:nvSpPr>
        <p:spPr/>
        <p:txBody>
          <a:bodyPr/>
          <a:lstStyle/>
          <a:p>
            <a:fld id="{629FDF91-F1AA-447F-BB5E-1430D64B61E4}"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 clear association</a:t>
            </a:r>
            <a:r>
              <a:rPr lang="en-US" baseline="0" dirty="0" smtClean="0"/>
              <a:t> with early life body size and premenopausal breast cancer.  </a:t>
            </a:r>
            <a:endParaRPr lang="en-US" dirty="0"/>
          </a:p>
        </p:txBody>
      </p:sp>
      <p:sp>
        <p:nvSpPr>
          <p:cNvPr id="4" name="Slide Number Placeholder 3"/>
          <p:cNvSpPr>
            <a:spLocks noGrp="1"/>
          </p:cNvSpPr>
          <p:nvPr>
            <p:ph type="sldNum" sz="quarter" idx="10"/>
          </p:nvPr>
        </p:nvSpPr>
        <p:spPr/>
        <p:txBody>
          <a:bodyPr/>
          <a:lstStyle/>
          <a:p>
            <a:fld id="{629FDF91-F1AA-447F-BB5E-1430D64B61E4}" type="slidenum">
              <a:rPr lang="en-US" smtClean="0"/>
              <a:pPr/>
              <a:t>23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 clear association</a:t>
            </a:r>
            <a:r>
              <a:rPr lang="en-US" baseline="0" dirty="0" smtClean="0"/>
              <a:t> with early life body size and premenopausal breast cancer.  </a:t>
            </a:r>
            <a:endParaRPr lang="en-US" dirty="0"/>
          </a:p>
        </p:txBody>
      </p:sp>
      <p:sp>
        <p:nvSpPr>
          <p:cNvPr id="4" name="Slide Number Placeholder 3"/>
          <p:cNvSpPr>
            <a:spLocks noGrp="1"/>
          </p:cNvSpPr>
          <p:nvPr>
            <p:ph type="sldNum" sz="quarter" idx="10"/>
          </p:nvPr>
        </p:nvSpPr>
        <p:spPr/>
        <p:txBody>
          <a:bodyPr/>
          <a:lstStyle/>
          <a:p>
            <a:fld id="{629FDF91-F1AA-447F-BB5E-1430D64B61E4}" type="slidenum">
              <a:rPr lang="en-US" smtClean="0"/>
              <a:pPr/>
              <a:t>24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 clear association</a:t>
            </a:r>
            <a:r>
              <a:rPr lang="en-US" baseline="0" dirty="0" smtClean="0"/>
              <a:t> with early life body size and premenopausal breast cancer.  </a:t>
            </a:r>
            <a:endParaRPr lang="en-US" dirty="0"/>
          </a:p>
        </p:txBody>
      </p:sp>
      <p:sp>
        <p:nvSpPr>
          <p:cNvPr id="4" name="Slide Number Placeholder 3"/>
          <p:cNvSpPr>
            <a:spLocks noGrp="1"/>
          </p:cNvSpPr>
          <p:nvPr>
            <p:ph type="sldNum" sz="quarter" idx="10"/>
          </p:nvPr>
        </p:nvSpPr>
        <p:spPr/>
        <p:txBody>
          <a:bodyPr/>
          <a:lstStyle/>
          <a:p>
            <a:fld id="{629FDF91-F1AA-447F-BB5E-1430D64B61E4}" type="slidenum">
              <a:rPr lang="en-US" smtClean="0"/>
              <a:pPr/>
              <a:t>25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AF87CB-74E4-48C9-8080-A8FFBE71A38C}" type="slidenum">
              <a:rPr lang="en-US"/>
              <a:pPr/>
              <a:t>30</a:t>
            </a:fld>
            <a:endParaRPr lang="en-US"/>
          </a:p>
        </p:txBody>
      </p:sp>
      <p:sp>
        <p:nvSpPr>
          <p:cNvPr id="5122" name="Rectangle 2"/>
          <p:cNvSpPr>
            <a:spLocks noGrp="1" noRot="1" noChangeAspect="1" noChangeArrowheads="1" noTextEdit="1"/>
          </p:cNvSpPr>
          <p:nvPr>
            <p:ph type="sldImg"/>
          </p:nvPr>
        </p:nvSpPr>
        <p:spPr>
          <a:xfrm>
            <a:off x="1147763" y="684213"/>
            <a:ext cx="4570412" cy="3427412"/>
          </a:xfrm>
          <a:ln/>
        </p:spPr>
      </p:sp>
      <p:sp>
        <p:nvSpPr>
          <p:cNvPr id="5123" name="Rectangle 3"/>
          <p:cNvSpPr>
            <a:spLocks noGrp="1" noChangeArrowheads="1"/>
          </p:cNvSpPr>
          <p:nvPr>
            <p:ph type="body" idx="1"/>
          </p:nvPr>
        </p:nvSpPr>
        <p:spPr>
          <a:xfrm>
            <a:off x="915988" y="4343400"/>
            <a:ext cx="5026025" cy="4116388"/>
          </a:xfrm>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C07DBB-FEAA-4DB6-9039-DCE72FAFEBB7}" type="slidenum">
              <a:rPr lang="en-US"/>
              <a:pPr/>
              <a:t>32</a:t>
            </a:fld>
            <a:endParaRPr lang="en-US"/>
          </a:p>
        </p:txBody>
      </p:sp>
      <p:sp>
        <p:nvSpPr>
          <p:cNvPr id="8194" name="Rectangle 2"/>
          <p:cNvSpPr>
            <a:spLocks noGrp="1" noRot="1" noChangeAspect="1" noChangeArrowheads="1" noTextEdit="1"/>
          </p:cNvSpPr>
          <p:nvPr>
            <p:ph type="sldImg"/>
          </p:nvPr>
        </p:nvSpPr>
        <p:spPr>
          <a:xfrm>
            <a:off x="1147763" y="684213"/>
            <a:ext cx="4570412" cy="3427412"/>
          </a:xfrm>
          <a:ln/>
        </p:spPr>
      </p:sp>
      <p:sp>
        <p:nvSpPr>
          <p:cNvPr id="8195" name="Rectangle 3"/>
          <p:cNvSpPr>
            <a:spLocks noGrp="1" noChangeArrowheads="1"/>
          </p:cNvSpPr>
          <p:nvPr>
            <p:ph type="body" idx="1"/>
          </p:nvPr>
        </p:nvSpPr>
        <p:spPr>
          <a:xfrm>
            <a:off x="915988" y="4343400"/>
            <a:ext cx="5026025" cy="4116388"/>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3D22667-22D3-44BB-8197-E14E21EA9D27}" type="datetimeFigureOut">
              <a:rPr lang="en-US" smtClean="0"/>
              <a:pPr/>
              <a:t>3/1/2013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50CC9F9-270E-4B1C-8693-10CA102D67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0CC9F9-270E-4B1C-8693-10CA102D67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0CC9F9-270E-4B1C-8693-10CA102D67F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DCF8132-DDE6-49AA-A002-5B3B899346EC}" type="slidenum">
              <a:rPr lang="en-US"/>
              <a:pPr/>
              <a:t>‹#›</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CC4AD36-EA4B-47D1-B93D-9EF5EAA09AA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0CC9F9-270E-4B1C-8693-10CA102D67F0}"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350CC9F9-270E-4B1C-8693-10CA102D67F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0CC9F9-270E-4B1C-8693-10CA102D67F0}"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350CC9F9-270E-4B1C-8693-10CA102D67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350CC9F9-270E-4B1C-8693-10CA102D67F0}"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3D22667-22D3-44BB-8197-E14E21EA9D27}" type="datetimeFigureOut">
              <a:rPr lang="en-US" smtClean="0"/>
              <a:pPr/>
              <a:t>3/1/2013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350CC9F9-270E-4B1C-8693-10CA102D67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3D22667-22D3-44BB-8197-E14E21EA9D27}" type="datetimeFigureOut">
              <a:rPr lang="en-US" smtClean="0"/>
              <a:pPr/>
              <a:t>3/1/2013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50CC9F9-270E-4B1C-8693-10CA102D67F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3D22667-22D3-44BB-8197-E14E21EA9D27}" type="datetimeFigureOut">
              <a:rPr lang="en-US" smtClean="0"/>
              <a:pPr/>
              <a:t>3/1/2013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50CC9F9-270E-4B1C-8693-10CA102D67F0}"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3D22667-22D3-44BB-8197-E14E21EA9D27}" type="datetimeFigureOut">
              <a:rPr lang="en-US" smtClean="0"/>
              <a:pPr/>
              <a:t>3/1/2013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50CC9F9-270E-4B1C-8693-10CA102D67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wmf"/><Relationship Id="rId4" Type="http://schemas.openxmlformats.org/officeDocument/2006/relationships/image" Target="../media/image29.wmf"/></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New insights into </a:t>
            </a:r>
            <a:br>
              <a:rPr lang="en-US" dirty="0" smtClean="0"/>
            </a:br>
            <a:r>
              <a:rPr lang="en-US" dirty="0" smtClean="0"/>
              <a:t>breast </a:t>
            </a:r>
            <a:r>
              <a:rPr lang="en-US" dirty="0"/>
              <a:t>c</a:t>
            </a:r>
            <a:r>
              <a:rPr lang="en-US" dirty="0" smtClean="0"/>
              <a:t>ancer </a:t>
            </a:r>
            <a:r>
              <a:rPr lang="en-US" dirty="0"/>
              <a:t>e</a:t>
            </a:r>
            <a:r>
              <a:rPr lang="en-US" dirty="0" smtClean="0"/>
              <a:t>tiology</a:t>
            </a:r>
            <a:endParaRPr lang="en-US" dirty="0"/>
          </a:p>
        </p:txBody>
      </p:sp>
      <p:sp>
        <p:nvSpPr>
          <p:cNvPr id="3" name="Subtitle 2"/>
          <p:cNvSpPr>
            <a:spLocks noGrp="1"/>
          </p:cNvSpPr>
          <p:nvPr>
            <p:ph type="subTitle" idx="1"/>
          </p:nvPr>
        </p:nvSpPr>
        <p:spPr/>
        <p:txBody>
          <a:bodyPr>
            <a:normAutofit fontScale="62500" lnSpcReduction="20000"/>
          </a:bodyPr>
          <a:lstStyle/>
          <a:p>
            <a:r>
              <a:rPr lang="en-US" sz="3400" b="1" dirty="0" smtClean="0"/>
              <a:t>Elisa V. Bandera, MD, PhD</a:t>
            </a:r>
          </a:p>
          <a:p>
            <a:r>
              <a:rPr lang="en-US" dirty="0" smtClean="0"/>
              <a:t>Associate Professor of Medicine</a:t>
            </a:r>
          </a:p>
          <a:p>
            <a:r>
              <a:rPr lang="en-US" dirty="0" smtClean="0"/>
              <a:t>The Cancer Institute of New Jersey</a:t>
            </a:r>
          </a:p>
          <a:p>
            <a:r>
              <a:rPr lang="en-US" dirty="0" smtClean="0"/>
              <a:t>Robert Wood Johnson Medical School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685800" y="228600"/>
            <a:ext cx="8229600" cy="1143000"/>
          </a:xfrm>
        </p:spPr>
        <p:txBody>
          <a:bodyPr>
            <a:normAutofit fontScale="90000"/>
          </a:bodyPr>
          <a:lstStyle/>
          <a:p>
            <a:pPr algn="r"/>
            <a:r>
              <a:rPr lang="en-US" dirty="0" smtClean="0"/>
              <a:t>The complex relationship of BMI on breast cancer risk</a:t>
            </a:r>
            <a:endParaRPr lang="en-US" dirty="0"/>
          </a:p>
        </p:txBody>
      </p:sp>
      <p:sp>
        <p:nvSpPr>
          <p:cNvPr id="6" name="TextBox 5"/>
          <p:cNvSpPr txBox="1"/>
          <p:nvPr/>
        </p:nvSpPr>
        <p:spPr>
          <a:xfrm>
            <a:off x="838200" y="1752600"/>
            <a:ext cx="7696200" cy="4031873"/>
          </a:xfrm>
          <a:prstGeom prst="rect">
            <a:avLst/>
          </a:prstGeom>
          <a:noFill/>
        </p:spPr>
        <p:txBody>
          <a:bodyPr wrap="square" rtlCol="0">
            <a:spAutoFit/>
          </a:bodyPr>
          <a:lstStyle/>
          <a:p>
            <a:r>
              <a:rPr lang="en-US" sz="3200" i="1" dirty="0" smtClean="0"/>
              <a:t>“One would want to be born light, to grow slowly but steadily into a chubby, short child, and to maintain one’s fat mass until one reached menopause, at which point, one would want to shed the excess pounds immediately in order to keep the risk of breast cancer low”</a:t>
            </a:r>
            <a:endParaRPr lang="en-US" sz="3200" i="1" dirty="0"/>
          </a:p>
        </p:txBody>
      </p:sp>
      <p:sp>
        <p:nvSpPr>
          <p:cNvPr id="7" name="TextBox 6"/>
          <p:cNvSpPr txBox="1"/>
          <p:nvPr/>
        </p:nvSpPr>
        <p:spPr>
          <a:xfrm>
            <a:off x="3429000" y="6000690"/>
            <a:ext cx="5420074" cy="400110"/>
          </a:xfrm>
          <a:prstGeom prst="rect">
            <a:avLst/>
          </a:prstGeom>
          <a:noFill/>
        </p:spPr>
        <p:txBody>
          <a:bodyPr wrap="none" rtlCol="0">
            <a:spAutoFit/>
          </a:bodyPr>
          <a:lstStyle/>
          <a:p>
            <a:r>
              <a:rPr lang="en-US" sz="2000" dirty="0" smtClean="0"/>
              <a:t>(</a:t>
            </a:r>
            <a:r>
              <a:rPr lang="en-US" sz="2000" dirty="0" err="1" smtClean="0"/>
              <a:t>Michels</a:t>
            </a:r>
            <a:r>
              <a:rPr lang="en-US" sz="2000" dirty="0" smtClean="0"/>
              <a:t> and Willett, N </a:t>
            </a:r>
            <a:r>
              <a:rPr lang="en-US" sz="2000" dirty="0" err="1" smtClean="0"/>
              <a:t>Engl</a:t>
            </a:r>
            <a:r>
              <a:rPr lang="en-US" sz="2000" dirty="0" smtClean="0"/>
              <a:t> J Med 2004)</a:t>
            </a:r>
            <a:endParaRPr lang="en-US" sz="2000" dirty="0"/>
          </a:p>
        </p:txBody>
      </p:sp>
      <p:sp>
        <p:nvSpPr>
          <p:cNvPr id="8" name="Line 4"/>
          <p:cNvSpPr>
            <a:spLocks noChangeShapeType="1"/>
          </p:cNvSpPr>
          <p:nvPr/>
        </p:nvSpPr>
        <p:spPr bwMode="auto">
          <a:xfrm>
            <a:off x="914400" y="14478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4114800"/>
          </a:xfrm>
        </p:spPr>
        <p:txBody>
          <a:bodyPr>
            <a:noAutofit/>
          </a:bodyPr>
          <a:lstStyle/>
          <a:p>
            <a:r>
              <a:rPr lang="en-US" sz="4400" dirty="0" smtClean="0"/>
              <a:t>Body size and breast cancer risk in women of African ancestry in the Women’s Circle of Health Study</a:t>
            </a: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7026" name="Picture 2"/>
          <p:cNvPicPr>
            <a:picLocks noChangeAspect="1" noChangeArrowheads="1"/>
          </p:cNvPicPr>
          <p:nvPr/>
        </p:nvPicPr>
        <p:blipFill>
          <a:blip r:embed="rId2" cstate="print"/>
          <a:srcRect/>
          <a:stretch>
            <a:fillRect/>
          </a:stretch>
        </p:blipFill>
        <p:spPr bwMode="auto">
          <a:xfrm>
            <a:off x="3581400" y="990600"/>
            <a:ext cx="2209800" cy="1981200"/>
          </a:xfrm>
          <a:prstGeom prst="rect">
            <a:avLst/>
          </a:prstGeom>
          <a:noFill/>
          <a:ln w="9525">
            <a:noFill/>
            <a:miter lim="800000"/>
            <a:headEnd/>
            <a:tailEnd/>
          </a:ln>
        </p:spPr>
      </p:pic>
      <p:sp>
        <p:nvSpPr>
          <p:cNvPr id="257027" name="AutoShape 3"/>
          <p:cNvSpPr>
            <a:spLocks noChangeArrowheads="1"/>
          </p:cNvSpPr>
          <p:nvPr/>
        </p:nvSpPr>
        <p:spPr bwMode="auto">
          <a:xfrm>
            <a:off x="7162800" y="5257800"/>
            <a:ext cx="1905000" cy="1447800"/>
          </a:xfrm>
          <a:prstGeom prst="roundRect">
            <a:avLst>
              <a:gd name="adj" fmla="val 16667"/>
            </a:avLst>
          </a:prstGeom>
          <a:solidFill>
            <a:srgbClr val="FFFFFF"/>
          </a:solidFill>
          <a:ln w="9525">
            <a:solidFill>
              <a:schemeClr val="tx1"/>
            </a:solidFill>
            <a:round/>
            <a:headEnd/>
            <a:tailEnd/>
          </a:ln>
          <a:effectLst/>
        </p:spPr>
        <p:txBody>
          <a:bodyPr wrap="none" anchor="ctr"/>
          <a:lstStyle/>
          <a:p>
            <a:pPr eaLnBrk="1" hangingPunct="1"/>
            <a:r>
              <a:rPr lang="en-US" sz="1600" b="1" u="sng">
                <a:solidFill>
                  <a:srgbClr val="006600"/>
                </a:solidFill>
                <a:latin typeface="Franklin Gothic Medium" pitchFamily="34" charset="0"/>
              </a:rPr>
              <a:t>UMDNJ-SPH</a:t>
            </a:r>
          </a:p>
          <a:p>
            <a:pPr eaLnBrk="1" hangingPunct="1">
              <a:buFontTx/>
              <a:buChar char="•"/>
            </a:pPr>
            <a:r>
              <a:rPr lang="en-US" sz="1600">
                <a:latin typeface="Arial" pitchFamily="34" charset="0"/>
              </a:rPr>
              <a:t>Medical records </a:t>
            </a:r>
          </a:p>
          <a:p>
            <a:pPr eaLnBrk="1" hangingPunct="1"/>
            <a:r>
              <a:rPr lang="en-US" sz="1600">
                <a:latin typeface="Arial" pitchFamily="34" charset="0"/>
              </a:rPr>
              <a:t>  acquisition/</a:t>
            </a:r>
          </a:p>
          <a:p>
            <a:pPr eaLnBrk="1" hangingPunct="1"/>
            <a:r>
              <a:rPr lang="en-US" sz="1600">
                <a:latin typeface="Arial" pitchFamily="34" charset="0"/>
              </a:rPr>
              <a:t>  extraction</a:t>
            </a:r>
          </a:p>
          <a:p>
            <a:pPr eaLnBrk="1" hangingPunct="1">
              <a:buFontTx/>
              <a:buChar char="•"/>
            </a:pPr>
            <a:r>
              <a:rPr lang="en-US" sz="1600">
                <a:latin typeface="Arial" pitchFamily="34" charset="0"/>
              </a:rPr>
              <a:t>Tissue acquisition</a:t>
            </a:r>
          </a:p>
          <a:p>
            <a:pPr eaLnBrk="1" hangingPunct="1"/>
            <a:r>
              <a:rPr lang="en-US" sz="1600" b="1">
                <a:solidFill>
                  <a:srgbClr val="800000"/>
                </a:solidFill>
                <a:latin typeface="Arial" pitchFamily="34" charset="0"/>
              </a:rPr>
              <a:t>    (Demissie)</a:t>
            </a:r>
          </a:p>
        </p:txBody>
      </p:sp>
      <p:cxnSp>
        <p:nvCxnSpPr>
          <p:cNvPr id="257028" name="AutoShape 4"/>
          <p:cNvCxnSpPr>
            <a:cxnSpLocks noChangeShapeType="1"/>
          </p:cNvCxnSpPr>
          <p:nvPr/>
        </p:nvCxnSpPr>
        <p:spPr bwMode="auto">
          <a:xfrm>
            <a:off x="7391400" y="3505200"/>
            <a:ext cx="723900" cy="1676400"/>
          </a:xfrm>
          <a:prstGeom prst="straightConnector1">
            <a:avLst/>
          </a:prstGeom>
          <a:noFill/>
          <a:ln w="38100">
            <a:solidFill>
              <a:schemeClr val="tx1"/>
            </a:solidFill>
            <a:round/>
            <a:headEnd type="triangle" w="med" len="med"/>
            <a:tailEnd/>
          </a:ln>
          <a:effectLst/>
        </p:spPr>
      </p:cxnSp>
      <p:sp>
        <p:nvSpPr>
          <p:cNvPr id="257029" name="AutoShape 5"/>
          <p:cNvSpPr>
            <a:spLocks noChangeArrowheads="1"/>
          </p:cNvSpPr>
          <p:nvPr/>
        </p:nvSpPr>
        <p:spPr bwMode="auto">
          <a:xfrm>
            <a:off x="6096000" y="1143000"/>
            <a:ext cx="2514600" cy="609600"/>
          </a:xfrm>
          <a:prstGeom prst="roundRect">
            <a:avLst>
              <a:gd name="adj" fmla="val 16667"/>
            </a:avLst>
          </a:prstGeom>
          <a:solidFill>
            <a:srgbClr val="FFCC66"/>
          </a:solidFill>
          <a:ln w="38100">
            <a:solidFill>
              <a:srgbClr val="800000"/>
            </a:solidFill>
            <a:round/>
            <a:headEnd/>
            <a:tailEnd/>
          </a:ln>
          <a:effectLst/>
        </p:spPr>
        <p:txBody>
          <a:bodyPr wrap="none" anchor="ctr"/>
          <a:lstStyle/>
          <a:p>
            <a:pPr algn="ctr" eaLnBrk="1" hangingPunct="1"/>
            <a:r>
              <a:rPr lang="en-US" b="1">
                <a:latin typeface="Arial" pitchFamily="34" charset="0"/>
              </a:rPr>
              <a:t>New Jersey Site</a:t>
            </a:r>
          </a:p>
          <a:p>
            <a:pPr algn="ctr" eaLnBrk="1" hangingPunct="1"/>
            <a:r>
              <a:rPr lang="en-US" sz="1600" b="1">
                <a:solidFill>
                  <a:srgbClr val="800000"/>
                </a:solidFill>
                <a:latin typeface="Arial" pitchFamily="34" charset="0"/>
              </a:rPr>
              <a:t>(Bandera)</a:t>
            </a:r>
          </a:p>
        </p:txBody>
      </p:sp>
      <p:sp>
        <p:nvSpPr>
          <p:cNvPr id="257030" name="Rectangle 6"/>
          <p:cNvSpPr>
            <a:spLocks noChangeArrowheads="1"/>
          </p:cNvSpPr>
          <p:nvPr/>
        </p:nvSpPr>
        <p:spPr bwMode="auto">
          <a:xfrm>
            <a:off x="2590800" y="5105400"/>
            <a:ext cx="3124200" cy="1524000"/>
          </a:xfrm>
          <a:prstGeom prst="rect">
            <a:avLst/>
          </a:prstGeom>
          <a:solidFill>
            <a:srgbClr val="FFFFFF"/>
          </a:solidFill>
          <a:ln w="57150">
            <a:solidFill>
              <a:srgbClr val="800000"/>
            </a:solidFill>
            <a:miter lim="800000"/>
            <a:headEnd/>
            <a:tailEnd/>
          </a:ln>
          <a:effectLst/>
        </p:spPr>
        <p:txBody>
          <a:bodyPr wrap="none" anchor="ctr"/>
          <a:lstStyle/>
          <a:p>
            <a:pPr marL="225425" indent="-225425" eaLnBrk="1" hangingPunct="1"/>
            <a:r>
              <a:rPr lang="en-US" sz="1800" b="1" u="sng">
                <a:solidFill>
                  <a:srgbClr val="006600"/>
                </a:solidFill>
                <a:effectLst>
                  <a:outerShdw blurRad="38100" dist="38100" dir="2700000" algn="tl">
                    <a:srgbClr val="C0C0C0"/>
                  </a:outerShdw>
                </a:effectLst>
                <a:latin typeface="Franklin Gothic Medium" pitchFamily="34" charset="0"/>
              </a:rPr>
              <a:t>Roswell Park Cancer Institute</a:t>
            </a:r>
          </a:p>
          <a:p>
            <a:pPr marL="225425" indent="-225425" eaLnBrk="1" hangingPunct="1"/>
            <a:r>
              <a:rPr lang="en-US" sz="1600" b="1">
                <a:solidFill>
                  <a:srgbClr val="800000"/>
                </a:solidFill>
                <a:latin typeface="Arial" pitchFamily="34" charset="0"/>
              </a:rPr>
              <a:t>             (Ambrosone)</a:t>
            </a:r>
          </a:p>
          <a:p>
            <a:pPr marL="225425" indent="-225425" eaLnBrk="1" hangingPunct="1">
              <a:buFontTx/>
              <a:buChar char="•"/>
            </a:pPr>
            <a:r>
              <a:rPr lang="en-US" sz="1600">
                <a:latin typeface="Arial" pitchFamily="34" charset="0"/>
              </a:rPr>
              <a:t>Data management</a:t>
            </a:r>
          </a:p>
          <a:p>
            <a:pPr marL="225425" indent="-225425" eaLnBrk="1" hangingPunct="1">
              <a:buFontTx/>
              <a:buChar char="•"/>
            </a:pPr>
            <a:r>
              <a:rPr lang="en-US" sz="1600">
                <a:latin typeface="Arial" pitchFamily="34" charset="0"/>
              </a:rPr>
              <a:t>Data and biospecimen </a:t>
            </a:r>
          </a:p>
          <a:p>
            <a:pPr marL="225425" indent="-225425" eaLnBrk="1" hangingPunct="1"/>
            <a:r>
              <a:rPr lang="en-US" sz="1600">
                <a:latin typeface="Arial" pitchFamily="34" charset="0"/>
              </a:rPr>
              <a:t>     processing and analysis.</a:t>
            </a:r>
          </a:p>
        </p:txBody>
      </p:sp>
      <p:sp>
        <p:nvSpPr>
          <p:cNvPr id="257031" name="AutoShape 7"/>
          <p:cNvSpPr>
            <a:spLocks noChangeArrowheads="1"/>
          </p:cNvSpPr>
          <p:nvPr/>
        </p:nvSpPr>
        <p:spPr bwMode="auto">
          <a:xfrm>
            <a:off x="952500" y="1143000"/>
            <a:ext cx="1905000" cy="609600"/>
          </a:xfrm>
          <a:prstGeom prst="roundRect">
            <a:avLst>
              <a:gd name="adj" fmla="val 16667"/>
            </a:avLst>
          </a:prstGeom>
          <a:solidFill>
            <a:srgbClr val="FFCC66"/>
          </a:solidFill>
          <a:ln w="38100">
            <a:solidFill>
              <a:srgbClr val="800000"/>
            </a:solidFill>
            <a:round/>
            <a:headEnd/>
            <a:tailEnd/>
          </a:ln>
          <a:effectLst/>
        </p:spPr>
        <p:txBody>
          <a:bodyPr wrap="none" anchor="ctr"/>
          <a:lstStyle/>
          <a:p>
            <a:pPr algn="ctr" eaLnBrk="1" hangingPunct="1"/>
            <a:r>
              <a:rPr lang="en-US" b="1">
                <a:latin typeface="Arial" pitchFamily="34" charset="0"/>
              </a:rPr>
              <a:t>NYC Site</a:t>
            </a:r>
          </a:p>
          <a:p>
            <a:pPr algn="ctr" eaLnBrk="1" hangingPunct="1"/>
            <a:r>
              <a:rPr lang="en-US" sz="1600" b="1">
                <a:solidFill>
                  <a:srgbClr val="800000"/>
                </a:solidFill>
                <a:latin typeface="Arial" pitchFamily="34" charset="0"/>
              </a:rPr>
              <a:t>(Ambrosone)</a:t>
            </a:r>
          </a:p>
        </p:txBody>
      </p:sp>
      <p:sp>
        <p:nvSpPr>
          <p:cNvPr id="257032" name="AutoShape 8"/>
          <p:cNvSpPr>
            <a:spLocks noChangeArrowheads="1"/>
          </p:cNvSpPr>
          <p:nvPr/>
        </p:nvSpPr>
        <p:spPr bwMode="auto">
          <a:xfrm>
            <a:off x="152400" y="2057400"/>
            <a:ext cx="3352800" cy="1371600"/>
          </a:xfrm>
          <a:prstGeom prst="roundRect">
            <a:avLst>
              <a:gd name="adj" fmla="val 16667"/>
            </a:avLst>
          </a:prstGeom>
          <a:solidFill>
            <a:srgbClr val="FFFFFF"/>
          </a:solidFill>
          <a:ln w="38100">
            <a:solidFill>
              <a:srgbClr val="800000"/>
            </a:solidFill>
            <a:round/>
            <a:headEnd/>
            <a:tailEnd/>
          </a:ln>
          <a:effectLst/>
        </p:spPr>
        <p:txBody>
          <a:bodyPr wrap="none" anchor="ctr"/>
          <a:lstStyle/>
          <a:p>
            <a:pPr eaLnBrk="1" hangingPunct="1"/>
            <a:r>
              <a:rPr lang="en-US" sz="1800" b="1" u="sng">
                <a:solidFill>
                  <a:srgbClr val="006600"/>
                </a:solidFill>
                <a:effectLst>
                  <a:outerShdw blurRad="38100" dist="38100" dir="2700000" algn="tl">
                    <a:srgbClr val="C0C0C0"/>
                  </a:outerShdw>
                </a:effectLst>
                <a:latin typeface="Franklin Gothic Medium" pitchFamily="34" charset="0"/>
              </a:rPr>
              <a:t>Mount Sinai School of Medicine</a:t>
            </a:r>
          </a:p>
          <a:p>
            <a:pPr eaLnBrk="1" hangingPunct="1">
              <a:buFontTx/>
              <a:buChar char="•"/>
            </a:pPr>
            <a:r>
              <a:rPr lang="en-US" sz="1600">
                <a:latin typeface="Arial" pitchFamily="34" charset="0"/>
              </a:rPr>
              <a:t>Study Management</a:t>
            </a:r>
          </a:p>
          <a:p>
            <a:pPr eaLnBrk="1" hangingPunct="1">
              <a:buFontTx/>
              <a:buChar char="•"/>
            </a:pPr>
            <a:r>
              <a:rPr lang="en-US" sz="1600">
                <a:latin typeface="Arial" pitchFamily="34" charset="0"/>
              </a:rPr>
              <a:t>Case and control recruitment</a:t>
            </a:r>
          </a:p>
          <a:p>
            <a:pPr eaLnBrk="1" hangingPunct="1">
              <a:buFontTx/>
              <a:buChar char="•"/>
            </a:pPr>
            <a:r>
              <a:rPr lang="en-US" sz="1600">
                <a:latin typeface="Arial" pitchFamily="34" charset="0"/>
              </a:rPr>
              <a:t>Data and biospecimen collection</a:t>
            </a:r>
          </a:p>
          <a:p>
            <a:pPr eaLnBrk="1" hangingPunct="1">
              <a:buFontTx/>
              <a:buChar char="•"/>
            </a:pPr>
            <a:r>
              <a:rPr lang="en-US" sz="1600">
                <a:latin typeface="Arial" pitchFamily="34" charset="0"/>
              </a:rPr>
              <a:t>Data coding and QC</a:t>
            </a:r>
          </a:p>
        </p:txBody>
      </p:sp>
      <p:sp>
        <p:nvSpPr>
          <p:cNvPr id="257033" name="AutoShape 9"/>
          <p:cNvSpPr>
            <a:spLocks noChangeArrowheads="1"/>
          </p:cNvSpPr>
          <p:nvPr/>
        </p:nvSpPr>
        <p:spPr bwMode="auto">
          <a:xfrm>
            <a:off x="5791200" y="2057400"/>
            <a:ext cx="3276600" cy="1371600"/>
          </a:xfrm>
          <a:prstGeom prst="roundRect">
            <a:avLst>
              <a:gd name="adj" fmla="val 16667"/>
            </a:avLst>
          </a:prstGeom>
          <a:solidFill>
            <a:srgbClr val="FFFFFF"/>
          </a:solidFill>
          <a:ln w="38100">
            <a:solidFill>
              <a:srgbClr val="800000"/>
            </a:solidFill>
            <a:round/>
            <a:headEnd/>
            <a:tailEnd/>
          </a:ln>
          <a:effectLst/>
        </p:spPr>
        <p:txBody>
          <a:bodyPr wrap="none" anchor="ctr"/>
          <a:lstStyle/>
          <a:p>
            <a:pPr eaLnBrk="1" hangingPunct="1"/>
            <a:r>
              <a:rPr lang="en-US" sz="1800" b="1" u="sng">
                <a:solidFill>
                  <a:srgbClr val="006600"/>
                </a:solidFill>
                <a:effectLst>
                  <a:outerShdw blurRad="38100" dist="38100" dir="2700000" algn="tl">
                    <a:srgbClr val="C0C0C0"/>
                  </a:outerShdw>
                </a:effectLst>
                <a:latin typeface="Franklin Gothic Medium" pitchFamily="34" charset="0"/>
              </a:rPr>
              <a:t>The Cancer Institute of NJ</a:t>
            </a:r>
          </a:p>
          <a:p>
            <a:pPr eaLnBrk="1" hangingPunct="1">
              <a:buFontTx/>
              <a:buChar char="•"/>
            </a:pPr>
            <a:r>
              <a:rPr lang="en-US" sz="1600">
                <a:latin typeface="Arial" pitchFamily="34" charset="0"/>
              </a:rPr>
              <a:t>Study Management</a:t>
            </a:r>
          </a:p>
          <a:p>
            <a:pPr eaLnBrk="1" hangingPunct="1">
              <a:buFontTx/>
              <a:buChar char="•"/>
            </a:pPr>
            <a:r>
              <a:rPr lang="en-US" sz="1600">
                <a:latin typeface="Arial" pitchFamily="34" charset="0"/>
              </a:rPr>
              <a:t>Case and control recruitment</a:t>
            </a:r>
          </a:p>
          <a:p>
            <a:pPr eaLnBrk="1" hangingPunct="1">
              <a:buFontTx/>
              <a:buChar char="•"/>
            </a:pPr>
            <a:r>
              <a:rPr lang="en-US" sz="1600">
                <a:latin typeface="Arial" pitchFamily="34" charset="0"/>
              </a:rPr>
              <a:t>Data and biospecimen collection</a:t>
            </a:r>
          </a:p>
          <a:p>
            <a:pPr eaLnBrk="1" hangingPunct="1">
              <a:buFontTx/>
              <a:buChar char="•"/>
            </a:pPr>
            <a:r>
              <a:rPr lang="en-US" sz="1600">
                <a:latin typeface="Arial" pitchFamily="34" charset="0"/>
              </a:rPr>
              <a:t>Data coding and QC</a:t>
            </a:r>
          </a:p>
        </p:txBody>
      </p:sp>
      <p:sp>
        <p:nvSpPr>
          <p:cNvPr id="257034" name="Oval 10"/>
          <p:cNvSpPr>
            <a:spLocks noChangeArrowheads="1"/>
          </p:cNvSpPr>
          <p:nvPr/>
        </p:nvSpPr>
        <p:spPr bwMode="auto">
          <a:xfrm>
            <a:off x="2057400" y="76200"/>
            <a:ext cx="5067300" cy="914400"/>
          </a:xfrm>
          <a:prstGeom prst="ellipse">
            <a:avLst/>
          </a:prstGeom>
          <a:solidFill>
            <a:schemeClr val="tx1">
              <a:lumMod val="65000"/>
              <a:lumOff val="35000"/>
            </a:schemeClr>
          </a:solidFill>
          <a:ln w="9525">
            <a:solidFill>
              <a:schemeClr val="tx1"/>
            </a:solidFill>
            <a:round/>
            <a:headEnd/>
            <a:tailEnd/>
          </a:ln>
          <a:effectLst/>
        </p:spPr>
        <p:txBody>
          <a:bodyPr wrap="none" anchor="ctr"/>
          <a:lstStyle/>
          <a:p>
            <a:pPr algn="ctr" eaLnBrk="1" hangingPunct="1"/>
            <a:r>
              <a:rPr lang="en-US" sz="1800">
                <a:solidFill>
                  <a:schemeClr val="bg1"/>
                </a:solidFill>
                <a:latin typeface="Arial" pitchFamily="34" charset="0"/>
              </a:rPr>
              <a:t>OVERALL PRINCIPAL INVESTIGATORS:</a:t>
            </a:r>
          </a:p>
          <a:p>
            <a:pPr algn="ctr" eaLnBrk="1" hangingPunct="1"/>
            <a:r>
              <a:rPr lang="en-US" sz="1800" b="1">
                <a:solidFill>
                  <a:schemeClr val="bg1"/>
                </a:solidFill>
                <a:latin typeface="Arial" pitchFamily="34" charset="0"/>
              </a:rPr>
              <a:t>Ambrosone/Bandera</a:t>
            </a:r>
          </a:p>
        </p:txBody>
      </p:sp>
      <p:sp>
        <p:nvSpPr>
          <p:cNvPr id="257035" name="Oval 11"/>
          <p:cNvSpPr>
            <a:spLocks noChangeArrowheads="1"/>
          </p:cNvSpPr>
          <p:nvPr/>
        </p:nvSpPr>
        <p:spPr bwMode="auto">
          <a:xfrm>
            <a:off x="7970838" y="3662363"/>
            <a:ext cx="1173162" cy="1022350"/>
          </a:xfrm>
          <a:prstGeom prst="ellipse">
            <a:avLst/>
          </a:prstGeom>
          <a:solidFill>
            <a:schemeClr val="bg1"/>
          </a:solidFill>
          <a:ln w="9525">
            <a:solidFill>
              <a:schemeClr val="tx1"/>
            </a:solidFill>
            <a:round/>
            <a:headEnd/>
            <a:tailEnd/>
          </a:ln>
          <a:effectLst/>
        </p:spPr>
        <p:txBody>
          <a:bodyPr wrap="none" anchor="ctr"/>
          <a:lstStyle/>
          <a:p>
            <a:pPr algn="ctr" eaLnBrk="1" hangingPunct="1"/>
            <a:r>
              <a:rPr lang="en-US" sz="1600" b="1">
                <a:latin typeface="Arial" pitchFamily="34" charset="0"/>
              </a:rPr>
              <a:t>Controls</a:t>
            </a:r>
            <a:r>
              <a:rPr lang="en-US" sz="1600">
                <a:latin typeface="Arial" pitchFamily="34" charset="0"/>
              </a:rPr>
              <a:t>: </a:t>
            </a:r>
          </a:p>
          <a:p>
            <a:pPr algn="ctr" eaLnBrk="1" hangingPunct="1"/>
            <a:r>
              <a:rPr lang="en-US" sz="1400">
                <a:latin typeface="Arial" pitchFamily="34" charset="0"/>
              </a:rPr>
              <a:t>Community</a:t>
            </a:r>
          </a:p>
          <a:p>
            <a:pPr algn="ctr" eaLnBrk="1" hangingPunct="1"/>
            <a:r>
              <a:rPr lang="en-US" sz="1400">
                <a:latin typeface="Arial" pitchFamily="34" charset="0"/>
              </a:rPr>
              <a:t> Recruiting</a:t>
            </a:r>
          </a:p>
        </p:txBody>
      </p:sp>
      <p:cxnSp>
        <p:nvCxnSpPr>
          <p:cNvPr id="257036" name="AutoShape 12"/>
          <p:cNvCxnSpPr>
            <a:cxnSpLocks noChangeShapeType="1"/>
          </p:cNvCxnSpPr>
          <p:nvPr/>
        </p:nvCxnSpPr>
        <p:spPr bwMode="auto">
          <a:xfrm flipH="1">
            <a:off x="4991100" y="3505200"/>
            <a:ext cx="2095500" cy="762000"/>
          </a:xfrm>
          <a:prstGeom prst="straightConnector1">
            <a:avLst/>
          </a:prstGeom>
          <a:noFill/>
          <a:ln w="38100">
            <a:solidFill>
              <a:schemeClr val="tx1"/>
            </a:solidFill>
            <a:round/>
            <a:headEnd type="triangle" w="med" len="med"/>
            <a:tailEnd/>
          </a:ln>
          <a:effectLst/>
        </p:spPr>
      </p:cxnSp>
      <p:cxnSp>
        <p:nvCxnSpPr>
          <p:cNvPr id="257037" name="AutoShape 13"/>
          <p:cNvCxnSpPr>
            <a:cxnSpLocks noChangeShapeType="1"/>
          </p:cNvCxnSpPr>
          <p:nvPr/>
        </p:nvCxnSpPr>
        <p:spPr bwMode="auto">
          <a:xfrm>
            <a:off x="1828800" y="3505200"/>
            <a:ext cx="1714500" cy="838200"/>
          </a:xfrm>
          <a:prstGeom prst="straightConnector1">
            <a:avLst/>
          </a:prstGeom>
          <a:noFill/>
          <a:ln w="38100">
            <a:solidFill>
              <a:schemeClr val="tx1"/>
            </a:solidFill>
            <a:round/>
            <a:headEnd type="triangle" w="med" len="med"/>
            <a:tailEnd/>
          </a:ln>
          <a:effectLst/>
        </p:spPr>
      </p:cxnSp>
      <p:sp>
        <p:nvSpPr>
          <p:cNvPr id="257038" name="AutoShape 14"/>
          <p:cNvSpPr>
            <a:spLocks noChangeArrowheads="1"/>
          </p:cNvSpPr>
          <p:nvPr/>
        </p:nvSpPr>
        <p:spPr bwMode="auto">
          <a:xfrm>
            <a:off x="381000" y="3810000"/>
            <a:ext cx="1752600" cy="1524000"/>
          </a:xfrm>
          <a:prstGeom prst="roundRect">
            <a:avLst>
              <a:gd name="adj" fmla="val 16667"/>
            </a:avLst>
          </a:prstGeom>
          <a:solidFill>
            <a:schemeClr val="bg1"/>
          </a:solidFill>
          <a:ln w="9525">
            <a:solidFill>
              <a:schemeClr val="tx1"/>
            </a:solidFill>
            <a:round/>
            <a:headEnd/>
            <a:tailEnd/>
          </a:ln>
          <a:effectLst/>
        </p:spPr>
        <p:txBody>
          <a:bodyPr wrap="none" anchor="ctr"/>
          <a:lstStyle/>
          <a:p>
            <a:pPr algn="ctr" eaLnBrk="1" hangingPunct="1"/>
            <a:r>
              <a:rPr lang="en-US" sz="1600" b="1">
                <a:latin typeface="Arial" pitchFamily="34" charset="0"/>
              </a:rPr>
              <a:t>Cases</a:t>
            </a:r>
            <a:r>
              <a:rPr lang="en-US" sz="1600">
                <a:latin typeface="Arial" pitchFamily="34" charset="0"/>
              </a:rPr>
              <a:t>:</a:t>
            </a:r>
          </a:p>
          <a:p>
            <a:pPr algn="ctr" eaLnBrk="1" hangingPunct="1"/>
            <a:r>
              <a:rPr lang="en-US" sz="1600">
                <a:latin typeface="Arial" pitchFamily="34" charset="0"/>
              </a:rPr>
              <a:t>(hospital-based)</a:t>
            </a:r>
          </a:p>
          <a:p>
            <a:pPr algn="ctr" eaLnBrk="1" hangingPunct="1"/>
            <a:r>
              <a:rPr lang="en-US" sz="1600">
                <a:latin typeface="Arial" pitchFamily="34" charset="0"/>
              </a:rPr>
              <a:t>through hospitals </a:t>
            </a:r>
          </a:p>
          <a:p>
            <a:pPr algn="ctr" eaLnBrk="1" hangingPunct="1"/>
            <a:r>
              <a:rPr lang="en-US" sz="1600">
                <a:latin typeface="Arial" pitchFamily="34" charset="0"/>
              </a:rPr>
              <a:t>in Manhattan, </a:t>
            </a:r>
          </a:p>
          <a:p>
            <a:pPr algn="ctr" eaLnBrk="1" hangingPunct="1"/>
            <a:r>
              <a:rPr lang="en-US" sz="1600">
                <a:latin typeface="Arial" pitchFamily="34" charset="0"/>
              </a:rPr>
              <a:t>Bronx, Brooklyn,</a:t>
            </a:r>
          </a:p>
          <a:p>
            <a:pPr algn="ctr" eaLnBrk="1" hangingPunct="1"/>
            <a:r>
              <a:rPr lang="en-US" sz="1600">
                <a:latin typeface="Arial" pitchFamily="34" charset="0"/>
              </a:rPr>
              <a:t> and Queens</a:t>
            </a:r>
          </a:p>
        </p:txBody>
      </p:sp>
      <p:sp>
        <p:nvSpPr>
          <p:cNvPr id="257039" name="AutoShape 15"/>
          <p:cNvSpPr>
            <a:spLocks noChangeArrowheads="1"/>
          </p:cNvSpPr>
          <p:nvPr/>
        </p:nvSpPr>
        <p:spPr bwMode="auto">
          <a:xfrm>
            <a:off x="6019800" y="3886200"/>
            <a:ext cx="1905000" cy="129540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eaLnBrk="1" hangingPunct="1"/>
            <a:r>
              <a:rPr lang="en-US" sz="1600" b="1">
                <a:latin typeface="Arial" pitchFamily="34" charset="0"/>
              </a:rPr>
              <a:t>Cases</a:t>
            </a:r>
            <a:r>
              <a:rPr lang="en-US" sz="1600">
                <a:latin typeface="Arial" pitchFamily="34" charset="0"/>
              </a:rPr>
              <a:t>:</a:t>
            </a:r>
          </a:p>
          <a:p>
            <a:pPr algn="ctr" eaLnBrk="1" hangingPunct="1"/>
            <a:r>
              <a:rPr lang="en-US" sz="1600">
                <a:latin typeface="Arial" pitchFamily="34" charset="0"/>
              </a:rPr>
              <a:t>(population-based)</a:t>
            </a:r>
          </a:p>
          <a:p>
            <a:pPr algn="ctr" eaLnBrk="1" hangingPunct="1">
              <a:lnSpc>
                <a:spcPct val="90000"/>
              </a:lnSpc>
            </a:pPr>
            <a:r>
              <a:rPr lang="en-US" sz="1600" b="1" u="sng">
                <a:solidFill>
                  <a:srgbClr val="006600"/>
                </a:solidFill>
                <a:latin typeface="Franklin Gothic Medium" pitchFamily="34" charset="0"/>
              </a:rPr>
              <a:t>NJ State </a:t>
            </a:r>
          </a:p>
          <a:p>
            <a:pPr algn="ctr" eaLnBrk="1" hangingPunct="1">
              <a:lnSpc>
                <a:spcPct val="90000"/>
              </a:lnSpc>
            </a:pPr>
            <a:r>
              <a:rPr lang="en-US" sz="1600" b="1" u="sng">
                <a:solidFill>
                  <a:srgbClr val="006600"/>
                </a:solidFill>
                <a:latin typeface="Franklin Gothic Medium" pitchFamily="34" charset="0"/>
              </a:rPr>
              <a:t>Cancer Registry</a:t>
            </a:r>
          </a:p>
          <a:p>
            <a:pPr algn="ctr" eaLnBrk="1" hangingPunct="1"/>
            <a:r>
              <a:rPr lang="en-US" sz="1600" b="1" u="sng">
                <a:solidFill>
                  <a:srgbClr val="800000"/>
                </a:solidFill>
                <a:latin typeface="Arial" pitchFamily="34" charset="0"/>
              </a:rPr>
              <a:t>(Pawlish)</a:t>
            </a:r>
          </a:p>
        </p:txBody>
      </p:sp>
      <p:cxnSp>
        <p:nvCxnSpPr>
          <p:cNvPr id="257040" name="AutoShape 16"/>
          <p:cNvCxnSpPr>
            <a:cxnSpLocks noChangeShapeType="1"/>
            <a:stCxn id="257039" idx="0"/>
          </p:cNvCxnSpPr>
          <p:nvPr/>
        </p:nvCxnSpPr>
        <p:spPr bwMode="auto">
          <a:xfrm flipV="1">
            <a:off x="6972300" y="3505200"/>
            <a:ext cx="266700" cy="381000"/>
          </a:xfrm>
          <a:prstGeom prst="straightConnector1">
            <a:avLst/>
          </a:prstGeom>
          <a:noFill/>
          <a:ln w="38100">
            <a:solidFill>
              <a:schemeClr val="tx1"/>
            </a:solidFill>
            <a:round/>
            <a:headEnd/>
            <a:tailEnd type="triangle" w="med" len="med"/>
          </a:ln>
          <a:effectLst/>
        </p:spPr>
      </p:cxnSp>
      <p:cxnSp>
        <p:nvCxnSpPr>
          <p:cNvPr id="257041" name="AutoShape 17"/>
          <p:cNvCxnSpPr>
            <a:cxnSpLocks noChangeShapeType="1"/>
            <a:stCxn id="257038" idx="0"/>
          </p:cNvCxnSpPr>
          <p:nvPr/>
        </p:nvCxnSpPr>
        <p:spPr bwMode="auto">
          <a:xfrm flipV="1">
            <a:off x="1257300" y="3505200"/>
            <a:ext cx="419100" cy="304800"/>
          </a:xfrm>
          <a:prstGeom prst="straightConnector1">
            <a:avLst/>
          </a:prstGeom>
          <a:noFill/>
          <a:ln w="38100">
            <a:solidFill>
              <a:schemeClr val="tx1"/>
            </a:solidFill>
            <a:round/>
            <a:headEnd/>
            <a:tailEnd type="triangle" w="med" len="med"/>
          </a:ln>
          <a:effectLst/>
        </p:spPr>
      </p:cxnSp>
      <p:sp>
        <p:nvSpPr>
          <p:cNvPr id="257042" name="AutoShape 18"/>
          <p:cNvSpPr>
            <a:spLocks noChangeArrowheads="1"/>
          </p:cNvSpPr>
          <p:nvPr/>
        </p:nvSpPr>
        <p:spPr bwMode="auto">
          <a:xfrm rot="5400000">
            <a:off x="1730375" y="1698625"/>
            <a:ext cx="349250" cy="457200"/>
          </a:xfrm>
          <a:prstGeom prst="notchedRightArrow">
            <a:avLst>
              <a:gd name="adj1" fmla="val 50000"/>
              <a:gd name="adj2" fmla="val 25000"/>
            </a:avLst>
          </a:prstGeom>
          <a:solidFill>
            <a:srgbClr val="5F5F5F"/>
          </a:solidFill>
          <a:ln w="9525">
            <a:solidFill>
              <a:schemeClr val="tx1"/>
            </a:solidFill>
            <a:miter lim="800000"/>
            <a:headEnd/>
            <a:tailEnd/>
          </a:ln>
          <a:effectLst/>
        </p:spPr>
        <p:txBody>
          <a:bodyPr wrap="none" anchor="ctr"/>
          <a:lstStyle/>
          <a:p>
            <a:endParaRPr lang="en-US"/>
          </a:p>
        </p:txBody>
      </p:sp>
      <p:sp>
        <p:nvSpPr>
          <p:cNvPr id="257043" name="AutoShape 19"/>
          <p:cNvSpPr>
            <a:spLocks noChangeArrowheads="1"/>
          </p:cNvSpPr>
          <p:nvPr/>
        </p:nvSpPr>
        <p:spPr bwMode="auto">
          <a:xfrm rot="5400000">
            <a:off x="7140575" y="1698625"/>
            <a:ext cx="349250" cy="457200"/>
          </a:xfrm>
          <a:prstGeom prst="notchedRightArrow">
            <a:avLst>
              <a:gd name="adj1" fmla="val 50000"/>
              <a:gd name="adj2" fmla="val 25000"/>
            </a:avLst>
          </a:prstGeom>
          <a:solidFill>
            <a:srgbClr val="5F5F5F"/>
          </a:solidFill>
          <a:ln w="9525">
            <a:solidFill>
              <a:schemeClr val="tx1"/>
            </a:solidFill>
            <a:miter lim="800000"/>
            <a:headEnd/>
            <a:tailEnd/>
          </a:ln>
          <a:effectLst/>
        </p:spPr>
        <p:txBody>
          <a:bodyPr wrap="none" anchor="ctr"/>
          <a:lstStyle/>
          <a:p>
            <a:endParaRPr lang="en-US"/>
          </a:p>
        </p:txBody>
      </p:sp>
      <p:sp>
        <p:nvSpPr>
          <p:cNvPr id="257044" name="AutoShape 20"/>
          <p:cNvSpPr>
            <a:spLocks noChangeArrowheads="1"/>
          </p:cNvSpPr>
          <p:nvPr/>
        </p:nvSpPr>
        <p:spPr bwMode="auto">
          <a:xfrm rot="3624206">
            <a:off x="2095500" y="4000500"/>
            <a:ext cx="1600200" cy="457200"/>
          </a:xfrm>
          <a:prstGeom prst="notchedRightArrow">
            <a:avLst>
              <a:gd name="adj1" fmla="val 50000"/>
              <a:gd name="adj2" fmla="val 87500"/>
            </a:avLst>
          </a:prstGeom>
          <a:solidFill>
            <a:srgbClr val="5F5F5F"/>
          </a:solidFill>
          <a:ln w="9525">
            <a:solidFill>
              <a:schemeClr val="tx1"/>
            </a:solidFill>
            <a:miter lim="800000"/>
            <a:headEnd/>
            <a:tailEnd/>
          </a:ln>
          <a:effectLst/>
        </p:spPr>
        <p:txBody>
          <a:bodyPr wrap="none" anchor="ctr"/>
          <a:lstStyle/>
          <a:p>
            <a:endParaRPr lang="en-US"/>
          </a:p>
        </p:txBody>
      </p:sp>
      <p:sp>
        <p:nvSpPr>
          <p:cNvPr id="257045" name="AutoShape 21"/>
          <p:cNvSpPr>
            <a:spLocks noChangeArrowheads="1"/>
          </p:cNvSpPr>
          <p:nvPr/>
        </p:nvSpPr>
        <p:spPr bwMode="auto">
          <a:xfrm rot="6832876">
            <a:off x="4686300" y="4000500"/>
            <a:ext cx="1600200" cy="457200"/>
          </a:xfrm>
          <a:prstGeom prst="notchedRightArrow">
            <a:avLst>
              <a:gd name="adj1" fmla="val 50000"/>
              <a:gd name="adj2" fmla="val 87500"/>
            </a:avLst>
          </a:prstGeom>
          <a:solidFill>
            <a:srgbClr val="5F5F5F"/>
          </a:solidFill>
          <a:ln w="9525">
            <a:solidFill>
              <a:schemeClr val="tx1"/>
            </a:solidFill>
            <a:miter lim="800000"/>
            <a:headEnd/>
            <a:tailEnd/>
          </a:ln>
          <a:effectLst/>
        </p:spPr>
        <p:txBody>
          <a:bodyPr wrap="none" anchor="ctr"/>
          <a:lstStyle/>
          <a:p>
            <a:endParaRPr lang="en-US"/>
          </a:p>
        </p:txBody>
      </p:sp>
      <p:sp>
        <p:nvSpPr>
          <p:cNvPr id="257046" name="Oval 22"/>
          <p:cNvSpPr>
            <a:spLocks noChangeArrowheads="1"/>
          </p:cNvSpPr>
          <p:nvPr/>
        </p:nvSpPr>
        <p:spPr bwMode="auto">
          <a:xfrm>
            <a:off x="3733800" y="3810000"/>
            <a:ext cx="1371600" cy="1219200"/>
          </a:xfrm>
          <a:prstGeom prst="ellipse">
            <a:avLst/>
          </a:prstGeom>
          <a:solidFill>
            <a:schemeClr val="bg1"/>
          </a:solidFill>
          <a:ln w="9525">
            <a:solidFill>
              <a:schemeClr val="tx1"/>
            </a:solidFill>
            <a:round/>
            <a:headEnd/>
            <a:tailEnd/>
          </a:ln>
          <a:effectLst/>
        </p:spPr>
        <p:txBody>
          <a:bodyPr wrap="none" anchor="ctr"/>
          <a:lstStyle/>
          <a:p>
            <a:pPr algn="ctr" eaLnBrk="1" hangingPunct="1"/>
            <a:r>
              <a:rPr lang="en-US" sz="1600" b="1">
                <a:latin typeface="Arial" pitchFamily="34" charset="0"/>
              </a:rPr>
              <a:t>Controls</a:t>
            </a:r>
            <a:r>
              <a:rPr lang="en-US" sz="1600">
                <a:latin typeface="Arial" pitchFamily="34" charset="0"/>
              </a:rPr>
              <a:t>: </a:t>
            </a:r>
          </a:p>
          <a:p>
            <a:pPr algn="ctr" eaLnBrk="1" hangingPunct="1"/>
            <a:r>
              <a:rPr lang="en-US" sz="1600">
                <a:latin typeface="Arial" pitchFamily="34" charset="0"/>
              </a:rPr>
              <a:t>Random Digit</a:t>
            </a:r>
          </a:p>
          <a:p>
            <a:pPr algn="ctr" eaLnBrk="1" hangingPunct="1"/>
            <a:r>
              <a:rPr lang="en-US" sz="1600">
                <a:latin typeface="Arial" pitchFamily="34" charset="0"/>
              </a:rPr>
              <a:t> Dialing</a:t>
            </a:r>
          </a:p>
        </p:txBody>
      </p:sp>
      <p:sp>
        <p:nvSpPr>
          <p:cNvPr id="257047" name="Line 23"/>
          <p:cNvSpPr>
            <a:spLocks noChangeShapeType="1"/>
          </p:cNvSpPr>
          <p:nvPr/>
        </p:nvSpPr>
        <p:spPr bwMode="auto">
          <a:xfrm flipH="1" flipV="1">
            <a:off x="8370888" y="3429000"/>
            <a:ext cx="160337" cy="161925"/>
          </a:xfrm>
          <a:prstGeom prst="line">
            <a:avLst/>
          </a:prstGeom>
          <a:noFill/>
          <a:ln w="28575">
            <a:solidFill>
              <a:schemeClr val="tx1"/>
            </a:solidFill>
            <a:round/>
            <a:headEnd/>
            <a:tailEnd type="triangle" w="med" len="med"/>
          </a:ln>
          <a:effectLst/>
        </p:spPr>
        <p:txBody>
          <a:bodyPr/>
          <a:lstStyle/>
          <a:p>
            <a:endParaRPr lang="en-US"/>
          </a:p>
        </p:txBody>
      </p:sp>
      <p:sp>
        <p:nvSpPr>
          <p:cNvPr id="24" name="Rectangle 23"/>
          <p:cNvSpPr/>
          <p:nvPr/>
        </p:nvSpPr>
        <p:spPr>
          <a:xfrm>
            <a:off x="228600" y="6096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2002-2008</a:t>
            </a:r>
            <a:endParaRPr lang="en-US" dirty="0"/>
          </a:p>
        </p:txBody>
      </p:sp>
      <p:sp>
        <p:nvSpPr>
          <p:cNvPr id="25" name="Rectangle 24"/>
          <p:cNvSpPr/>
          <p:nvPr/>
        </p:nvSpPr>
        <p:spPr>
          <a:xfrm>
            <a:off x="7162800" y="6096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2006-present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0" y="0"/>
            <a:ext cx="9144000" cy="2133600"/>
          </a:xfrm>
          <a:prstGeom prst="rect">
            <a:avLst/>
          </a:prstGeom>
          <a:solidFill>
            <a:schemeClr val="bg1"/>
          </a:solidFill>
          <a:ln w="9525">
            <a:solidFill>
              <a:schemeClr val="tx1"/>
            </a:solidFill>
            <a:miter lim="800000"/>
            <a:headEnd/>
            <a:tailEnd/>
          </a:ln>
          <a:effectLst/>
        </p:spPr>
        <p:txBody>
          <a:bodyPr wrap="none" anchor="ctr"/>
          <a:lstStyle/>
          <a:p>
            <a:endParaRPr lang="en-US" dirty="0"/>
          </a:p>
        </p:txBody>
      </p:sp>
      <p:sp>
        <p:nvSpPr>
          <p:cNvPr id="286723" name="Rectangle 3"/>
          <p:cNvSpPr>
            <a:spLocks noChangeArrowheads="1"/>
          </p:cNvSpPr>
          <p:nvPr/>
        </p:nvSpPr>
        <p:spPr bwMode="auto">
          <a:xfrm>
            <a:off x="2133600" y="228600"/>
            <a:ext cx="6781800" cy="1600200"/>
          </a:xfrm>
          <a:prstGeom prst="rect">
            <a:avLst/>
          </a:prstGeom>
          <a:noFill/>
          <a:ln w="9525">
            <a:noFill/>
            <a:miter lim="800000"/>
            <a:headEnd/>
            <a:tailEnd/>
          </a:ln>
          <a:effectLst/>
        </p:spPr>
        <p:txBody>
          <a:bodyPr anchor="ctr"/>
          <a:lstStyle/>
          <a:p>
            <a:pPr algn="ctr" eaLnBrk="1" hangingPunct="1"/>
            <a:r>
              <a:rPr lang="en-US" sz="2800" b="1" dirty="0">
                <a:solidFill>
                  <a:schemeClr val="accent1"/>
                </a:solidFill>
                <a:latin typeface="+mj-lt"/>
              </a:rPr>
              <a:t>The Women’s Circle of Health: </a:t>
            </a:r>
            <a:br>
              <a:rPr lang="en-US" sz="2800" b="1" dirty="0">
                <a:solidFill>
                  <a:schemeClr val="accent1"/>
                </a:solidFill>
                <a:latin typeface="+mj-lt"/>
              </a:rPr>
            </a:br>
            <a:r>
              <a:rPr lang="en-US" sz="2400" b="1" dirty="0">
                <a:solidFill>
                  <a:schemeClr val="accent1"/>
                </a:solidFill>
                <a:latin typeface="+mj-lt"/>
              </a:rPr>
              <a:t>Methods in New Jersey Site</a:t>
            </a:r>
          </a:p>
        </p:txBody>
      </p:sp>
      <p:sp>
        <p:nvSpPr>
          <p:cNvPr id="286725" name="Text Box 5"/>
          <p:cNvSpPr txBox="1">
            <a:spLocks noChangeArrowheads="1"/>
          </p:cNvSpPr>
          <p:nvPr/>
        </p:nvSpPr>
        <p:spPr bwMode="auto">
          <a:xfrm>
            <a:off x="517525" y="2784475"/>
            <a:ext cx="184150" cy="457200"/>
          </a:xfrm>
          <a:prstGeom prst="rect">
            <a:avLst/>
          </a:prstGeom>
          <a:noFill/>
          <a:ln w="9525">
            <a:noFill/>
            <a:miter lim="800000"/>
            <a:headEnd/>
            <a:tailEnd/>
          </a:ln>
          <a:effectLst/>
        </p:spPr>
        <p:txBody>
          <a:bodyPr wrap="none">
            <a:spAutoFit/>
          </a:bodyPr>
          <a:lstStyle/>
          <a:p>
            <a:pPr eaLnBrk="1" hangingPunct="1"/>
            <a:endParaRPr lang="en-US"/>
          </a:p>
        </p:txBody>
      </p:sp>
      <p:sp>
        <p:nvSpPr>
          <p:cNvPr id="286726" name="Rectangle 6"/>
          <p:cNvSpPr>
            <a:spLocks noChangeArrowheads="1"/>
          </p:cNvSpPr>
          <p:nvPr/>
        </p:nvSpPr>
        <p:spPr bwMode="auto">
          <a:xfrm>
            <a:off x="247650" y="2209800"/>
            <a:ext cx="5086350" cy="3962400"/>
          </a:xfrm>
          <a:prstGeom prst="rect">
            <a:avLst/>
          </a:prstGeom>
          <a:noFill/>
          <a:ln w="9525">
            <a:noFill/>
            <a:miter lim="800000"/>
            <a:headEnd/>
            <a:tailEnd/>
          </a:ln>
          <a:effectLst/>
        </p:spPr>
        <p:txBody>
          <a:bodyPr/>
          <a:lstStyle/>
          <a:p>
            <a:pPr marL="342900" indent="-342900" eaLnBrk="1" hangingPunct="1">
              <a:spcBef>
                <a:spcPct val="20000"/>
              </a:spcBef>
            </a:pPr>
            <a:r>
              <a:rPr lang="en-US" sz="2000" dirty="0">
                <a:latin typeface="+mj-lt"/>
              </a:rPr>
              <a:t>Population-based case-control design</a:t>
            </a:r>
          </a:p>
          <a:p>
            <a:pPr marL="342900" indent="-342900" eaLnBrk="1" hangingPunct="1">
              <a:spcBef>
                <a:spcPct val="20000"/>
              </a:spcBef>
              <a:buFontTx/>
              <a:buChar char="•"/>
            </a:pPr>
            <a:r>
              <a:rPr lang="en-US" sz="2000" b="1" dirty="0">
                <a:latin typeface="+mj-lt"/>
              </a:rPr>
              <a:t>Cases </a:t>
            </a:r>
            <a:r>
              <a:rPr lang="en-US" sz="2000" dirty="0">
                <a:latin typeface="+mj-lt"/>
              </a:rPr>
              <a:t>(21-75 yrs.)</a:t>
            </a:r>
          </a:p>
          <a:p>
            <a:pPr marL="742950" lvl="1" indent="-285750" eaLnBrk="1" hangingPunct="1">
              <a:spcBef>
                <a:spcPct val="20000"/>
              </a:spcBef>
              <a:buFontTx/>
              <a:buChar char="–"/>
            </a:pPr>
            <a:r>
              <a:rPr lang="en-US" sz="1800" dirty="0">
                <a:latin typeface="+mj-lt"/>
              </a:rPr>
              <a:t>primary, </a:t>
            </a:r>
            <a:r>
              <a:rPr lang="en-US" sz="1800" dirty="0" err="1">
                <a:latin typeface="+mj-lt"/>
              </a:rPr>
              <a:t>histologically</a:t>
            </a:r>
            <a:r>
              <a:rPr lang="en-US" sz="1800" dirty="0">
                <a:latin typeface="+mj-lt"/>
              </a:rPr>
              <a:t> confirmed, all major hospitals in seven counties in NJ (Bergen, Essex, Hudson, Mercer, Middlesex, Passaic, and Union</a:t>
            </a:r>
            <a:r>
              <a:rPr lang="en-US" sz="1800" dirty="0" smtClean="0">
                <a:latin typeface="+mj-lt"/>
              </a:rPr>
              <a:t>). Monmouth and Burlington added in 2002.</a:t>
            </a:r>
            <a:endParaRPr lang="en-US" sz="1800" dirty="0">
              <a:latin typeface="+mj-lt"/>
            </a:endParaRPr>
          </a:p>
          <a:p>
            <a:pPr marL="342900" indent="-342900" eaLnBrk="1" hangingPunct="1">
              <a:spcBef>
                <a:spcPct val="20000"/>
              </a:spcBef>
              <a:buFontTx/>
              <a:buChar char="•"/>
            </a:pPr>
            <a:r>
              <a:rPr lang="en-US" sz="2000" b="1" dirty="0">
                <a:latin typeface="+mj-lt"/>
              </a:rPr>
              <a:t>Controls </a:t>
            </a:r>
            <a:r>
              <a:rPr lang="en-US" sz="2000" dirty="0">
                <a:latin typeface="+mj-lt"/>
              </a:rPr>
              <a:t>(21-75 yrs.)</a:t>
            </a:r>
          </a:p>
          <a:p>
            <a:pPr marL="742950" lvl="1" indent="-285750" eaLnBrk="1" hangingPunct="1">
              <a:spcBef>
                <a:spcPct val="20000"/>
              </a:spcBef>
              <a:buFontTx/>
              <a:buChar char="–"/>
            </a:pPr>
            <a:r>
              <a:rPr lang="en-US" sz="1800" dirty="0">
                <a:latin typeface="+mj-lt"/>
              </a:rPr>
              <a:t>randomly selected using RDD from same seven counties.</a:t>
            </a:r>
          </a:p>
          <a:p>
            <a:pPr marL="742950" lvl="1" indent="-285750" eaLnBrk="1" hangingPunct="1">
              <a:spcBef>
                <a:spcPct val="20000"/>
              </a:spcBef>
              <a:buFontTx/>
              <a:buChar char="–"/>
            </a:pPr>
            <a:r>
              <a:rPr lang="en-US" sz="1800" dirty="0">
                <a:latin typeface="+mj-lt"/>
              </a:rPr>
              <a:t>Community recruiting.</a:t>
            </a:r>
          </a:p>
        </p:txBody>
      </p:sp>
      <p:pic>
        <p:nvPicPr>
          <p:cNvPr id="286727" name="Picture 7"/>
          <p:cNvPicPr>
            <a:picLocks noChangeAspect="1" noChangeArrowheads="1"/>
          </p:cNvPicPr>
          <p:nvPr/>
        </p:nvPicPr>
        <p:blipFill>
          <a:blip r:embed="rId2" cstate="print"/>
          <a:srcRect l="14999" r="6667"/>
          <a:stretch>
            <a:fillRect/>
          </a:stretch>
        </p:blipFill>
        <p:spPr bwMode="auto">
          <a:xfrm>
            <a:off x="5105400" y="2292350"/>
            <a:ext cx="3733800" cy="3575050"/>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304800" y="228600"/>
            <a:ext cx="2179760" cy="1619250"/>
          </a:xfrm>
          <a:prstGeom prst="rect">
            <a:avLst/>
          </a:prstGeom>
          <a:noFill/>
          <a:ln w="9525">
            <a:noFill/>
            <a:miter lim="800000"/>
            <a:headEnd/>
            <a:tailEnd/>
          </a:ln>
        </p:spPr>
      </p:pic>
      <p:sp>
        <p:nvSpPr>
          <p:cNvPr id="10" name="Rectangular Callout 9"/>
          <p:cNvSpPr/>
          <p:nvPr/>
        </p:nvSpPr>
        <p:spPr>
          <a:xfrm>
            <a:off x="6172200" y="4191000"/>
            <a:ext cx="914400" cy="155448"/>
          </a:xfrm>
          <a:prstGeom prst="wedgeRectCallout">
            <a:avLst>
              <a:gd name="adj1" fmla="val 62232"/>
              <a:gd name="adj2" fmla="val 143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Burlington</a:t>
            </a:r>
            <a:endParaRPr lang="en-US" sz="1100" dirty="0"/>
          </a:p>
        </p:txBody>
      </p:sp>
      <p:sp>
        <p:nvSpPr>
          <p:cNvPr id="12" name="Rectangular Callout 11"/>
          <p:cNvSpPr/>
          <p:nvPr/>
        </p:nvSpPr>
        <p:spPr>
          <a:xfrm>
            <a:off x="8077200" y="4191000"/>
            <a:ext cx="1066800" cy="152400"/>
          </a:xfrm>
          <a:prstGeom prst="wedgeRectCallout">
            <a:avLst>
              <a:gd name="adj1" fmla="val -59542"/>
              <a:gd name="adj2" fmla="val -1412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t>Monmouth</a:t>
            </a:r>
            <a:endParaRPr lang="en-US" sz="11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ChangeArrowheads="1"/>
          </p:cNvSpPr>
          <p:nvPr/>
        </p:nvSpPr>
        <p:spPr bwMode="auto">
          <a:xfrm>
            <a:off x="0" y="0"/>
            <a:ext cx="9144000" cy="190500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88771" name="Rectangle 3"/>
          <p:cNvSpPr>
            <a:spLocks noChangeArrowheads="1"/>
          </p:cNvSpPr>
          <p:nvPr/>
        </p:nvSpPr>
        <p:spPr bwMode="auto">
          <a:xfrm>
            <a:off x="1828800" y="152400"/>
            <a:ext cx="7315200" cy="1600200"/>
          </a:xfrm>
          <a:prstGeom prst="rect">
            <a:avLst/>
          </a:prstGeom>
          <a:noFill/>
          <a:ln w="9525">
            <a:noFill/>
            <a:miter lim="800000"/>
            <a:headEnd/>
            <a:tailEnd/>
          </a:ln>
          <a:effectLst/>
        </p:spPr>
        <p:txBody>
          <a:bodyPr anchor="ctr"/>
          <a:lstStyle/>
          <a:p>
            <a:pPr algn="ctr" eaLnBrk="1" hangingPunct="1"/>
            <a:r>
              <a:rPr lang="en-US" sz="3200" b="1" dirty="0">
                <a:solidFill>
                  <a:schemeClr val="accent1"/>
                </a:solidFill>
                <a:latin typeface="+mj-lt"/>
              </a:rPr>
              <a:t>The Women’s Circle of Health: </a:t>
            </a:r>
            <a:br>
              <a:rPr lang="en-US" sz="3200" b="1" dirty="0">
                <a:solidFill>
                  <a:schemeClr val="accent1"/>
                </a:solidFill>
                <a:latin typeface="+mj-lt"/>
              </a:rPr>
            </a:br>
            <a:r>
              <a:rPr lang="en-US" sz="2400" b="1" dirty="0">
                <a:solidFill>
                  <a:schemeClr val="accent1"/>
                </a:solidFill>
                <a:latin typeface="+mj-lt"/>
              </a:rPr>
              <a:t>Data Collection: In-Person Interview</a:t>
            </a:r>
          </a:p>
        </p:txBody>
      </p:sp>
      <p:sp>
        <p:nvSpPr>
          <p:cNvPr id="288773" name="Text Box 5"/>
          <p:cNvSpPr txBox="1">
            <a:spLocks noChangeArrowheads="1"/>
          </p:cNvSpPr>
          <p:nvPr/>
        </p:nvSpPr>
        <p:spPr bwMode="auto">
          <a:xfrm>
            <a:off x="571500" y="1981200"/>
            <a:ext cx="8001000" cy="3708708"/>
          </a:xfrm>
          <a:prstGeom prst="rect">
            <a:avLst/>
          </a:prstGeom>
          <a:noFill/>
          <a:ln w="9525">
            <a:noFill/>
            <a:miter lim="800000"/>
            <a:headEnd/>
            <a:tailEnd/>
          </a:ln>
          <a:effectLst/>
        </p:spPr>
        <p:txBody>
          <a:bodyPr>
            <a:spAutoFit/>
          </a:bodyPr>
          <a:lstStyle/>
          <a:p>
            <a:pPr marL="342900" indent="-342900" eaLnBrk="1" hangingPunct="1">
              <a:spcBef>
                <a:spcPts val="600"/>
              </a:spcBef>
              <a:buFontTx/>
              <a:buChar char="•"/>
            </a:pPr>
            <a:r>
              <a:rPr lang="en-US" sz="2000" b="1" dirty="0">
                <a:latin typeface="+mj-lt"/>
                <a:cs typeface="Times New Roman" pitchFamily="18" charset="0"/>
              </a:rPr>
              <a:t>Informed consent</a:t>
            </a:r>
            <a:r>
              <a:rPr lang="en-US" sz="2000" dirty="0">
                <a:latin typeface="+mj-lt"/>
                <a:cs typeface="Times New Roman" pitchFamily="18" charset="0"/>
              </a:rPr>
              <a:t>.  For cases, also release for medical records, pathology data, and tumor tissue, as well as permission to conduct follow-up.</a:t>
            </a:r>
          </a:p>
          <a:p>
            <a:pPr marL="342900" indent="-342900" eaLnBrk="1" hangingPunct="1">
              <a:spcBef>
                <a:spcPts val="600"/>
              </a:spcBef>
              <a:buFontTx/>
              <a:buChar char="•"/>
            </a:pPr>
            <a:r>
              <a:rPr lang="en-US" sz="2000" b="1" dirty="0">
                <a:latin typeface="+mj-lt"/>
                <a:cs typeface="Times New Roman" pitchFamily="18" charset="0"/>
              </a:rPr>
              <a:t>Questionnaires</a:t>
            </a:r>
            <a:r>
              <a:rPr lang="en-US" sz="2000" dirty="0">
                <a:latin typeface="+mj-lt"/>
                <a:cs typeface="Times New Roman" pitchFamily="18" charset="0"/>
              </a:rPr>
              <a:t>: developmental history, usual diet (FFQ), lifetime physical activity, hormone use, reproductive history, smoking, medical and family history, etc.</a:t>
            </a:r>
          </a:p>
          <a:p>
            <a:pPr marL="342900" indent="-342900" eaLnBrk="1" hangingPunct="1">
              <a:spcBef>
                <a:spcPts val="600"/>
              </a:spcBef>
              <a:buFontTx/>
              <a:buChar char="•"/>
            </a:pPr>
            <a:r>
              <a:rPr lang="en-US" sz="2000" b="1" dirty="0">
                <a:latin typeface="+mj-lt"/>
                <a:cs typeface="Times New Roman" pitchFamily="18" charset="0"/>
              </a:rPr>
              <a:t>Anthropometric measurements</a:t>
            </a:r>
            <a:r>
              <a:rPr lang="en-US" sz="2000" dirty="0">
                <a:latin typeface="+mj-lt"/>
                <a:cs typeface="Times New Roman" pitchFamily="18" charset="0"/>
              </a:rPr>
              <a:t>: standing height, weight, waist and hip circumferences, body composition (lean and fat mass)</a:t>
            </a:r>
          </a:p>
          <a:p>
            <a:pPr marL="342900" indent="-342900" eaLnBrk="1" hangingPunct="1">
              <a:spcBef>
                <a:spcPts val="600"/>
              </a:spcBef>
              <a:buFontTx/>
              <a:buChar char="•"/>
            </a:pPr>
            <a:r>
              <a:rPr lang="en-US" sz="2000" b="1" dirty="0">
                <a:latin typeface="+mj-lt"/>
                <a:cs typeface="Times New Roman" pitchFamily="18" charset="0"/>
              </a:rPr>
              <a:t>Saliva sample </a:t>
            </a:r>
            <a:r>
              <a:rPr lang="en-US" sz="2000" dirty="0">
                <a:latin typeface="+mj-lt"/>
                <a:cs typeface="Times New Roman" pitchFamily="18" charset="0"/>
              </a:rPr>
              <a:t>(</a:t>
            </a:r>
            <a:r>
              <a:rPr lang="en-US" sz="2000" dirty="0" err="1">
                <a:latin typeface="+mj-lt"/>
                <a:cs typeface="Times New Roman" pitchFamily="18" charset="0"/>
              </a:rPr>
              <a:t>Oragene</a:t>
            </a:r>
            <a:r>
              <a:rPr lang="en-US" sz="2000" dirty="0">
                <a:latin typeface="+mj-lt"/>
                <a:cs typeface="Times New Roman" pitchFamily="18" charset="0"/>
              </a:rPr>
              <a:t> kit)</a:t>
            </a:r>
            <a:endParaRPr lang="en-US" sz="2000" dirty="0">
              <a:latin typeface="+mj-lt"/>
            </a:endParaRPr>
          </a:p>
        </p:txBody>
      </p:sp>
      <p:pic>
        <p:nvPicPr>
          <p:cNvPr id="6" name="Picture 3"/>
          <p:cNvPicPr>
            <a:picLocks noChangeAspect="1" noChangeArrowheads="1"/>
          </p:cNvPicPr>
          <p:nvPr/>
        </p:nvPicPr>
        <p:blipFill>
          <a:blip r:embed="rId2" cstate="print"/>
          <a:srcRect/>
          <a:stretch>
            <a:fillRect/>
          </a:stretch>
        </p:blipFill>
        <p:spPr bwMode="auto">
          <a:xfrm>
            <a:off x="0" y="57150"/>
            <a:ext cx="1974606" cy="146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0"/>
            <a:ext cx="8610600" cy="1143000"/>
          </a:xfrm>
        </p:spPr>
        <p:txBody>
          <a:bodyPr>
            <a:normAutofit fontScale="90000"/>
          </a:bodyPr>
          <a:lstStyle/>
          <a:p>
            <a:pPr algn="ctr"/>
            <a:r>
              <a:rPr lang="en-US" sz="3100" b="1" dirty="0" smtClean="0"/>
              <a:t>Women’s Circle of Health Study:</a:t>
            </a:r>
            <a:r>
              <a:rPr lang="en-US" b="1" dirty="0" smtClean="0"/>
              <a:t/>
            </a:r>
            <a:br>
              <a:rPr lang="en-US" b="1" dirty="0" smtClean="0"/>
            </a:br>
            <a:r>
              <a:rPr lang="en-US" b="1" dirty="0" smtClean="0"/>
              <a:t>Study </a:t>
            </a:r>
            <a:r>
              <a:rPr lang="en-US" b="1" dirty="0"/>
              <a:t>Team</a:t>
            </a:r>
          </a:p>
        </p:txBody>
      </p:sp>
      <p:sp>
        <p:nvSpPr>
          <p:cNvPr id="6147" name="Rectangle 3"/>
          <p:cNvSpPr>
            <a:spLocks noGrp="1" noChangeArrowheads="1"/>
          </p:cNvSpPr>
          <p:nvPr>
            <p:ph type="body" idx="1"/>
          </p:nvPr>
        </p:nvSpPr>
        <p:spPr>
          <a:xfrm>
            <a:off x="533400" y="1600200"/>
            <a:ext cx="8153400" cy="2971800"/>
          </a:xfrm>
        </p:spPr>
        <p:txBody>
          <a:bodyPr>
            <a:normAutofit fontScale="92500" lnSpcReduction="10000"/>
          </a:bodyPr>
          <a:lstStyle/>
          <a:p>
            <a:pPr>
              <a:lnSpc>
                <a:spcPct val="90000"/>
              </a:lnSpc>
            </a:pPr>
            <a:r>
              <a:rPr lang="en-US" sz="2400" b="1" dirty="0" smtClean="0"/>
              <a:t>Principal </a:t>
            </a:r>
            <a:r>
              <a:rPr lang="en-US" sz="2400" b="1" dirty="0" smtClean="0"/>
              <a:t>Investigators: </a:t>
            </a:r>
            <a:endParaRPr lang="en-US" sz="2400" b="1" dirty="0" smtClean="0"/>
          </a:p>
          <a:p>
            <a:pPr lvl="1">
              <a:lnSpc>
                <a:spcPct val="90000"/>
              </a:lnSpc>
            </a:pPr>
            <a:r>
              <a:rPr lang="en-US" sz="2000" dirty="0" smtClean="0"/>
              <a:t>Christine </a:t>
            </a:r>
            <a:r>
              <a:rPr lang="en-US" sz="2000" dirty="0" err="1" smtClean="0"/>
              <a:t>Ambrosone</a:t>
            </a:r>
            <a:r>
              <a:rPr lang="en-US" sz="2000" dirty="0" smtClean="0"/>
              <a:t>, PhD, RPCI</a:t>
            </a:r>
          </a:p>
          <a:p>
            <a:pPr lvl="1">
              <a:lnSpc>
                <a:spcPct val="90000"/>
              </a:lnSpc>
            </a:pPr>
            <a:r>
              <a:rPr lang="en-US" sz="2000" dirty="0" smtClean="0"/>
              <a:t>Elisa </a:t>
            </a:r>
            <a:r>
              <a:rPr lang="en-US" sz="2000" dirty="0"/>
              <a:t>V Bandera, MD, PhD (PI), </a:t>
            </a:r>
            <a:r>
              <a:rPr lang="en-US" sz="2000" dirty="0" smtClean="0"/>
              <a:t>CINJ</a:t>
            </a:r>
          </a:p>
          <a:p>
            <a:pPr>
              <a:lnSpc>
                <a:spcPct val="90000"/>
              </a:lnSpc>
            </a:pPr>
            <a:r>
              <a:rPr lang="en-US" sz="2400" b="1" dirty="0" smtClean="0"/>
              <a:t>Collaborators</a:t>
            </a:r>
            <a:r>
              <a:rPr lang="en-US" sz="2400" b="1" dirty="0" smtClean="0"/>
              <a:t>:</a:t>
            </a:r>
            <a:endParaRPr lang="en-US" sz="2400" b="1" dirty="0"/>
          </a:p>
          <a:p>
            <a:pPr lvl="1">
              <a:lnSpc>
                <a:spcPct val="90000"/>
              </a:lnSpc>
            </a:pPr>
            <a:r>
              <a:rPr lang="en-US" sz="2000" dirty="0"/>
              <a:t>Urmila Chandran, MPH</a:t>
            </a:r>
            <a:r>
              <a:rPr lang="en-US" sz="2000" dirty="0" smtClean="0"/>
              <a:t>, PhD, </a:t>
            </a:r>
            <a:r>
              <a:rPr lang="en-US" sz="2000" dirty="0" smtClean="0"/>
              <a:t>CINJ</a:t>
            </a:r>
          </a:p>
          <a:p>
            <a:pPr lvl="1">
              <a:lnSpc>
                <a:spcPct val="90000"/>
              </a:lnSpc>
            </a:pPr>
            <a:r>
              <a:rPr lang="en-US" sz="2000" dirty="0" smtClean="0"/>
              <a:t>Gary </a:t>
            </a:r>
            <a:r>
              <a:rPr lang="en-US" sz="2000" dirty="0" err="1" smtClean="0"/>
              <a:t>Zirpoli</a:t>
            </a:r>
            <a:r>
              <a:rPr lang="en-US" sz="2000" dirty="0" smtClean="0"/>
              <a:t>, MS, RPCI</a:t>
            </a:r>
          </a:p>
          <a:p>
            <a:pPr lvl="1">
              <a:lnSpc>
                <a:spcPct val="90000"/>
              </a:lnSpc>
            </a:pPr>
            <a:r>
              <a:rPr lang="en-US" sz="2000" dirty="0" smtClean="0"/>
              <a:t>Susan McCann, PhD, RPCI</a:t>
            </a:r>
          </a:p>
          <a:p>
            <a:pPr lvl="1">
              <a:lnSpc>
                <a:spcPct val="90000"/>
              </a:lnSpc>
            </a:pPr>
            <a:r>
              <a:rPr lang="en-US" sz="2000" dirty="0" smtClean="0"/>
              <a:t>Gregory </a:t>
            </a:r>
            <a:r>
              <a:rPr lang="en-US" sz="2000" dirty="0" err="1" smtClean="0"/>
              <a:t>Ciupak</a:t>
            </a:r>
            <a:r>
              <a:rPr lang="en-US" sz="2000" dirty="0" smtClean="0"/>
              <a:t>, MS, RPCI</a:t>
            </a:r>
          </a:p>
          <a:p>
            <a:pPr lvl="1">
              <a:lnSpc>
                <a:spcPct val="90000"/>
              </a:lnSpc>
            </a:pPr>
            <a:r>
              <a:rPr lang="en-US" sz="2000" dirty="0" err="1" smtClean="0"/>
              <a:t>Zhihong</a:t>
            </a:r>
            <a:r>
              <a:rPr lang="en-US" sz="2000" dirty="0" smtClean="0"/>
              <a:t> Gong, PhD, RPCI</a:t>
            </a:r>
          </a:p>
          <a:p>
            <a:pPr lvl="1">
              <a:lnSpc>
                <a:spcPct val="90000"/>
              </a:lnSpc>
            </a:pPr>
            <a:r>
              <a:rPr lang="en-US" sz="2000" dirty="0" smtClean="0"/>
              <a:t>Karen </a:t>
            </a:r>
            <a:r>
              <a:rPr lang="en-US" sz="2000" dirty="0" err="1" smtClean="0"/>
              <a:t>Pawlish</a:t>
            </a:r>
            <a:r>
              <a:rPr lang="en-US" sz="2000" dirty="0" smtClean="0"/>
              <a:t>, PhD, NJDOH</a:t>
            </a:r>
          </a:p>
        </p:txBody>
      </p:sp>
      <p:sp>
        <p:nvSpPr>
          <p:cNvPr id="6148" name="Text Box 4"/>
          <p:cNvSpPr txBox="1">
            <a:spLocks noChangeArrowheads="1"/>
          </p:cNvSpPr>
          <p:nvPr/>
        </p:nvSpPr>
        <p:spPr bwMode="auto">
          <a:xfrm>
            <a:off x="2590800" y="4724400"/>
            <a:ext cx="6324600" cy="1600438"/>
          </a:xfrm>
          <a:prstGeom prst="rect">
            <a:avLst/>
          </a:prstGeom>
          <a:noFill/>
          <a:ln w="9525">
            <a:noFill/>
            <a:miter lim="800000"/>
            <a:headEnd/>
            <a:tailEnd/>
          </a:ln>
          <a:effectLst/>
        </p:spPr>
        <p:txBody>
          <a:bodyPr wrap="square">
            <a:spAutoFit/>
          </a:bodyPr>
          <a:lstStyle/>
          <a:p>
            <a:r>
              <a:rPr lang="en-US" sz="1400" b="1" dirty="0" smtClean="0">
                <a:latin typeface="+mj-lt"/>
              </a:rPr>
              <a:t>Funding: </a:t>
            </a:r>
            <a:r>
              <a:rPr lang="en-US" sz="1400" dirty="0" smtClean="0">
                <a:latin typeface="+mj-lt"/>
              </a:rPr>
              <a:t>NCI (P01 </a:t>
            </a:r>
            <a:r>
              <a:rPr lang="en-US" sz="1400" dirty="0" smtClean="0">
                <a:latin typeface="+mj-lt"/>
              </a:rPr>
              <a:t>CA151135, R01 CA100598, K22 CA138563, and P30CA072720), US Army Medical Research and Material Command (DAMD-17-01-1-0334), the Breast Cancer Research Foundation, and a gift from the Philip L. Hubbell family. </a:t>
            </a:r>
            <a:endParaRPr lang="en-US" sz="1400" dirty="0" smtClean="0">
              <a:latin typeface="+mj-lt"/>
            </a:endParaRPr>
          </a:p>
          <a:p>
            <a:r>
              <a:rPr lang="en-US" sz="1400" dirty="0" smtClean="0">
                <a:latin typeface="+mj-lt"/>
              </a:rPr>
              <a:t>The </a:t>
            </a:r>
            <a:r>
              <a:rPr lang="en-US" sz="1400" dirty="0" smtClean="0">
                <a:latin typeface="+mj-lt"/>
              </a:rPr>
              <a:t>New Jersey State Cancer Registry is supported by the National Program of Cancer Registries of the Centers for Disease Control and Prevention </a:t>
            </a:r>
            <a:r>
              <a:rPr lang="en-US" sz="1400" dirty="0" smtClean="0">
                <a:latin typeface="+mj-lt"/>
              </a:rPr>
              <a:t>(5U58DP000808-05</a:t>
            </a:r>
            <a:r>
              <a:rPr lang="en-US" sz="1400" dirty="0" smtClean="0">
                <a:latin typeface="+mj-lt"/>
              </a:rPr>
              <a:t>.) </a:t>
            </a:r>
            <a:endParaRPr lang="en-US" sz="1400" dirty="0">
              <a:latin typeface="+mj-lt"/>
            </a:endParaRPr>
          </a:p>
        </p:txBody>
      </p:sp>
      <p:sp>
        <p:nvSpPr>
          <p:cNvPr id="6" name="Line 4"/>
          <p:cNvSpPr>
            <a:spLocks noChangeShapeType="1"/>
          </p:cNvSpPr>
          <p:nvPr/>
        </p:nvSpPr>
        <p:spPr bwMode="auto">
          <a:xfrm>
            <a:off x="609600" y="13716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2667000"/>
          </a:xfrm>
        </p:spPr>
        <p:txBody>
          <a:bodyPr/>
          <a:lstStyle/>
          <a:p>
            <a:r>
              <a:rPr lang="en-US" sz="2400" dirty="0" smtClean="0"/>
              <a:t>Relative height and weight (compared to peers)</a:t>
            </a:r>
          </a:p>
          <a:p>
            <a:pPr lvl="1"/>
            <a:r>
              <a:rPr lang="en-US" sz="2000" dirty="0" smtClean="0"/>
              <a:t>at age 7-8 y</a:t>
            </a:r>
          </a:p>
          <a:p>
            <a:pPr lvl="1"/>
            <a:r>
              <a:rPr lang="en-US" sz="2000" dirty="0" smtClean="0"/>
              <a:t>a</a:t>
            </a:r>
            <a:r>
              <a:rPr lang="en-US" sz="2000" dirty="0" smtClean="0"/>
              <a:t>t menarche</a:t>
            </a:r>
          </a:p>
          <a:p>
            <a:pPr lvl="1"/>
            <a:r>
              <a:rPr lang="en-US" sz="2000" dirty="0" smtClean="0"/>
              <a:t>at age 15-16 y</a:t>
            </a:r>
          </a:p>
          <a:p>
            <a:r>
              <a:rPr lang="en-US" sz="2400" dirty="0" smtClean="0"/>
              <a:t>BMI at age 20 y</a:t>
            </a:r>
          </a:p>
          <a:p>
            <a:r>
              <a:rPr lang="en-US" sz="2400" dirty="0" smtClean="0"/>
              <a:t>Weight changes since age 20 y</a:t>
            </a:r>
          </a:p>
          <a:p>
            <a:endParaRPr lang="en-US" dirty="0"/>
          </a:p>
        </p:txBody>
      </p:sp>
      <p:sp>
        <p:nvSpPr>
          <p:cNvPr id="3" name="Title 2"/>
          <p:cNvSpPr>
            <a:spLocks noGrp="1"/>
          </p:cNvSpPr>
          <p:nvPr>
            <p:ph type="title"/>
          </p:nvPr>
        </p:nvSpPr>
        <p:spPr>
          <a:xfrm>
            <a:off x="609600" y="228600"/>
            <a:ext cx="8001000" cy="1371600"/>
          </a:xfrm>
        </p:spPr>
        <p:txBody>
          <a:bodyPr>
            <a:noAutofit/>
          </a:bodyPr>
          <a:lstStyle/>
          <a:p>
            <a:pPr algn="ctr"/>
            <a:r>
              <a:rPr lang="en-US" sz="2800" dirty="0" smtClean="0"/>
              <a:t>Body size in early life and breast cancer risk in African American women and whites</a:t>
            </a:r>
            <a:endParaRPr lang="en-US" sz="2800" dirty="0"/>
          </a:p>
        </p:txBody>
      </p:sp>
      <p:sp>
        <p:nvSpPr>
          <p:cNvPr id="4" name="TextBox 3"/>
          <p:cNvSpPr txBox="1"/>
          <p:nvPr/>
        </p:nvSpPr>
        <p:spPr>
          <a:xfrm>
            <a:off x="1981200" y="5181600"/>
            <a:ext cx="6934200" cy="923330"/>
          </a:xfrm>
          <a:prstGeom prst="rect">
            <a:avLst/>
          </a:prstGeom>
          <a:noFill/>
        </p:spPr>
        <p:txBody>
          <a:bodyPr wrap="square" rtlCol="0">
            <a:spAutoFit/>
          </a:bodyPr>
          <a:lstStyle/>
          <a:p>
            <a:r>
              <a:rPr lang="en-US" dirty="0" smtClean="0"/>
              <a:t>Bandera et al.  “Body size in early life and breast cancer risk among women of African and European ancestry”</a:t>
            </a:r>
          </a:p>
          <a:p>
            <a:r>
              <a:rPr lang="en-US" dirty="0" smtClean="0"/>
              <a:t> (In Preparation)</a:t>
            </a:r>
            <a:endParaRPr lang="en-US" dirty="0"/>
          </a:p>
        </p:txBody>
      </p:sp>
      <p:sp>
        <p:nvSpPr>
          <p:cNvPr id="5" name="Line 4"/>
          <p:cNvSpPr>
            <a:spLocks noChangeShapeType="1"/>
          </p:cNvSpPr>
          <p:nvPr/>
        </p:nvSpPr>
        <p:spPr bwMode="auto">
          <a:xfrm>
            <a:off x="609600" y="16764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t="1614"/>
          <a:stretch>
            <a:fillRect/>
          </a:stretch>
        </p:blipFill>
        <p:spPr bwMode="auto">
          <a:xfrm>
            <a:off x="838200" y="228600"/>
            <a:ext cx="7624763" cy="66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914400"/>
          </a:xfrm>
        </p:spPr>
        <p:txBody>
          <a:bodyPr>
            <a:normAutofit/>
          </a:bodyPr>
          <a:lstStyle/>
          <a:p>
            <a:pPr eaLnBrk="1" fontAlgn="auto" hangingPunct="1">
              <a:spcAft>
                <a:spcPts val="0"/>
              </a:spcAft>
              <a:defRPr/>
            </a:pPr>
            <a:r>
              <a:rPr lang="en-US" sz="3600" dirty="0" smtClean="0"/>
              <a:t>Covariates considered</a:t>
            </a:r>
            <a:endParaRPr lang="en-US" sz="3600" b="1" dirty="0"/>
          </a:p>
        </p:txBody>
      </p:sp>
      <p:sp>
        <p:nvSpPr>
          <p:cNvPr id="3" name="Content Placeholder 2"/>
          <p:cNvSpPr>
            <a:spLocks noGrp="1"/>
          </p:cNvSpPr>
          <p:nvPr>
            <p:ph idx="1"/>
          </p:nvPr>
        </p:nvSpPr>
        <p:spPr>
          <a:xfrm>
            <a:off x="457200" y="1066800"/>
            <a:ext cx="8458200" cy="4953000"/>
          </a:xfrm>
        </p:spPr>
        <p:txBody>
          <a:bodyPr>
            <a:normAutofit fontScale="25000" lnSpcReduction="20000"/>
          </a:bodyPr>
          <a:lstStyle/>
          <a:p>
            <a:pPr marL="274320" indent="-274320" eaLnBrk="1" fontAlgn="auto" hangingPunct="1">
              <a:spcBef>
                <a:spcPts val="580"/>
              </a:spcBef>
              <a:spcAft>
                <a:spcPts val="0"/>
              </a:spcAft>
              <a:buFont typeface="Wingdings 2"/>
              <a:buNone/>
              <a:defRPr/>
            </a:pPr>
            <a:r>
              <a:rPr lang="en-US" dirty="0" smtClean="0">
                <a:latin typeface="+mj-lt"/>
              </a:rPr>
              <a:t>	</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age</a:t>
            </a:r>
            <a:r>
              <a:rPr lang="en-US" sz="8000" dirty="0">
                <a:latin typeface="+mj-lt"/>
                <a:cs typeface="Arial" pitchFamily="34" charset="0"/>
              </a:rPr>
              <a:t>, ethnicity (Hispanic or Non-Hispanic</a:t>
            </a:r>
            <a:r>
              <a:rPr lang="en-US" sz="8000" dirty="0" smtClean="0">
                <a:latin typeface="+mj-lt"/>
                <a:cs typeface="Arial" pitchFamily="34" charset="0"/>
              </a:rPr>
              <a:t>)</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country </a:t>
            </a:r>
            <a:r>
              <a:rPr lang="en-US" sz="8000" dirty="0">
                <a:latin typeface="+mj-lt"/>
                <a:cs typeface="Arial" pitchFamily="34" charset="0"/>
              </a:rPr>
              <a:t>of origin (“US born”, “Caribbean born”, “Other</a:t>
            </a:r>
            <a:r>
              <a:rPr lang="en-US" sz="8000" dirty="0" smtClean="0">
                <a:latin typeface="+mj-lt"/>
                <a:cs typeface="Arial" pitchFamily="34" charset="0"/>
              </a:rPr>
              <a:t>”)</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education</a:t>
            </a:r>
            <a:endParaRPr lang="en-US" sz="8000" dirty="0" smtClean="0">
              <a:latin typeface="+mj-lt"/>
              <a:cs typeface="Arial" pitchFamily="34" charset="0"/>
            </a:endParaRP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age </a:t>
            </a:r>
            <a:r>
              <a:rPr lang="en-US" sz="8000" dirty="0">
                <a:latin typeface="+mj-lt"/>
                <a:cs typeface="Arial" pitchFamily="34" charset="0"/>
              </a:rPr>
              <a:t>at </a:t>
            </a:r>
            <a:r>
              <a:rPr lang="en-US" sz="8000" dirty="0" smtClean="0">
                <a:latin typeface="+mj-lt"/>
                <a:cs typeface="Arial" pitchFamily="34" charset="0"/>
              </a:rPr>
              <a:t>menarche</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age </a:t>
            </a:r>
            <a:r>
              <a:rPr lang="en-US" sz="8000" dirty="0">
                <a:latin typeface="+mj-lt"/>
                <a:cs typeface="Arial" pitchFamily="34" charset="0"/>
              </a:rPr>
              <a:t>at menopause (only for postmenopausal women</a:t>
            </a:r>
            <a:r>
              <a:rPr lang="en-US" sz="8000" dirty="0" smtClean="0">
                <a:latin typeface="+mj-lt"/>
                <a:cs typeface="Arial" pitchFamily="34" charset="0"/>
              </a:rPr>
              <a:t>)</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menopausal </a:t>
            </a:r>
            <a:r>
              <a:rPr lang="en-US" sz="8000" dirty="0">
                <a:latin typeface="+mj-lt"/>
                <a:cs typeface="Arial" pitchFamily="34" charset="0"/>
              </a:rPr>
              <a:t>status (if not stratified by this variable</a:t>
            </a:r>
            <a:r>
              <a:rPr lang="en-US" sz="8000" dirty="0" smtClean="0">
                <a:latin typeface="+mj-lt"/>
                <a:cs typeface="Arial" pitchFamily="34" charset="0"/>
              </a:rPr>
              <a:t>)</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parity </a:t>
            </a:r>
            <a:r>
              <a:rPr lang="en-US" sz="8000" dirty="0">
                <a:latin typeface="+mj-lt"/>
                <a:cs typeface="Arial" pitchFamily="34" charset="0"/>
              </a:rPr>
              <a:t>(continuous</a:t>
            </a:r>
            <a:r>
              <a:rPr lang="en-US" sz="8000" dirty="0" smtClean="0">
                <a:latin typeface="+mj-lt"/>
                <a:cs typeface="Arial" pitchFamily="34" charset="0"/>
              </a:rPr>
              <a:t>)</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age </a:t>
            </a:r>
            <a:r>
              <a:rPr lang="en-US" sz="8000" dirty="0">
                <a:latin typeface="+mj-lt"/>
                <a:cs typeface="Arial" pitchFamily="34" charset="0"/>
              </a:rPr>
              <a:t>at first birth (“0-19”, “20-24”, “25-30”, “≥31</a:t>
            </a:r>
            <a:r>
              <a:rPr lang="en-US" sz="8000" dirty="0" smtClean="0">
                <a:latin typeface="+mj-lt"/>
                <a:cs typeface="Arial" pitchFamily="34" charset="0"/>
              </a:rPr>
              <a:t>”)</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breastfeeding </a:t>
            </a:r>
            <a:r>
              <a:rPr lang="en-US" sz="8000" dirty="0">
                <a:latin typeface="+mj-lt"/>
                <a:cs typeface="Arial" pitchFamily="34" charset="0"/>
              </a:rPr>
              <a:t>status (ever/never</a:t>
            </a:r>
            <a:r>
              <a:rPr lang="en-US" sz="8000" dirty="0" smtClean="0">
                <a:latin typeface="+mj-lt"/>
                <a:cs typeface="Arial" pitchFamily="34" charset="0"/>
              </a:rPr>
              <a:t>)</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family </a:t>
            </a:r>
            <a:r>
              <a:rPr lang="en-US" sz="8000" dirty="0">
                <a:latin typeface="+mj-lt"/>
                <a:cs typeface="Arial" pitchFamily="34" charset="0"/>
              </a:rPr>
              <a:t>history of breast </a:t>
            </a:r>
            <a:r>
              <a:rPr lang="en-US" sz="8000" dirty="0" smtClean="0">
                <a:latin typeface="+mj-lt"/>
                <a:cs typeface="Arial" pitchFamily="34" charset="0"/>
              </a:rPr>
              <a:t>cancer</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history of benign breast disease</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oral contraceptive use</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hormone </a:t>
            </a:r>
            <a:r>
              <a:rPr lang="en-US" sz="8000" dirty="0">
                <a:latin typeface="+mj-lt"/>
                <a:cs typeface="Arial" pitchFamily="34" charset="0"/>
              </a:rPr>
              <a:t>replacement therapy (HRT) </a:t>
            </a:r>
            <a:r>
              <a:rPr lang="en-US" sz="8000" dirty="0" smtClean="0">
                <a:latin typeface="+mj-lt"/>
                <a:cs typeface="Arial" pitchFamily="34" charset="0"/>
              </a:rPr>
              <a:t>use</a:t>
            </a:r>
          </a:p>
          <a:p>
            <a:pPr marL="274320" indent="-274320" eaLnBrk="1" fontAlgn="auto" hangingPunct="1">
              <a:spcBef>
                <a:spcPts val="580"/>
              </a:spcBef>
              <a:spcAft>
                <a:spcPts val="0"/>
              </a:spcAft>
              <a:buFont typeface="Wingdings 2"/>
              <a:buChar char=""/>
              <a:defRPr/>
            </a:pPr>
            <a:r>
              <a:rPr lang="en-US" sz="8000" dirty="0" smtClean="0">
                <a:latin typeface="+mj-lt"/>
                <a:cs typeface="Arial" pitchFamily="34" charset="0"/>
              </a:rPr>
              <a:t>BMI at other times</a:t>
            </a:r>
            <a:endParaRPr lang="en-US" sz="9600" dirty="0" smtClean="0">
              <a:latin typeface="+mj-lt"/>
              <a:cs typeface="Arial" pitchFamily="34" charset="0"/>
            </a:endParaRPr>
          </a:p>
        </p:txBody>
      </p:sp>
      <p:sp>
        <p:nvSpPr>
          <p:cNvPr id="4" name="Line 4"/>
          <p:cNvSpPr>
            <a:spLocks noChangeShapeType="1"/>
          </p:cNvSpPr>
          <p:nvPr/>
        </p:nvSpPr>
        <p:spPr bwMode="auto">
          <a:xfrm>
            <a:off x="609600" y="10668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04800"/>
            <a:ext cx="8458200" cy="1325562"/>
          </a:xfrm>
        </p:spPr>
        <p:txBody>
          <a:bodyPr>
            <a:noAutofit/>
          </a:bodyPr>
          <a:lstStyle/>
          <a:p>
            <a:pPr algn="ctr"/>
            <a:r>
              <a:rPr lang="en-US" sz="2800" dirty="0" smtClean="0"/>
              <a:t>Major findings:</a:t>
            </a:r>
            <a:br>
              <a:rPr lang="en-US" sz="2800" dirty="0" smtClean="0"/>
            </a:br>
            <a:r>
              <a:rPr lang="en-US" sz="2000" dirty="0" smtClean="0"/>
              <a:t>Body size during childhood and adolescence and </a:t>
            </a:r>
            <a:br>
              <a:rPr lang="en-US" sz="2000" dirty="0" smtClean="0"/>
            </a:br>
            <a:r>
              <a:rPr lang="en-US" sz="2000" dirty="0" smtClean="0"/>
              <a:t>postmenopausal breast cancer risk in AA</a:t>
            </a:r>
            <a:endParaRPr lang="en-US" sz="2000" dirty="0"/>
          </a:p>
        </p:txBody>
      </p:sp>
      <p:graphicFrame>
        <p:nvGraphicFramePr>
          <p:cNvPr id="4" name="Table 3"/>
          <p:cNvGraphicFramePr>
            <a:graphicFrameLocks noGrp="1"/>
          </p:cNvGraphicFramePr>
          <p:nvPr/>
        </p:nvGraphicFramePr>
        <p:xfrm>
          <a:off x="838200" y="1828800"/>
          <a:ext cx="7467600" cy="3337560"/>
        </p:xfrm>
        <a:graphic>
          <a:graphicData uri="http://schemas.openxmlformats.org/drawingml/2006/table">
            <a:tbl>
              <a:tblPr firstRow="1" bandRow="1">
                <a:tableStyleId>{69012ECD-51FC-41F1-AA8D-1B2483CD663E}</a:tableStyleId>
              </a:tblPr>
              <a:tblGrid>
                <a:gridCol w="4289897"/>
                <a:gridCol w="1112196"/>
                <a:gridCol w="2065507"/>
              </a:tblGrid>
              <a:tr h="370840">
                <a:tc>
                  <a:txBody>
                    <a:bodyPr/>
                    <a:lstStyle/>
                    <a:p>
                      <a:endParaRPr lang="en-US" dirty="0"/>
                    </a:p>
                  </a:txBody>
                  <a:tcPr>
                    <a:solidFill>
                      <a:schemeClr val="bg2">
                        <a:lumMod val="75000"/>
                      </a:schemeClr>
                    </a:solidFill>
                  </a:tcPr>
                </a:tc>
                <a:tc>
                  <a:txBody>
                    <a:bodyPr/>
                    <a:lstStyle/>
                    <a:p>
                      <a:pPr algn="ctr"/>
                      <a:r>
                        <a:rPr lang="en-US" dirty="0" smtClean="0"/>
                        <a:t>OR</a:t>
                      </a:r>
                      <a:endParaRPr lang="en-US" dirty="0"/>
                    </a:p>
                  </a:txBody>
                  <a:tcPr>
                    <a:solidFill>
                      <a:schemeClr val="bg2">
                        <a:lumMod val="75000"/>
                      </a:schemeClr>
                    </a:solidFill>
                  </a:tcPr>
                </a:tc>
                <a:tc>
                  <a:txBody>
                    <a:bodyPr/>
                    <a:lstStyle/>
                    <a:p>
                      <a:pPr algn="ctr"/>
                      <a:r>
                        <a:rPr lang="en-US" dirty="0" smtClean="0"/>
                        <a:t>95% CI</a:t>
                      </a:r>
                      <a:endParaRPr lang="en-US" dirty="0"/>
                    </a:p>
                  </a:txBody>
                  <a:tcPr>
                    <a:solidFill>
                      <a:schemeClr val="bg2">
                        <a:lumMod val="75000"/>
                      </a:schemeClr>
                    </a:solidFill>
                  </a:tcPr>
                </a:tc>
              </a:tr>
              <a:tr h="370840">
                <a:tc>
                  <a:txBody>
                    <a:bodyPr/>
                    <a:lstStyle/>
                    <a:p>
                      <a:r>
                        <a:rPr lang="en-US" b="1" dirty="0" smtClean="0"/>
                        <a:t>Relative</a:t>
                      </a:r>
                      <a:r>
                        <a:rPr lang="en-US" b="1" baseline="0" dirty="0" smtClean="0"/>
                        <a:t> height at age 7-8 y</a:t>
                      </a:r>
                    </a:p>
                  </a:txBody>
                  <a:tcPr/>
                </a:tc>
                <a:tc>
                  <a:txBody>
                    <a:bodyPr/>
                    <a:lstStyle/>
                    <a:p>
                      <a:pPr algn="ctr"/>
                      <a:endParaRPr lang="en-US" dirty="0"/>
                    </a:p>
                  </a:txBody>
                  <a:tcPr/>
                </a:tc>
                <a:tc>
                  <a:txBody>
                    <a:bodyPr/>
                    <a:lstStyle/>
                    <a:p>
                      <a:pPr algn="ctr"/>
                      <a:endParaRPr lang="en-US" dirty="0"/>
                    </a:p>
                  </a:txBody>
                  <a:tcPr/>
                </a:tc>
              </a:tr>
              <a:tr h="370840">
                <a:tc>
                  <a:txBody>
                    <a:bodyPr/>
                    <a:lstStyle/>
                    <a:p>
                      <a:pPr marL="236538" indent="0"/>
                      <a:r>
                        <a:rPr lang="en-US" dirty="0" smtClean="0"/>
                        <a:t>Shortest/much</a:t>
                      </a:r>
                      <a:r>
                        <a:rPr lang="en-US" baseline="0" dirty="0" smtClean="0"/>
                        <a:t> shorter</a:t>
                      </a:r>
                      <a:endParaRPr lang="en-US" dirty="0"/>
                    </a:p>
                  </a:txBody>
                  <a:tcPr/>
                </a:tc>
                <a:tc>
                  <a:txBody>
                    <a:bodyPr/>
                    <a:lstStyle/>
                    <a:p>
                      <a:pPr algn="ctr"/>
                      <a:r>
                        <a:rPr lang="en-US" b="1" dirty="0" smtClean="0"/>
                        <a:t>1.68</a:t>
                      </a:r>
                      <a:endParaRPr lang="en-US" b="1" dirty="0"/>
                    </a:p>
                  </a:txBody>
                  <a:tcPr/>
                </a:tc>
                <a:tc>
                  <a:txBody>
                    <a:bodyPr/>
                    <a:lstStyle/>
                    <a:p>
                      <a:pPr algn="ctr"/>
                      <a:r>
                        <a:rPr lang="en-US" b="1" dirty="0" smtClean="0"/>
                        <a:t>1.02-2.74</a:t>
                      </a:r>
                      <a:endParaRPr lang="en-US" b="1" dirty="0"/>
                    </a:p>
                  </a:txBody>
                  <a:tcPr/>
                </a:tc>
              </a:tr>
              <a:tr h="370840">
                <a:tc>
                  <a:txBody>
                    <a:bodyPr/>
                    <a:lstStyle/>
                    <a:p>
                      <a:pPr marL="236538" indent="0"/>
                      <a:r>
                        <a:rPr lang="en-US" dirty="0" smtClean="0"/>
                        <a:t>About same</a:t>
                      </a:r>
                      <a:endParaRPr lang="en-US" dirty="0"/>
                    </a:p>
                  </a:txBody>
                  <a:tcPr/>
                </a:tc>
                <a:tc>
                  <a:txBody>
                    <a:bodyPr/>
                    <a:lstStyle/>
                    <a:p>
                      <a:pPr algn="ctr"/>
                      <a:r>
                        <a:rPr lang="en-US" dirty="0" smtClean="0"/>
                        <a:t>REF</a:t>
                      </a:r>
                      <a:endParaRPr lang="en-US" dirty="0"/>
                    </a:p>
                  </a:txBody>
                  <a:tcPr/>
                </a:tc>
                <a:tc>
                  <a:txBody>
                    <a:bodyPr/>
                    <a:lstStyle/>
                    <a:p>
                      <a:pPr algn="ctr"/>
                      <a:endParaRPr lang="en-US" dirty="0"/>
                    </a:p>
                  </a:txBody>
                  <a:tcPr/>
                </a:tc>
              </a:tr>
              <a:tr h="370840">
                <a:tc>
                  <a:txBody>
                    <a:bodyPr/>
                    <a:lstStyle/>
                    <a:p>
                      <a:pPr marL="236538" indent="0"/>
                      <a:r>
                        <a:rPr lang="en-US" dirty="0" smtClean="0"/>
                        <a:t>Tallest/much</a:t>
                      </a:r>
                      <a:r>
                        <a:rPr lang="en-US" baseline="0" dirty="0" smtClean="0"/>
                        <a:t> taller</a:t>
                      </a:r>
                      <a:endParaRPr lang="en-US" dirty="0"/>
                    </a:p>
                  </a:txBody>
                  <a:tcPr/>
                </a:tc>
                <a:tc>
                  <a:txBody>
                    <a:bodyPr/>
                    <a:lstStyle/>
                    <a:p>
                      <a:pPr algn="ctr"/>
                      <a:r>
                        <a:rPr lang="en-US" dirty="0" smtClean="0"/>
                        <a:t>1.16</a:t>
                      </a:r>
                      <a:endParaRPr lang="en-US" dirty="0"/>
                    </a:p>
                  </a:txBody>
                  <a:tcPr/>
                </a:tc>
                <a:tc>
                  <a:txBody>
                    <a:bodyPr/>
                    <a:lstStyle/>
                    <a:p>
                      <a:pPr algn="ctr"/>
                      <a:r>
                        <a:rPr lang="en-US" dirty="0" smtClean="0"/>
                        <a:t>0.75-1.79</a:t>
                      </a:r>
                      <a:endParaRPr lang="en-US" dirty="0"/>
                    </a:p>
                  </a:txBody>
                  <a:tcPr/>
                </a:tc>
              </a:tr>
              <a:tr h="370840">
                <a:tc>
                  <a:txBody>
                    <a:bodyPr/>
                    <a:lstStyle/>
                    <a:p>
                      <a:pPr marL="0" indent="0"/>
                      <a:r>
                        <a:rPr lang="en-US" b="1" dirty="0" smtClean="0"/>
                        <a:t>Relative weight</a:t>
                      </a:r>
                      <a:r>
                        <a:rPr lang="en-US" b="1" baseline="0" dirty="0" smtClean="0"/>
                        <a:t> at menarche</a:t>
                      </a:r>
                      <a:endParaRPr lang="en-US" b="1" dirty="0"/>
                    </a:p>
                  </a:txBody>
                  <a:tcPr/>
                </a:tc>
                <a:tc>
                  <a:txBody>
                    <a:bodyPr/>
                    <a:lstStyle/>
                    <a:p>
                      <a:pPr algn="ctr"/>
                      <a:endParaRPr lang="en-US" dirty="0"/>
                    </a:p>
                  </a:txBody>
                  <a:tcPr/>
                </a:tc>
                <a:tc>
                  <a:txBody>
                    <a:bodyPr/>
                    <a:lstStyle/>
                    <a:p>
                      <a:pPr algn="ctr"/>
                      <a:endParaRPr lang="en-US" dirty="0"/>
                    </a:p>
                  </a:txBody>
                  <a:tcPr/>
                </a:tc>
              </a:tr>
              <a:tr h="370840">
                <a:tc>
                  <a:txBody>
                    <a:bodyPr/>
                    <a:lstStyle/>
                    <a:p>
                      <a:pPr marL="0" indent="0"/>
                      <a:r>
                        <a:rPr lang="en-US" dirty="0" smtClean="0"/>
                        <a:t>   Thinnest/much thinner</a:t>
                      </a:r>
                      <a:endParaRPr lang="en-US" dirty="0"/>
                    </a:p>
                  </a:txBody>
                  <a:tcPr/>
                </a:tc>
                <a:tc>
                  <a:txBody>
                    <a:bodyPr/>
                    <a:lstStyle/>
                    <a:p>
                      <a:pPr algn="ctr"/>
                      <a:r>
                        <a:rPr lang="en-US" dirty="0" smtClean="0"/>
                        <a:t>0.97</a:t>
                      </a:r>
                      <a:endParaRPr lang="en-US" dirty="0"/>
                    </a:p>
                  </a:txBody>
                  <a:tcPr/>
                </a:tc>
                <a:tc>
                  <a:txBody>
                    <a:bodyPr/>
                    <a:lstStyle/>
                    <a:p>
                      <a:pPr algn="ctr"/>
                      <a:r>
                        <a:rPr lang="en-US" dirty="0" smtClean="0"/>
                        <a:t>0.64-1.46</a:t>
                      </a:r>
                      <a:endParaRPr lang="en-US" dirty="0"/>
                    </a:p>
                  </a:txBody>
                  <a:tcPr/>
                </a:tc>
              </a:tr>
              <a:tr h="370840">
                <a:tc>
                  <a:txBody>
                    <a:bodyPr/>
                    <a:lstStyle/>
                    <a:p>
                      <a:pPr marL="0" indent="0"/>
                      <a:r>
                        <a:rPr lang="en-US" dirty="0" smtClean="0"/>
                        <a:t>   About the same</a:t>
                      </a:r>
                      <a:endParaRPr lang="en-US" dirty="0"/>
                    </a:p>
                  </a:txBody>
                  <a:tcPr/>
                </a:tc>
                <a:tc>
                  <a:txBody>
                    <a:bodyPr/>
                    <a:lstStyle/>
                    <a:p>
                      <a:pPr algn="ctr"/>
                      <a:r>
                        <a:rPr lang="en-US" dirty="0" smtClean="0"/>
                        <a:t>REF</a:t>
                      </a:r>
                      <a:endParaRPr lang="en-US" dirty="0"/>
                    </a:p>
                  </a:txBody>
                  <a:tcPr/>
                </a:tc>
                <a:tc>
                  <a:txBody>
                    <a:bodyPr/>
                    <a:lstStyle/>
                    <a:p>
                      <a:pPr algn="ctr"/>
                      <a:endParaRPr lang="en-US" dirty="0"/>
                    </a:p>
                  </a:txBody>
                  <a:tcPr/>
                </a:tc>
              </a:tr>
              <a:tr h="370840">
                <a:tc>
                  <a:txBody>
                    <a:bodyPr/>
                    <a:lstStyle/>
                    <a:p>
                      <a:pPr marL="0" indent="0"/>
                      <a:r>
                        <a:rPr lang="en-US" dirty="0" smtClean="0"/>
                        <a:t>   Heaviest/much</a:t>
                      </a:r>
                      <a:r>
                        <a:rPr lang="en-US" baseline="0" dirty="0" smtClean="0"/>
                        <a:t> heavier</a:t>
                      </a:r>
                      <a:endParaRPr lang="en-US" dirty="0"/>
                    </a:p>
                  </a:txBody>
                  <a:tcPr/>
                </a:tc>
                <a:tc>
                  <a:txBody>
                    <a:bodyPr/>
                    <a:lstStyle/>
                    <a:p>
                      <a:pPr algn="ctr"/>
                      <a:r>
                        <a:rPr lang="en-US" b="1" dirty="0" smtClean="0"/>
                        <a:t>0.45</a:t>
                      </a:r>
                      <a:endParaRPr lang="en-US" b="1" dirty="0"/>
                    </a:p>
                  </a:txBody>
                  <a:tcPr/>
                </a:tc>
                <a:tc>
                  <a:txBody>
                    <a:bodyPr/>
                    <a:lstStyle/>
                    <a:p>
                      <a:pPr algn="ctr"/>
                      <a:r>
                        <a:rPr lang="en-US" b="1" dirty="0" smtClean="0"/>
                        <a:t>0.20-1.02</a:t>
                      </a:r>
                      <a:endParaRPr lang="en-US" b="1" dirty="0"/>
                    </a:p>
                  </a:txBody>
                  <a:tcPr/>
                </a:tc>
              </a:tr>
            </a:tbl>
          </a:graphicData>
        </a:graphic>
      </p:graphicFrame>
      <p:sp>
        <p:nvSpPr>
          <p:cNvPr id="5" name="TextBox 4"/>
          <p:cNvSpPr txBox="1"/>
          <p:nvPr/>
        </p:nvSpPr>
        <p:spPr>
          <a:xfrm>
            <a:off x="914400" y="5181600"/>
            <a:ext cx="3786614" cy="338554"/>
          </a:xfrm>
          <a:prstGeom prst="rect">
            <a:avLst/>
          </a:prstGeom>
          <a:noFill/>
        </p:spPr>
        <p:txBody>
          <a:bodyPr wrap="none" rtlCol="0">
            <a:spAutoFit/>
          </a:bodyPr>
          <a:lstStyle/>
          <a:p>
            <a:r>
              <a:rPr lang="en-US" sz="1600" dirty="0" smtClean="0"/>
              <a:t>Further adjusted for BMI at age 20</a:t>
            </a:r>
            <a:endParaRPr lang="en-US" sz="1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36878" y="304800"/>
            <a:ext cx="9007122" cy="5503875"/>
          </a:xfrm>
          <a:prstGeom prst="rect">
            <a:avLst/>
          </a:prstGeom>
          <a:noFill/>
          <a:ln w="9525">
            <a:noFill/>
            <a:miter lim="800000"/>
            <a:headEnd/>
            <a:tailEnd/>
          </a:ln>
        </p:spPr>
      </p:pic>
      <p:sp>
        <p:nvSpPr>
          <p:cNvPr id="5" name="Right Arrow 4"/>
          <p:cNvSpPr/>
          <p:nvPr/>
        </p:nvSpPr>
        <p:spPr>
          <a:xfrm>
            <a:off x="2743200" y="1371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477000" y="1752600"/>
            <a:ext cx="3810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4953000" y="1066800"/>
            <a:ext cx="3657600" cy="5397779"/>
          </a:xfrm>
          <a:prstGeom prst="rect">
            <a:avLst/>
          </a:prstGeom>
          <a:noFill/>
          <a:ln w="9525">
            <a:noFill/>
            <a:miter lim="800000"/>
            <a:headEnd/>
            <a:tailEnd/>
          </a:ln>
        </p:spPr>
      </p:pic>
      <p:sp>
        <p:nvSpPr>
          <p:cNvPr id="3" name="TextBox 2"/>
          <p:cNvSpPr txBox="1"/>
          <p:nvPr/>
        </p:nvSpPr>
        <p:spPr>
          <a:xfrm>
            <a:off x="228600" y="304800"/>
            <a:ext cx="8686800" cy="830997"/>
          </a:xfrm>
          <a:prstGeom prst="rect">
            <a:avLst/>
          </a:prstGeom>
          <a:noFill/>
        </p:spPr>
        <p:txBody>
          <a:bodyPr wrap="square" rtlCol="0">
            <a:spAutoFit/>
          </a:bodyPr>
          <a:lstStyle/>
          <a:p>
            <a:r>
              <a:rPr lang="en-US" sz="2400" b="1" dirty="0" smtClean="0">
                <a:solidFill>
                  <a:schemeClr val="tx2"/>
                </a:solidFill>
                <a:effectLst>
                  <a:outerShdw blurRad="38100" dist="38100" dir="2700000" algn="tl">
                    <a:srgbClr val="000000">
                      <a:alpha val="43137"/>
                    </a:srgbClr>
                  </a:outerShdw>
                </a:effectLst>
              </a:rPr>
              <a:t>Height, adiposity, onset of menarche, and breast cancer: complex and not well understood!</a:t>
            </a:r>
            <a:endParaRPr lang="en-US" sz="2400" b="1" dirty="0">
              <a:solidFill>
                <a:schemeClr val="tx2"/>
              </a:solidFill>
              <a:effectLst>
                <a:outerShdw blurRad="38100" dist="38100" dir="2700000" algn="tl">
                  <a:srgbClr val="000000">
                    <a:alpha val="43137"/>
                  </a:srgbClr>
                </a:outerShdw>
              </a:effectLst>
            </a:endParaRPr>
          </a:p>
        </p:txBody>
      </p:sp>
      <p:sp>
        <p:nvSpPr>
          <p:cNvPr id="4" name="TextBox 3"/>
          <p:cNvSpPr txBox="1"/>
          <p:nvPr/>
        </p:nvSpPr>
        <p:spPr>
          <a:xfrm>
            <a:off x="381000" y="1295400"/>
            <a:ext cx="1524000" cy="646331"/>
          </a:xfrm>
          <a:prstGeom prst="rect">
            <a:avLst/>
          </a:prstGeom>
          <a:noFill/>
          <a:ln>
            <a:solidFill>
              <a:schemeClr val="tx2"/>
            </a:solidFill>
          </a:ln>
        </p:spPr>
        <p:txBody>
          <a:bodyPr wrap="square" rtlCol="0">
            <a:spAutoFit/>
          </a:bodyPr>
          <a:lstStyle/>
          <a:p>
            <a:pPr algn="ctr"/>
            <a:r>
              <a:rPr lang="en-US" dirty="0" smtClean="0"/>
              <a:t>Childhood tallness</a:t>
            </a:r>
            <a:endParaRPr lang="en-US" dirty="0"/>
          </a:p>
        </p:txBody>
      </p:sp>
      <p:sp>
        <p:nvSpPr>
          <p:cNvPr id="5" name="TextBox 4"/>
          <p:cNvSpPr txBox="1"/>
          <p:nvPr/>
        </p:nvSpPr>
        <p:spPr>
          <a:xfrm>
            <a:off x="1066800" y="2362200"/>
            <a:ext cx="1600200" cy="646331"/>
          </a:xfrm>
          <a:prstGeom prst="rect">
            <a:avLst/>
          </a:prstGeom>
          <a:noFill/>
          <a:ln>
            <a:solidFill>
              <a:schemeClr val="tx2"/>
            </a:solidFill>
          </a:ln>
        </p:spPr>
        <p:txBody>
          <a:bodyPr wrap="square" rtlCol="0">
            <a:spAutoFit/>
          </a:bodyPr>
          <a:lstStyle/>
          <a:p>
            <a:pPr algn="ctr"/>
            <a:r>
              <a:rPr lang="en-US" dirty="0" smtClean="0"/>
              <a:t>Earlier menarche</a:t>
            </a:r>
            <a:endParaRPr lang="en-US" dirty="0"/>
          </a:p>
        </p:txBody>
      </p:sp>
      <p:sp>
        <p:nvSpPr>
          <p:cNvPr id="6" name="TextBox 5"/>
          <p:cNvSpPr txBox="1"/>
          <p:nvPr/>
        </p:nvSpPr>
        <p:spPr>
          <a:xfrm>
            <a:off x="228600" y="3276600"/>
            <a:ext cx="1295400" cy="923330"/>
          </a:xfrm>
          <a:prstGeom prst="rect">
            <a:avLst/>
          </a:prstGeom>
          <a:noFill/>
          <a:ln>
            <a:solidFill>
              <a:schemeClr val="tx2"/>
            </a:solidFill>
          </a:ln>
        </p:spPr>
        <p:txBody>
          <a:bodyPr wrap="square" rtlCol="0">
            <a:spAutoFit/>
          </a:bodyPr>
          <a:lstStyle/>
          <a:p>
            <a:pPr algn="ctr"/>
            <a:r>
              <a:rPr lang="en-US" dirty="0" smtClean="0"/>
              <a:t>Shorter adult height</a:t>
            </a:r>
            <a:endParaRPr lang="en-US" dirty="0"/>
          </a:p>
        </p:txBody>
      </p:sp>
      <p:sp>
        <p:nvSpPr>
          <p:cNvPr id="7" name="TextBox 6"/>
          <p:cNvSpPr txBox="1"/>
          <p:nvPr/>
        </p:nvSpPr>
        <p:spPr>
          <a:xfrm>
            <a:off x="2979014" y="2895600"/>
            <a:ext cx="1837362" cy="923330"/>
          </a:xfrm>
          <a:prstGeom prst="rect">
            <a:avLst/>
          </a:prstGeom>
          <a:noFill/>
          <a:ln>
            <a:solidFill>
              <a:schemeClr val="tx2"/>
            </a:solidFill>
          </a:ln>
        </p:spPr>
        <p:txBody>
          <a:bodyPr wrap="none" rtlCol="0">
            <a:spAutoFit/>
          </a:bodyPr>
          <a:lstStyle/>
          <a:p>
            <a:pPr algn="ctr"/>
            <a:r>
              <a:rPr lang="en-US" dirty="0" smtClean="0"/>
              <a:t>Increased </a:t>
            </a:r>
          </a:p>
          <a:p>
            <a:pPr algn="ctr"/>
            <a:r>
              <a:rPr lang="en-US" dirty="0" smtClean="0"/>
              <a:t>b</a:t>
            </a:r>
            <a:r>
              <a:rPr lang="en-US" dirty="0" smtClean="0"/>
              <a:t>reast cancer </a:t>
            </a:r>
          </a:p>
          <a:p>
            <a:pPr algn="ctr"/>
            <a:r>
              <a:rPr lang="en-US" dirty="0" smtClean="0"/>
              <a:t>risk</a:t>
            </a:r>
            <a:endParaRPr lang="en-US" dirty="0"/>
          </a:p>
        </p:txBody>
      </p:sp>
      <p:sp>
        <p:nvSpPr>
          <p:cNvPr id="8" name="TextBox 7"/>
          <p:cNvSpPr txBox="1"/>
          <p:nvPr/>
        </p:nvSpPr>
        <p:spPr>
          <a:xfrm>
            <a:off x="693014" y="4648200"/>
            <a:ext cx="1837362" cy="923330"/>
          </a:xfrm>
          <a:prstGeom prst="rect">
            <a:avLst/>
          </a:prstGeom>
          <a:noFill/>
          <a:ln>
            <a:solidFill>
              <a:schemeClr val="tx2"/>
            </a:solidFill>
          </a:ln>
        </p:spPr>
        <p:txBody>
          <a:bodyPr wrap="none" rtlCol="0">
            <a:spAutoFit/>
          </a:bodyPr>
          <a:lstStyle/>
          <a:p>
            <a:pPr algn="ctr"/>
            <a:r>
              <a:rPr lang="en-US" dirty="0" smtClean="0"/>
              <a:t>Decreased </a:t>
            </a:r>
          </a:p>
          <a:p>
            <a:pPr algn="ctr"/>
            <a:r>
              <a:rPr lang="en-US" dirty="0" smtClean="0"/>
              <a:t>b</a:t>
            </a:r>
            <a:r>
              <a:rPr lang="en-US" dirty="0" smtClean="0"/>
              <a:t>reast cancer </a:t>
            </a:r>
          </a:p>
          <a:p>
            <a:pPr algn="ctr"/>
            <a:r>
              <a:rPr lang="en-US" dirty="0" smtClean="0"/>
              <a:t>risk</a:t>
            </a:r>
            <a:endParaRPr lang="en-US" dirty="0"/>
          </a:p>
        </p:txBody>
      </p:sp>
      <p:cxnSp>
        <p:nvCxnSpPr>
          <p:cNvPr id="14" name="Straight Arrow Connector 13"/>
          <p:cNvCxnSpPr>
            <a:stCxn id="4" idx="2"/>
            <a:endCxn id="5" idx="0"/>
          </p:cNvCxnSpPr>
          <p:nvPr/>
        </p:nvCxnSpPr>
        <p:spPr>
          <a:xfrm>
            <a:off x="1143000" y="1941731"/>
            <a:ext cx="723900" cy="420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2"/>
            <a:endCxn id="7" idx="1"/>
          </p:cNvCxnSpPr>
          <p:nvPr/>
        </p:nvCxnSpPr>
        <p:spPr>
          <a:xfrm>
            <a:off x="1866900" y="3008531"/>
            <a:ext cx="1112114" cy="3487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6" idx="2"/>
            <a:endCxn id="8" idx="0"/>
          </p:cNvCxnSpPr>
          <p:nvPr/>
        </p:nvCxnSpPr>
        <p:spPr>
          <a:xfrm>
            <a:off x="876300" y="4199930"/>
            <a:ext cx="735395" cy="4482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5" idx="2"/>
            <a:endCxn id="6" idx="0"/>
          </p:cNvCxnSpPr>
          <p:nvPr/>
        </p:nvCxnSpPr>
        <p:spPr>
          <a:xfrm flipH="1">
            <a:off x="876300" y="3008531"/>
            <a:ext cx="990600" cy="268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715000" y="6474023"/>
            <a:ext cx="2558970" cy="307777"/>
          </a:xfrm>
          <a:prstGeom prst="rect">
            <a:avLst/>
          </a:prstGeom>
          <a:noFill/>
        </p:spPr>
        <p:txBody>
          <a:bodyPr wrap="none" rtlCol="0">
            <a:spAutoFit/>
          </a:bodyPr>
          <a:lstStyle/>
          <a:p>
            <a:r>
              <a:rPr lang="en-US" sz="1400" dirty="0" smtClean="0"/>
              <a:t>Biro et al., J </a:t>
            </a:r>
            <a:r>
              <a:rPr lang="en-US" sz="1400" dirty="0" err="1" smtClean="0"/>
              <a:t>Pediatr</a:t>
            </a:r>
            <a:r>
              <a:rPr lang="en-US" sz="1400" dirty="0" smtClean="0"/>
              <a:t> 2001)</a:t>
            </a:r>
            <a:endParaRPr lang="en-US" sz="1400" dirty="0"/>
          </a:p>
        </p:txBody>
      </p:sp>
      <p:sp>
        <p:nvSpPr>
          <p:cNvPr id="28" name="TextBox 27"/>
          <p:cNvSpPr txBox="1"/>
          <p:nvPr/>
        </p:nvSpPr>
        <p:spPr>
          <a:xfrm>
            <a:off x="2438400" y="1371600"/>
            <a:ext cx="1447800" cy="646331"/>
          </a:xfrm>
          <a:prstGeom prst="rect">
            <a:avLst/>
          </a:prstGeom>
          <a:noFill/>
          <a:ln>
            <a:solidFill>
              <a:schemeClr val="tx2"/>
            </a:solidFill>
          </a:ln>
        </p:spPr>
        <p:txBody>
          <a:bodyPr wrap="square" rtlCol="0">
            <a:spAutoFit/>
          </a:bodyPr>
          <a:lstStyle/>
          <a:p>
            <a:r>
              <a:rPr lang="en-US" dirty="0" smtClean="0"/>
              <a:t>Childhood adiposity</a:t>
            </a:r>
            <a:endParaRPr lang="en-US" dirty="0"/>
          </a:p>
        </p:txBody>
      </p:sp>
      <p:cxnSp>
        <p:nvCxnSpPr>
          <p:cNvPr id="30" name="Straight Arrow Connector 29"/>
          <p:cNvCxnSpPr>
            <a:stCxn id="28" idx="2"/>
            <a:endCxn id="5" idx="0"/>
          </p:cNvCxnSpPr>
          <p:nvPr/>
        </p:nvCxnSpPr>
        <p:spPr>
          <a:xfrm flipH="1">
            <a:off x="1866900" y="2017931"/>
            <a:ext cx="1295400" cy="344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981200"/>
            <a:ext cx="7620000" cy="2667000"/>
          </a:xfrm>
        </p:spPr>
        <p:txBody>
          <a:bodyPr>
            <a:normAutofit fontScale="77500" lnSpcReduction="20000"/>
          </a:bodyPr>
          <a:lstStyle/>
          <a:p>
            <a:r>
              <a:rPr lang="en-US" sz="2800" dirty="0" smtClean="0"/>
              <a:t>Current BMI</a:t>
            </a:r>
            <a:endParaRPr lang="en-US" sz="2400" dirty="0" smtClean="0"/>
          </a:p>
          <a:p>
            <a:r>
              <a:rPr lang="en-US" sz="2800" dirty="0" smtClean="0"/>
              <a:t>Body fat distribution</a:t>
            </a:r>
          </a:p>
          <a:p>
            <a:pPr lvl="1"/>
            <a:r>
              <a:rPr lang="en-US" sz="2400" dirty="0" smtClean="0"/>
              <a:t>Waist-to-hip ratio</a:t>
            </a:r>
          </a:p>
          <a:p>
            <a:pPr lvl="1"/>
            <a:r>
              <a:rPr lang="en-US" sz="2400" dirty="0" smtClean="0"/>
              <a:t>Waist circumference</a:t>
            </a:r>
          </a:p>
          <a:p>
            <a:pPr lvl="1"/>
            <a:r>
              <a:rPr lang="en-US" sz="2400" dirty="0" smtClean="0"/>
              <a:t>Hip circumference</a:t>
            </a:r>
          </a:p>
          <a:p>
            <a:r>
              <a:rPr lang="en-US" sz="2800" dirty="0" smtClean="0"/>
              <a:t>Body composition</a:t>
            </a:r>
          </a:p>
          <a:p>
            <a:pPr lvl="1"/>
            <a:r>
              <a:rPr lang="en-US" sz="2400" dirty="0" smtClean="0"/>
              <a:t>Percent body fat</a:t>
            </a:r>
          </a:p>
          <a:p>
            <a:pPr lvl="1"/>
            <a:r>
              <a:rPr lang="en-US" sz="2400" dirty="0" smtClean="0"/>
              <a:t>Lean mass</a:t>
            </a:r>
          </a:p>
          <a:p>
            <a:pPr lvl="1"/>
            <a:r>
              <a:rPr lang="en-US" sz="2400" dirty="0" smtClean="0"/>
              <a:t>Fat mass</a:t>
            </a:r>
            <a:endParaRPr lang="en-US" sz="2000" dirty="0" smtClean="0"/>
          </a:p>
          <a:p>
            <a:endParaRPr lang="en-US" dirty="0"/>
          </a:p>
        </p:txBody>
      </p:sp>
      <p:sp>
        <p:nvSpPr>
          <p:cNvPr id="3" name="Title 2"/>
          <p:cNvSpPr>
            <a:spLocks noGrp="1"/>
          </p:cNvSpPr>
          <p:nvPr>
            <p:ph type="title"/>
          </p:nvPr>
        </p:nvSpPr>
        <p:spPr>
          <a:xfrm>
            <a:off x="609600" y="228600"/>
            <a:ext cx="8001000" cy="1371600"/>
          </a:xfrm>
        </p:spPr>
        <p:txBody>
          <a:bodyPr>
            <a:noAutofit/>
          </a:bodyPr>
          <a:lstStyle/>
          <a:p>
            <a:pPr algn="ctr"/>
            <a:r>
              <a:rPr lang="en-US" sz="2800" dirty="0" smtClean="0"/>
              <a:t>Body fatness and breast cancer risk in women of African ancestry</a:t>
            </a:r>
            <a:endParaRPr lang="en-US" sz="2800" dirty="0"/>
          </a:p>
        </p:txBody>
      </p:sp>
      <p:sp>
        <p:nvSpPr>
          <p:cNvPr id="4" name="TextBox 3"/>
          <p:cNvSpPr txBox="1"/>
          <p:nvPr/>
        </p:nvSpPr>
        <p:spPr>
          <a:xfrm>
            <a:off x="1981200" y="5181600"/>
            <a:ext cx="6934200" cy="646331"/>
          </a:xfrm>
          <a:prstGeom prst="rect">
            <a:avLst/>
          </a:prstGeom>
          <a:noFill/>
        </p:spPr>
        <p:txBody>
          <a:bodyPr wrap="square" rtlCol="0">
            <a:spAutoFit/>
          </a:bodyPr>
          <a:lstStyle/>
          <a:p>
            <a:r>
              <a:rPr lang="en-US" dirty="0" smtClean="0"/>
              <a:t>Bandera et al.  “Body fatness and breast cancer risk in women of African ancestry” (submitted)</a:t>
            </a:r>
            <a:endParaRPr lang="en-US" dirty="0"/>
          </a:p>
        </p:txBody>
      </p:sp>
      <p:sp>
        <p:nvSpPr>
          <p:cNvPr id="5" name="Line 4"/>
          <p:cNvSpPr>
            <a:spLocks noChangeShapeType="1"/>
          </p:cNvSpPr>
          <p:nvPr/>
        </p:nvSpPr>
        <p:spPr bwMode="auto">
          <a:xfrm>
            <a:off x="609600" y="16764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325562"/>
          </a:xfrm>
        </p:spPr>
        <p:txBody>
          <a:bodyPr>
            <a:noAutofit/>
          </a:bodyPr>
          <a:lstStyle/>
          <a:p>
            <a:pPr algn="ctr"/>
            <a:r>
              <a:rPr lang="en-US" sz="2800" dirty="0" smtClean="0"/>
              <a:t>Current BMI and breast cancer risk in AA women (WCHS, 2006-2012)</a:t>
            </a:r>
            <a:endParaRPr lang="en-US" sz="2800" dirty="0"/>
          </a:p>
        </p:txBody>
      </p:sp>
      <p:graphicFrame>
        <p:nvGraphicFramePr>
          <p:cNvPr id="4" name="Table 3"/>
          <p:cNvGraphicFramePr>
            <a:graphicFrameLocks noGrp="1"/>
          </p:cNvGraphicFramePr>
          <p:nvPr/>
        </p:nvGraphicFramePr>
        <p:xfrm>
          <a:off x="990600" y="1676400"/>
          <a:ext cx="7315200" cy="2763520"/>
        </p:xfrm>
        <a:graphic>
          <a:graphicData uri="http://schemas.openxmlformats.org/drawingml/2006/table">
            <a:tbl>
              <a:tblPr firstRow="1" bandRow="1">
                <a:tableStyleId>{69012ECD-51FC-41F1-AA8D-1B2483CD663E}</a:tableStyleId>
              </a:tblPr>
              <a:tblGrid>
                <a:gridCol w="2057400"/>
                <a:gridCol w="914400"/>
                <a:gridCol w="1676400"/>
                <a:gridCol w="228600"/>
                <a:gridCol w="914400"/>
                <a:gridCol w="1524000"/>
              </a:tblGrid>
              <a:tr h="370840">
                <a:tc>
                  <a:txBody>
                    <a:bodyPr/>
                    <a:lstStyle/>
                    <a:p>
                      <a:endParaRPr lang="en-US" dirty="0"/>
                    </a:p>
                  </a:txBody>
                  <a:tcPr>
                    <a:solidFill>
                      <a:schemeClr val="bg2">
                        <a:lumMod val="75000"/>
                      </a:schemeClr>
                    </a:solidFill>
                  </a:tcPr>
                </a:tc>
                <a:tc gridSpan="2">
                  <a:txBody>
                    <a:bodyPr/>
                    <a:lstStyle/>
                    <a:p>
                      <a:pPr algn="ctr"/>
                      <a:r>
                        <a:rPr lang="en-US" dirty="0" smtClean="0"/>
                        <a:t>Pre-menopausal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a:txBody>
                    <a:bodyPr/>
                    <a:lstStyle/>
                    <a:p>
                      <a:pPr algn="ctr"/>
                      <a:endParaRPr lang="en-US" dirty="0"/>
                    </a:p>
                  </a:txBody>
                  <a:tcPr>
                    <a:solidFill>
                      <a:schemeClr val="bg2">
                        <a:lumMod val="75000"/>
                      </a:schemeClr>
                    </a:solidFill>
                  </a:tcPr>
                </a:tc>
                <a:tc gridSpan="2">
                  <a:txBody>
                    <a:bodyPr/>
                    <a:lstStyle/>
                    <a:p>
                      <a:pPr algn="ctr"/>
                      <a:r>
                        <a:rPr lang="en-US" dirty="0" smtClean="0"/>
                        <a:t>Post-menopausal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r>
              <a:tr h="370840">
                <a:tc>
                  <a:txBody>
                    <a:bodyPr/>
                    <a:lstStyle/>
                    <a:p>
                      <a:endParaRPr lang="en-US"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 CI</a:t>
                      </a:r>
                      <a:endParaRPr lang="en-US" b="1" dirty="0"/>
                    </a:p>
                  </a:txBody>
                  <a:tcPr>
                    <a:solidFill>
                      <a:schemeClr val="bg2">
                        <a:lumMod val="75000"/>
                      </a:schemeClr>
                    </a:solidFill>
                  </a:tcPr>
                </a:tc>
                <a:tc>
                  <a:txBody>
                    <a:bodyPr/>
                    <a:lstStyle/>
                    <a:p>
                      <a:pPr algn="ctr"/>
                      <a:endParaRPr lang="en-US" b="1"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a:t>
                      </a:r>
                      <a:r>
                        <a:rPr lang="en-US" b="1" baseline="0" dirty="0" smtClean="0"/>
                        <a:t> CI</a:t>
                      </a:r>
                      <a:endParaRPr lang="en-US" b="1" dirty="0"/>
                    </a:p>
                  </a:txBody>
                  <a:tcPr>
                    <a:solidFill>
                      <a:schemeClr val="bg2">
                        <a:lumMod val="75000"/>
                      </a:schemeClr>
                    </a:solidFill>
                  </a:tcPr>
                </a:tc>
              </a:tr>
              <a:tr h="370840">
                <a:tc>
                  <a:txBody>
                    <a:bodyPr/>
                    <a:lstStyle/>
                    <a:p>
                      <a:r>
                        <a:rPr lang="en-US" b="1" baseline="0" dirty="0" smtClean="0"/>
                        <a:t>Current BMI</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marL="236538" indent="0"/>
                      <a:r>
                        <a:rPr lang="en-US" dirty="0" smtClean="0"/>
                        <a:t>Underweight/Norma</a:t>
                      </a:r>
                      <a:r>
                        <a:rPr lang="en-US" baseline="0" dirty="0" smtClean="0"/>
                        <a:t>l (&lt;25)</a:t>
                      </a:r>
                      <a:endParaRPr lang="en-US" dirty="0"/>
                    </a:p>
                  </a:txBody>
                  <a:tcPr/>
                </a:tc>
                <a:tc>
                  <a:txBody>
                    <a:bodyPr/>
                    <a:lstStyle/>
                    <a:p>
                      <a:pPr algn="ctr"/>
                      <a:r>
                        <a:rPr lang="en-US" b="0" dirty="0" smtClean="0"/>
                        <a:t>1.0</a:t>
                      </a:r>
                      <a:endParaRPr lang="en-US" b="0" dirty="0"/>
                    </a:p>
                  </a:txBody>
                  <a:tcPr/>
                </a:tc>
                <a:tc>
                  <a:txBody>
                    <a:bodyPr/>
                    <a:lstStyle/>
                    <a:p>
                      <a:pPr algn="ctr"/>
                      <a:endParaRPr lang="en-US" b="0" dirty="0"/>
                    </a:p>
                  </a:txBody>
                  <a:tcPr/>
                </a:tc>
                <a:tc>
                  <a:txBody>
                    <a:bodyPr/>
                    <a:lstStyle/>
                    <a:p>
                      <a:pPr algn="ctr"/>
                      <a:endParaRPr lang="en-US" b="1" dirty="0"/>
                    </a:p>
                  </a:txBody>
                  <a:tcPr/>
                </a:tc>
                <a:tc>
                  <a:txBody>
                    <a:bodyPr/>
                    <a:lstStyle/>
                    <a:p>
                      <a:pPr algn="ctr"/>
                      <a:r>
                        <a:rPr lang="en-US" b="0" dirty="0" smtClean="0"/>
                        <a:t>1.0</a:t>
                      </a:r>
                      <a:endParaRPr lang="en-US" b="0" dirty="0"/>
                    </a:p>
                  </a:txBody>
                  <a:tcPr/>
                </a:tc>
                <a:tc>
                  <a:txBody>
                    <a:bodyPr/>
                    <a:lstStyle/>
                    <a:p>
                      <a:pPr algn="ctr"/>
                      <a:endParaRPr lang="en-US" b="0" dirty="0"/>
                    </a:p>
                  </a:txBody>
                  <a:tcPr/>
                </a:tc>
              </a:tr>
              <a:tr h="370840">
                <a:tc>
                  <a:txBody>
                    <a:bodyPr/>
                    <a:lstStyle/>
                    <a:p>
                      <a:pPr marL="236538" indent="0"/>
                      <a:r>
                        <a:rPr lang="en-US" dirty="0" smtClean="0"/>
                        <a:t>Overweight</a:t>
                      </a:r>
                      <a:r>
                        <a:rPr lang="en-US" baseline="0" dirty="0" smtClean="0"/>
                        <a:t> (25-29.99)</a:t>
                      </a:r>
                      <a:endParaRPr lang="en-US" dirty="0"/>
                    </a:p>
                  </a:txBody>
                  <a:tcPr/>
                </a:tc>
                <a:tc>
                  <a:txBody>
                    <a:bodyPr/>
                    <a:lstStyle/>
                    <a:p>
                      <a:pPr algn="ctr"/>
                      <a:r>
                        <a:rPr lang="en-US" dirty="0" smtClean="0"/>
                        <a:t>1.05</a:t>
                      </a:r>
                      <a:endParaRPr lang="en-US" dirty="0"/>
                    </a:p>
                  </a:txBody>
                  <a:tcPr/>
                </a:tc>
                <a:tc>
                  <a:txBody>
                    <a:bodyPr/>
                    <a:lstStyle/>
                    <a:p>
                      <a:pPr algn="ctr"/>
                      <a:r>
                        <a:rPr lang="en-US" dirty="0" smtClean="0"/>
                        <a:t>0.70-1.57</a:t>
                      </a:r>
                      <a:endParaRPr lang="en-US" dirty="0"/>
                    </a:p>
                  </a:txBody>
                  <a:tcPr/>
                </a:tc>
                <a:tc>
                  <a:txBody>
                    <a:bodyPr/>
                    <a:lstStyle/>
                    <a:p>
                      <a:pPr algn="ctr"/>
                      <a:endParaRPr lang="en-US" dirty="0"/>
                    </a:p>
                  </a:txBody>
                  <a:tcPr/>
                </a:tc>
                <a:tc>
                  <a:txBody>
                    <a:bodyPr/>
                    <a:lstStyle/>
                    <a:p>
                      <a:pPr algn="ctr"/>
                      <a:r>
                        <a:rPr lang="en-US" b="0" dirty="0" smtClean="0"/>
                        <a:t>0.93</a:t>
                      </a:r>
                      <a:endParaRPr lang="en-US" b="0" dirty="0"/>
                    </a:p>
                  </a:txBody>
                  <a:tcPr/>
                </a:tc>
                <a:tc>
                  <a:txBody>
                    <a:bodyPr/>
                    <a:lstStyle/>
                    <a:p>
                      <a:pPr algn="ctr"/>
                      <a:r>
                        <a:rPr lang="en-US" b="0" dirty="0" smtClean="0"/>
                        <a:t>0.59-1.47</a:t>
                      </a:r>
                      <a:endParaRPr lang="en-US" b="0" dirty="0"/>
                    </a:p>
                  </a:txBody>
                  <a:tcPr/>
                </a:tc>
              </a:tr>
              <a:tr h="370840">
                <a:tc>
                  <a:txBody>
                    <a:bodyPr/>
                    <a:lstStyle/>
                    <a:p>
                      <a:pPr marL="236538" indent="0"/>
                      <a:r>
                        <a:rPr lang="en-US" dirty="0" smtClean="0"/>
                        <a:t>Obese (&gt;30)</a:t>
                      </a:r>
                      <a:endParaRPr lang="en-US" dirty="0"/>
                    </a:p>
                  </a:txBody>
                  <a:tcPr/>
                </a:tc>
                <a:tc>
                  <a:txBody>
                    <a:bodyPr/>
                    <a:lstStyle/>
                    <a:p>
                      <a:pPr algn="ctr"/>
                      <a:r>
                        <a:rPr lang="en-US" dirty="0" smtClean="0"/>
                        <a:t>0.93</a:t>
                      </a:r>
                      <a:endParaRPr lang="en-US" dirty="0"/>
                    </a:p>
                  </a:txBody>
                  <a:tcPr/>
                </a:tc>
                <a:tc>
                  <a:txBody>
                    <a:bodyPr/>
                    <a:lstStyle/>
                    <a:p>
                      <a:pPr algn="ctr"/>
                      <a:r>
                        <a:rPr lang="en-US" dirty="0" smtClean="0"/>
                        <a:t>0.54-1.56</a:t>
                      </a:r>
                      <a:endParaRPr lang="en-US" dirty="0"/>
                    </a:p>
                  </a:txBody>
                  <a:tcPr/>
                </a:tc>
                <a:tc>
                  <a:txBody>
                    <a:bodyPr/>
                    <a:lstStyle/>
                    <a:p>
                      <a:pPr algn="ctr"/>
                      <a:endParaRPr lang="en-US" dirty="0"/>
                    </a:p>
                  </a:txBody>
                  <a:tcPr/>
                </a:tc>
                <a:tc>
                  <a:txBody>
                    <a:bodyPr/>
                    <a:lstStyle/>
                    <a:p>
                      <a:pPr algn="ctr"/>
                      <a:r>
                        <a:rPr lang="en-US" b="0" dirty="0" smtClean="0"/>
                        <a:t>1.00</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0.58-1.72</a:t>
                      </a:r>
                    </a:p>
                  </a:txBody>
                  <a:tcPr/>
                </a:tc>
              </a:tr>
            </a:tbl>
          </a:graphicData>
        </a:graphic>
      </p:graphicFrame>
      <p:sp>
        <p:nvSpPr>
          <p:cNvPr id="5" name="TextBox 4"/>
          <p:cNvSpPr txBox="1"/>
          <p:nvPr/>
        </p:nvSpPr>
        <p:spPr>
          <a:xfrm>
            <a:off x="1095839" y="4495800"/>
            <a:ext cx="4390561" cy="338554"/>
          </a:xfrm>
          <a:prstGeom prst="rect">
            <a:avLst/>
          </a:prstGeom>
          <a:noFill/>
        </p:spPr>
        <p:txBody>
          <a:bodyPr wrap="none" rtlCol="0">
            <a:spAutoFit/>
          </a:bodyPr>
          <a:lstStyle/>
          <a:p>
            <a:r>
              <a:rPr lang="en-US" sz="1600" dirty="0" smtClean="0"/>
              <a:t>Further adjusted for waist circumference</a:t>
            </a:r>
            <a:endParaRPr lang="en-US" sz="1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325562"/>
          </a:xfrm>
        </p:spPr>
        <p:txBody>
          <a:bodyPr>
            <a:noAutofit/>
          </a:bodyPr>
          <a:lstStyle/>
          <a:p>
            <a:pPr algn="ctr"/>
            <a:r>
              <a:rPr lang="en-US" sz="2800" dirty="0" smtClean="0"/>
              <a:t>WHR and breast cancer risk in AA women (WCHS, 2006-2012)</a:t>
            </a:r>
            <a:endParaRPr lang="en-US" sz="2800" dirty="0"/>
          </a:p>
        </p:txBody>
      </p:sp>
      <p:graphicFrame>
        <p:nvGraphicFramePr>
          <p:cNvPr id="4" name="Table 3"/>
          <p:cNvGraphicFramePr>
            <a:graphicFrameLocks noGrp="1"/>
          </p:cNvGraphicFramePr>
          <p:nvPr/>
        </p:nvGraphicFramePr>
        <p:xfrm>
          <a:off x="990600" y="1676400"/>
          <a:ext cx="7239001" cy="2966720"/>
        </p:xfrm>
        <a:graphic>
          <a:graphicData uri="http://schemas.openxmlformats.org/drawingml/2006/table">
            <a:tbl>
              <a:tblPr firstRow="1" bandRow="1">
                <a:tableStyleId>{69012ECD-51FC-41F1-AA8D-1B2483CD663E}</a:tableStyleId>
              </a:tblPr>
              <a:tblGrid>
                <a:gridCol w="1934946"/>
                <a:gridCol w="830578"/>
                <a:gridCol w="1791445"/>
                <a:gridCol w="215072"/>
                <a:gridCol w="863429"/>
                <a:gridCol w="1603531"/>
              </a:tblGrid>
              <a:tr h="370840">
                <a:tc>
                  <a:txBody>
                    <a:bodyPr/>
                    <a:lstStyle/>
                    <a:p>
                      <a:endParaRPr lang="en-US" dirty="0"/>
                    </a:p>
                  </a:txBody>
                  <a:tcPr>
                    <a:solidFill>
                      <a:schemeClr val="bg2">
                        <a:lumMod val="75000"/>
                      </a:schemeClr>
                    </a:solidFill>
                  </a:tcPr>
                </a:tc>
                <a:tc gridSpan="2">
                  <a:txBody>
                    <a:bodyPr/>
                    <a:lstStyle/>
                    <a:p>
                      <a:pPr algn="ctr"/>
                      <a:r>
                        <a:rPr lang="en-US" dirty="0" smtClean="0"/>
                        <a:t>Pre-menopausal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a:txBody>
                    <a:bodyPr/>
                    <a:lstStyle/>
                    <a:p>
                      <a:pPr algn="ctr"/>
                      <a:endParaRPr lang="en-US" dirty="0"/>
                    </a:p>
                  </a:txBody>
                  <a:tcPr>
                    <a:solidFill>
                      <a:schemeClr val="bg2">
                        <a:lumMod val="75000"/>
                      </a:schemeClr>
                    </a:solidFill>
                  </a:tcPr>
                </a:tc>
                <a:tc gridSpan="2">
                  <a:txBody>
                    <a:bodyPr/>
                    <a:lstStyle/>
                    <a:p>
                      <a:pPr algn="ctr"/>
                      <a:r>
                        <a:rPr lang="en-US" dirty="0" smtClean="0"/>
                        <a:t>Post-menopausal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r>
              <a:tr h="370840">
                <a:tc>
                  <a:txBody>
                    <a:bodyPr/>
                    <a:lstStyle/>
                    <a:p>
                      <a:endParaRPr lang="en-US"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 CI</a:t>
                      </a:r>
                      <a:endParaRPr lang="en-US" b="1" dirty="0"/>
                    </a:p>
                  </a:txBody>
                  <a:tcPr>
                    <a:solidFill>
                      <a:schemeClr val="bg2">
                        <a:lumMod val="75000"/>
                      </a:schemeClr>
                    </a:solidFill>
                  </a:tcPr>
                </a:tc>
                <a:tc>
                  <a:txBody>
                    <a:bodyPr/>
                    <a:lstStyle/>
                    <a:p>
                      <a:pPr algn="ctr"/>
                      <a:endParaRPr lang="en-US" b="1"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a:t>
                      </a:r>
                      <a:r>
                        <a:rPr lang="en-US" b="1" baseline="0" dirty="0" smtClean="0"/>
                        <a:t> CI</a:t>
                      </a:r>
                      <a:endParaRPr lang="en-US" b="1" dirty="0"/>
                    </a:p>
                  </a:txBody>
                  <a:tcPr>
                    <a:solidFill>
                      <a:schemeClr val="bg2">
                        <a:lumMod val="75000"/>
                      </a:schemeClr>
                    </a:solidFill>
                  </a:tcPr>
                </a:tc>
              </a:tr>
              <a:tr h="370840">
                <a:tc>
                  <a:txBody>
                    <a:bodyPr/>
                    <a:lstStyle/>
                    <a:p>
                      <a:r>
                        <a:rPr lang="en-US" b="1" baseline="0" dirty="0" smtClean="0"/>
                        <a:t>WHR</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marL="236538" indent="0"/>
                      <a:r>
                        <a:rPr lang="en-US" dirty="0" smtClean="0"/>
                        <a:t>≤0.82</a:t>
                      </a:r>
                      <a:endParaRPr lang="en-US" dirty="0"/>
                    </a:p>
                  </a:txBody>
                  <a:tcPr/>
                </a:tc>
                <a:tc>
                  <a:txBody>
                    <a:bodyPr/>
                    <a:lstStyle/>
                    <a:p>
                      <a:pPr algn="ctr"/>
                      <a:r>
                        <a:rPr lang="en-US" b="0" dirty="0" smtClean="0"/>
                        <a:t>1.0</a:t>
                      </a:r>
                      <a:endParaRPr lang="en-US" b="0" dirty="0"/>
                    </a:p>
                  </a:txBody>
                  <a:tcPr/>
                </a:tc>
                <a:tc>
                  <a:txBody>
                    <a:bodyPr/>
                    <a:lstStyle/>
                    <a:p>
                      <a:pPr algn="ctr"/>
                      <a:endParaRPr lang="en-US" b="0" dirty="0"/>
                    </a:p>
                  </a:txBody>
                  <a:tcPr/>
                </a:tc>
                <a:tc>
                  <a:txBody>
                    <a:bodyPr/>
                    <a:lstStyle/>
                    <a:p>
                      <a:pPr algn="ctr"/>
                      <a:endParaRPr lang="en-US" b="1" dirty="0"/>
                    </a:p>
                  </a:txBody>
                  <a:tcPr/>
                </a:tc>
                <a:tc>
                  <a:txBody>
                    <a:bodyPr/>
                    <a:lstStyle/>
                    <a:p>
                      <a:pPr algn="ctr"/>
                      <a:r>
                        <a:rPr lang="en-US" b="0" dirty="0" smtClean="0"/>
                        <a:t>1.0</a:t>
                      </a:r>
                      <a:endParaRPr lang="en-US" b="0" dirty="0"/>
                    </a:p>
                  </a:txBody>
                  <a:tcPr/>
                </a:tc>
                <a:tc>
                  <a:txBody>
                    <a:bodyPr/>
                    <a:lstStyle/>
                    <a:p>
                      <a:pPr algn="ctr"/>
                      <a:endParaRPr lang="en-US" b="0" dirty="0"/>
                    </a:p>
                  </a:txBody>
                  <a:tcPr/>
                </a:tc>
              </a:tr>
              <a:tr h="370840">
                <a:tc>
                  <a:txBody>
                    <a:bodyPr/>
                    <a:lstStyle/>
                    <a:p>
                      <a:pPr marL="236538" indent="0"/>
                      <a:r>
                        <a:rPr lang="en-US" dirty="0" smtClean="0"/>
                        <a:t>0.83-0.87</a:t>
                      </a:r>
                      <a:endParaRPr lang="en-US" dirty="0"/>
                    </a:p>
                  </a:txBody>
                  <a:tcPr/>
                </a:tc>
                <a:tc>
                  <a:txBody>
                    <a:bodyPr/>
                    <a:lstStyle/>
                    <a:p>
                      <a:pPr algn="ctr"/>
                      <a:r>
                        <a:rPr lang="en-US" dirty="0" smtClean="0"/>
                        <a:t>1.20</a:t>
                      </a:r>
                      <a:endParaRPr lang="en-US" dirty="0"/>
                    </a:p>
                  </a:txBody>
                  <a:tcPr/>
                </a:tc>
                <a:tc>
                  <a:txBody>
                    <a:bodyPr/>
                    <a:lstStyle/>
                    <a:p>
                      <a:pPr algn="ctr"/>
                      <a:r>
                        <a:rPr lang="en-US" dirty="0" smtClean="0"/>
                        <a:t>0.82-1.74</a:t>
                      </a:r>
                      <a:endParaRPr lang="en-US" dirty="0"/>
                    </a:p>
                  </a:txBody>
                  <a:tcPr/>
                </a:tc>
                <a:tc>
                  <a:txBody>
                    <a:bodyPr/>
                    <a:lstStyle/>
                    <a:p>
                      <a:pPr algn="ctr"/>
                      <a:endParaRPr lang="en-US" dirty="0"/>
                    </a:p>
                  </a:txBody>
                  <a:tcPr/>
                </a:tc>
                <a:tc>
                  <a:txBody>
                    <a:bodyPr/>
                    <a:lstStyle/>
                    <a:p>
                      <a:pPr algn="ctr"/>
                      <a:r>
                        <a:rPr lang="en-US" b="0" dirty="0" smtClean="0"/>
                        <a:t>1.59</a:t>
                      </a:r>
                      <a:endParaRPr lang="en-US" b="0" dirty="0"/>
                    </a:p>
                  </a:txBody>
                  <a:tcPr/>
                </a:tc>
                <a:tc>
                  <a:txBody>
                    <a:bodyPr/>
                    <a:lstStyle/>
                    <a:p>
                      <a:pPr algn="ctr"/>
                      <a:r>
                        <a:rPr lang="en-US" b="0" dirty="0" smtClean="0"/>
                        <a:t>1.04-2.42</a:t>
                      </a:r>
                      <a:endParaRPr lang="en-US" b="0" dirty="0"/>
                    </a:p>
                  </a:txBody>
                  <a:tcPr/>
                </a:tc>
              </a:tr>
              <a:tr h="370840">
                <a:tc>
                  <a:txBody>
                    <a:bodyPr/>
                    <a:lstStyle/>
                    <a:p>
                      <a:pPr marL="236538" indent="0"/>
                      <a:r>
                        <a:rPr lang="en-US" dirty="0" smtClean="0"/>
                        <a:t>0.88-0.92</a:t>
                      </a:r>
                      <a:endParaRPr lang="en-US" dirty="0"/>
                    </a:p>
                  </a:txBody>
                  <a:tcPr/>
                </a:tc>
                <a:tc>
                  <a:txBody>
                    <a:bodyPr/>
                    <a:lstStyle/>
                    <a:p>
                      <a:pPr algn="ctr"/>
                      <a:r>
                        <a:rPr lang="en-US" dirty="0" smtClean="0"/>
                        <a:t>1.07</a:t>
                      </a:r>
                      <a:endParaRPr lang="en-US" dirty="0"/>
                    </a:p>
                  </a:txBody>
                  <a:tcPr/>
                </a:tc>
                <a:tc>
                  <a:txBody>
                    <a:bodyPr/>
                    <a:lstStyle/>
                    <a:p>
                      <a:pPr algn="ctr"/>
                      <a:r>
                        <a:rPr lang="en-US" dirty="0" smtClean="0"/>
                        <a:t>0.72-1.60</a:t>
                      </a:r>
                      <a:endParaRPr lang="en-US" dirty="0"/>
                    </a:p>
                  </a:txBody>
                  <a:tcPr/>
                </a:tc>
                <a:tc>
                  <a:txBody>
                    <a:bodyPr/>
                    <a:lstStyle/>
                    <a:p>
                      <a:pPr algn="ctr"/>
                      <a:endParaRPr lang="en-US" dirty="0"/>
                    </a:p>
                  </a:txBody>
                  <a:tcPr/>
                </a:tc>
                <a:tc>
                  <a:txBody>
                    <a:bodyPr/>
                    <a:lstStyle/>
                    <a:p>
                      <a:pPr algn="ctr"/>
                      <a:r>
                        <a:rPr lang="en-US" b="0" dirty="0" smtClean="0"/>
                        <a:t>1.24</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0.80-1.92</a:t>
                      </a:r>
                    </a:p>
                  </a:txBody>
                  <a:tcPr/>
                </a:tc>
              </a:tr>
              <a:tr h="370840">
                <a:tc>
                  <a:txBody>
                    <a:bodyPr/>
                    <a:lstStyle/>
                    <a:p>
                      <a:pPr marL="236538" indent="0"/>
                      <a:r>
                        <a:rPr lang="en-US" dirty="0" smtClean="0"/>
                        <a:t>&gt;0.92</a:t>
                      </a:r>
                      <a:endParaRPr lang="en-US" dirty="0"/>
                    </a:p>
                  </a:txBody>
                  <a:tcPr/>
                </a:tc>
                <a:tc>
                  <a:txBody>
                    <a:bodyPr/>
                    <a:lstStyle/>
                    <a:p>
                      <a:pPr algn="ctr"/>
                      <a:r>
                        <a:rPr lang="en-US" dirty="0" smtClean="0"/>
                        <a:t>1.38</a:t>
                      </a:r>
                      <a:endParaRPr lang="en-US" dirty="0"/>
                    </a:p>
                  </a:txBody>
                  <a:tcPr/>
                </a:tc>
                <a:tc>
                  <a:txBody>
                    <a:bodyPr/>
                    <a:lstStyle/>
                    <a:p>
                      <a:pPr algn="ctr"/>
                      <a:r>
                        <a:rPr lang="en-US" dirty="0" smtClean="0"/>
                        <a:t>0.89-2.12</a:t>
                      </a:r>
                      <a:endParaRPr lang="en-US" dirty="0"/>
                    </a:p>
                  </a:txBody>
                  <a:tcPr/>
                </a:tc>
                <a:tc>
                  <a:txBody>
                    <a:bodyPr/>
                    <a:lstStyle/>
                    <a:p>
                      <a:pPr algn="ctr"/>
                      <a:endParaRPr lang="en-US" dirty="0"/>
                    </a:p>
                  </a:txBody>
                  <a:tcPr/>
                </a:tc>
                <a:tc>
                  <a:txBody>
                    <a:bodyPr/>
                    <a:lstStyle/>
                    <a:p>
                      <a:pPr algn="ctr"/>
                      <a:r>
                        <a:rPr lang="en-US" b="0" dirty="0" smtClean="0"/>
                        <a:t>1.48</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0.97-2.26</a:t>
                      </a:r>
                    </a:p>
                  </a:txBody>
                  <a:tcPr/>
                </a:tc>
              </a:tr>
              <a:tr h="370840">
                <a:tc>
                  <a:txBody>
                    <a:bodyPr/>
                    <a:lstStyle/>
                    <a:p>
                      <a:pPr marL="236538" indent="0"/>
                      <a:r>
                        <a:rPr lang="en-US" dirty="0" smtClean="0"/>
                        <a:t>P</a:t>
                      </a:r>
                      <a:r>
                        <a:rPr lang="en-US" baseline="0" dirty="0" smtClean="0"/>
                        <a:t> for trend</a:t>
                      </a:r>
                      <a:endParaRPr lang="en-US" dirty="0"/>
                    </a:p>
                  </a:txBody>
                  <a:tcPr/>
                </a:tc>
                <a:tc>
                  <a:txBody>
                    <a:bodyPr/>
                    <a:lstStyle/>
                    <a:p>
                      <a:pPr algn="ctr"/>
                      <a:endParaRPr lang="en-US" dirty="0"/>
                    </a:p>
                  </a:txBody>
                  <a:tcPr/>
                </a:tc>
                <a:tc>
                  <a:txBody>
                    <a:bodyPr/>
                    <a:lstStyle/>
                    <a:p>
                      <a:pPr algn="ctr"/>
                      <a:r>
                        <a:rPr lang="en-US" dirty="0" smtClean="0"/>
                        <a:t>0.22</a:t>
                      </a:r>
                      <a:endParaRPr lang="en-US" dirty="0"/>
                    </a:p>
                  </a:txBody>
                  <a:tcPr/>
                </a:tc>
                <a:tc>
                  <a:txBody>
                    <a:bodyPr/>
                    <a:lstStyle/>
                    <a:p>
                      <a:pPr algn="ctr"/>
                      <a:endParaRPr lang="en-US" dirty="0"/>
                    </a:p>
                  </a:txBody>
                  <a:tcPr/>
                </a:tc>
                <a:tc>
                  <a:txBody>
                    <a:bodyPr/>
                    <a:lstStyle/>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0.27</a:t>
                      </a:r>
                    </a:p>
                  </a:txBody>
                  <a:tcPr/>
                </a:tc>
              </a:tr>
            </a:tbl>
          </a:graphicData>
        </a:graphic>
      </p:graphicFrame>
      <p:sp>
        <p:nvSpPr>
          <p:cNvPr id="5" name="TextBox 4"/>
          <p:cNvSpPr txBox="1"/>
          <p:nvPr/>
        </p:nvSpPr>
        <p:spPr>
          <a:xfrm>
            <a:off x="1066800" y="4800600"/>
            <a:ext cx="2733441" cy="338554"/>
          </a:xfrm>
          <a:prstGeom prst="rect">
            <a:avLst/>
          </a:prstGeom>
          <a:noFill/>
        </p:spPr>
        <p:txBody>
          <a:bodyPr wrap="none" rtlCol="0">
            <a:spAutoFit/>
          </a:bodyPr>
          <a:lstStyle/>
          <a:p>
            <a:r>
              <a:rPr lang="en-US" sz="1600" dirty="0" smtClean="0"/>
              <a:t>Further adjusted for BMI</a:t>
            </a:r>
            <a:endParaRPr lang="en-US" sz="16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325562"/>
          </a:xfrm>
        </p:spPr>
        <p:txBody>
          <a:bodyPr>
            <a:noAutofit/>
          </a:bodyPr>
          <a:lstStyle/>
          <a:p>
            <a:pPr algn="ctr"/>
            <a:r>
              <a:rPr lang="en-US" sz="2800" dirty="0" smtClean="0"/>
              <a:t>Waist circumference and breast cancer risk in AA women (WCHS, 2006-2012)</a:t>
            </a:r>
            <a:endParaRPr lang="en-US" sz="2800" dirty="0"/>
          </a:p>
        </p:txBody>
      </p:sp>
      <p:graphicFrame>
        <p:nvGraphicFramePr>
          <p:cNvPr id="4" name="Table 3"/>
          <p:cNvGraphicFramePr>
            <a:graphicFrameLocks noGrp="1"/>
          </p:cNvGraphicFramePr>
          <p:nvPr/>
        </p:nvGraphicFramePr>
        <p:xfrm>
          <a:off x="228600" y="1524000"/>
          <a:ext cx="8686800" cy="2865120"/>
        </p:xfrm>
        <a:graphic>
          <a:graphicData uri="http://schemas.openxmlformats.org/drawingml/2006/table">
            <a:tbl>
              <a:tblPr firstRow="1" bandRow="1">
                <a:tableStyleId>{69012ECD-51FC-41F1-AA8D-1B2483CD663E}</a:tableStyleId>
              </a:tblPr>
              <a:tblGrid>
                <a:gridCol w="2674620"/>
                <a:gridCol w="947260"/>
                <a:gridCol w="2043113"/>
                <a:gridCol w="208280"/>
                <a:gridCol w="984727"/>
                <a:gridCol w="1828800"/>
              </a:tblGrid>
              <a:tr h="370840">
                <a:tc>
                  <a:txBody>
                    <a:bodyPr/>
                    <a:lstStyle/>
                    <a:p>
                      <a:endParaRPr lang="en-US" dirty="0"/>
                    </a:p>
                  </a:txBody>
                  <a:tcPr>
                    <a:solidFill>
                      <a:schemeClr val="bg2">
                        <a:lumMod val="75000"/>
                      </a:schemeClr>
                    </a:solidFill>
                  </a:tcPr>
                </a:tc>
                <a:tc gridSpan="2">
                  <a:txBody>
                    <a:bodyPr/>
                    <a:lstStyle/>
                    <a:p>
                      <a:pPr algn="ctr"/>
                      <a:r>
                        <a:rPr lang="en-US" dirty="0" smtClean="0"/>
                        <a:t>Pre-menopausal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a:txBody>
                    <a:bodyPr/>
                    <a:lstStyle/>
                    <a:p>
                      <a:pPr algn="ctr"/>
                      <a:endParaRPr lang="en-US" dirty="0"/>
                    </a:p>
                  </a:txBody>
                  <a:tcPr>
                    <a:solidFill>
                      <a:schemeClr val="bg2">
                        <a:lumMod val="75000"/>
                      </a:schemeClr>
                    </a:solidFill>
                  </a:tcPr>
                </a:tc>
                <a:tc gridSpan="2">
                  <a:txBody>
                    <a:bodyPr/>
                    <a:lstStyle/>
                    <a:p>
                      <a:pPr algn="ctr"/>
                      <a:r>
                        <a:rPr lang="en-US" dirty="0" smtClean="0"/>
                        <a:t>Post-menopausal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r>
              <a:tr h="370840">
                <a:tc>
                  <a:txBody>
                    <a:bodyPr/>
                    <a:lstStyle/>
                    <a:p>
                      <a:endParaRPr lang="en-US"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 CI</a:t>
                      </a:r>
                      <a:endParaRPr lang="en-US" b="1" dirty="0"/>
                    </a:p>
                  </a:txBody>
                  <a:tcPr>
                    <a:solidFill>
                      <a:schemeClr val="bg2">
                        <a:lumMod val="75000"/>
                      </a:schemeClr>
                    </a:solidFill>
                  </a:tcPr>
                </a:tc>
                <a:tc>
                  <a:txBody>
                    <a:bodyPr/>
                    <a:lstStyle/>
                    <a:p>
                      <a:pPr algn="ctr"/>
                      <a:endParaRPr lang="en-US" b="1"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a:t>
                      </a:r>
                      <a:r>
                        <a:rPr lang="en-US" b="1" baseline="0" dirty="0" smtClean="0"/>
                        <a:t> CI</a:t>
                      </a:r>
                      <a:endParaRPr lang="en-US" b="1" dirty="0"/>
                    </a:p>
                  </a:txBody>
                  <a:tcPr>
                    <a:solidFill>
                      <a:schemeClr val="bg2">
                        <a:lumMod val="75000"/>
                      </a:schemeClr>
                    </a:solidFill>
                  </a:tcPr>
                </a:tc>
              </a:tr>
              <a:tr h="370840">
                <a:tc>
                  <a:txBody>
                    <a:bodyPr/>
                    <a:lstStyle/>
                    <a:p>
                      <a:r>
                        <a:rPr lang="en-US" b="1" baseline="0" dirty="0" smtClean="0"/>
                        <a:t>Waist circumference, cm</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marL="236538" indent="0"/>
                      <a:r>
                        <a:rPr lang="en-US" dirty="0" smtClean="0"/>
                        <a:t>≤87.8</a:t>
                      </a:r>
                      <a:endParaRPr lang="en-US" dirty="0"/>
                    </a:p>
                  </a:txBody>
                  <a:tcPr/>
                </a:tc>
                <a:tc>
                  <a:txBody>
                    <a:bodyPr/>
                    <a:lstStyle/>
                    <a:p>
                      <a:pPr algn="ctr"/>
                      <a:r>
                        <a:rPr lang="en-US" b="0" dirty="0" smtClean="0"/>
                        <a:t>1.0</a:t>
                      </a:r>
                      <a:endParaRPr lang="en-US" b="0" dirty="0"/>
                    </a:p>
                  </a:txBody>
                  <a:tcPr/>
                </a:tc>
                <a:tc>
                  <a:txBody>
                    <a:bodyPr/>
                    <a:lstStyle/>
                    <a:p>
                      <a:pPr algn="ctr"/>
                      <a:endParaRPr lang="en-US" b="0" dirty="0"/>
                    </a:p>
                  </a:txBody>
                  <a:tcPr/>
                </a:tc>
                <a:tc>
                  <a:txBody>
                    <a:bodyPr/>
                    <a:lstStyle/>
                    <a:p>
                      <a:pPr algn="ctr"/>
                      <a:endParaRPr lang="en-US" b="1" dirty="0"/>
                    </a:p>
                  </a:txBody>
                  <a:tcPr/>
                </a:tc>
                <a:tc>
                  <a:txBody>
                    <a:bodyPr/>
                    <a:lstStyle/>
                    <a:p>
                      <a:pPr algn="ctr"/>
                      <a:r>
                        <a:rPr lang="en-US" b="0" dirty="0" smtClean="0"/>
                        <a:t>1.0</a:t>
                      </a:r>
                      <a:endParaRPr lang="en-US" b="0" dirty="0"/>
                    </a:p>
                  </a:txBody>
                  <a:tcPr/>
                </a:tc>
                <a:tc>
                  <a:txBody>
                    <a:bodyPr/>
                    <a:lstStyle/>
                    <a:p>
                      <a:pPr algn="ctr"/>
                      <a:endParaRPr lang="en-US" b="0" dirty="0"/>
                    </a:p>
                  </a:txBody>
                  <a:tcPr/>
                </a:tc>
              </a:tr>
              <a:tr h="370840">
                <a:tc>
                  <a:txBody>
                    <a:bodyPr/>
                    <a:lstStyle/>
                    <a:p>
                      <a:pPr marL="236538" indent="0"/>
                      <a:r>
                        <a:rPr lang="en-US" dirty="0" smtClean="0"/>
                        <a:t>87.89-97.75</a:t>
                      </a:r>
                      <a:endParaRPr lang="en-US" dirty="0"/>
                    </a:p>
                  </a:txBody>
                  <a:tcPr/>
                </a:tc>
                <a:tc>
                  <a:txBody>
                    <a:bodyPr/>
                    <a:lstStyle/>
                    <a:p>
                      <a:pPr algn="ctr"/>
                      <a:r>
                        <a:rPr lang="en-US" dirty="0" smtClean="0"/>
                        <a:t>1.26</a:t>
                      </a:r>
                      <a:endParaRPr lang="en-US" dirty="0"/>
                    </a:p>
                  </a:txBody>
                  <a:tcPr/>
                </a:tc>
                <a:tc>
                  <a:txBody>
                    <a:bodyPr/>
                    <a:lstStyle/>
                    <a:p>
                      <a:pPr algn="ctr"/>
                      <a:r>
                        <a:rPr lang="en-US" dirty="0" smtClean="0"/>
                        <a:t>0.85-1.88</a:t>
                      </a:r>
                      <a:endParaRPr lang="en-US" dirty="0"/>
                    </a:p>
                  </a:txBody>
                  <a:tcPr/>
                </a:tc>
                <a:tc>
                  <a:txBody>
                    <a:bodyPr/>
                    <a:lstStyle/>
                    <a:p>
                      <a:pPr algn="ctr"/>
                      <a:endParaRPr lang="en-US" dirty="0"/>
                    </a:p>
                  </a:txBody>
                  <a:tcPr/>
                </a:tc>
                <a:tc>
                  <a:txBody>
                    <a:bodyPr/>
                    <a:lstStyle/>
                    <a:p>
                      <a:pPr algn="ctr"/>
                      <a:r>
                        <a:rPr lang="en-US" b="0" dirty="0" smtClean="0"/>
                        <a:t>1.13</a:t>
                      </a:r>
                      <a:endParaRPr lang="en-US" b="0" dirty="0"/>
                    </a:p>
                  </a:txBody>
                  <a:tcPr/>
                </a:tc>
                <a:tc>
                  <a:txBody>
                    <a:bodyPr/>
                    <a:lstStyle/>
                    <a:p>
                      <a:pPr algn="ctr"/>
                      <a:r>
                        <a:rPr lang="en-US" b="0" dirty="0" smtClean="0"/>
                        <a:t>0.73-1.76</a:t>
                      </a:r>
                      <a:endParaRPr lang="en-US" b="0" dirty="0"/>
                    </a:p>
                  </a:txBody>
                  <a:tcPr/>
                </a:tc>
              </a:tr>
              <a:tr h="370840">
                <a:tc>
                  <a:txBody>
                    <a:bodyPr/>
                    <a:lstStyle/>
                    <a:p>
                      <a:pPr marL="236538" indent="0"/>
                      <a:r>
                        <a:rPr lang="en-US" dirty="0" smtClean="0"/>
                        <a:t>97.76-110.25</a:t>
                      </a:r>
                      <a:endParaRPr lang="en-US" dirty="0"/>
                    </a:p>
                  </a:txBody>
                  <a:tcPr/>
                </a:tc>
                <a:tc>
                  <a:txBody>
                    <a:bodyPr/>
                    <a:lstStyle/>
                    <a:p>
                      <a:pPr algn="ctr"/>
                      <a:r>
                        <a:rPr lang="en-US" dirty="0" smtClean="0"/>
                        <a:t>1.47</a:t>
                      </a:r>
                      <a:endParaRPr lang="en-US" dirty="0"/>
                    </a:p>
                  </a:txBody>
                  <a:tcPr/>
                </a:tc>
                <a:tc>
                  <a:txBody>
                    <a:bodyPr/>
                    <a:lstStyle/>
                    <a:p>
                      <a:pPr algn="ctr"/>
                      <a:r>
                        <a:rPr lang="en-US" dirty="0" smtClean="0"/>
                        <a:t>0.88-2.44</a:t>
                      </a:r>
                      <a:endParaRPr lang="en-US" dirty="0"/>
                    </a:p>
                  </a:txBody>
                  <a:tcPr/>
                </a:tc>
                <a:tc>
                  <a:txBody>
                    <a:bodyPr/>
                    <a:lstStyle/>
                    <a:p>
                      <a:pPr algn="ctr"/>
                      <a:endParaRPr lang="en-US" dirty="0"/>
                    </a:p>
                  </a:txBody>
                  <a:tcPr/>
                </a:tc>
                <a:tc>
                  <a:txBody>
                    <a:bodyPr/>
                    <a:lstStyle/>
                    <a:p>
                      <a:pPr algn="ctr"/>
                      <a:r>
                        <a:rPr lang="en-US" b="0" dirty="0" smtClean="0"/>
                        <a:t>1.51</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0.92-2.48</a:t>
                      </a:r>
                    </a:p>
                  </a:txBody>
                  <a:tcPr/>
                </a:tc>
              </a:tr>
              <a:tr h="370840">
                <a:tc>
                  <a:txBody>
                    <a:bodyPr/>
                    <a:lstStyle/>
                    <a:p>
                      <a:pPr marL="236538" indent="0"/>
                      <a:r>
                        <a:rPr lang="en-US" dirty="0" smtClean="0"/>
                        <a:t>&gt;110.25</a:t>
                      </a:r>
                      <a:endParaRPr lang="en-US" dirty="0"/>
                    </a:p>
                  </a:txBody>
                  <a:tcPr/>
                </a:tc>
                <a:tc>
                  <a:txBody>
                    <a:bodyPr/>
                    <a:lstStyle/>
                    <a:p>
                      <a:pPr algn="ctr"/>
                      <a:r>
                        <a:rPr lang="en-US" dirty="0" smtClean="0"/>
                        <a:t>2.25</a:t>
                      </a:r>
                      <a:endParaRPr lang="en-US" dirty="0"/>
                    </a:p>
                  </a:txBody>
                  <a:tcPr/>
                </a:tc>
                <a:tc>
                  <a:txBody>
                    <a:bodyPr/>
                    <a:lstStyle/>
                    <a:p>
                      <a:pPr algn="ctr"/>
                      <a:r>
                        <a:rPr lang="en-US" dirty="0" smtClean="0"/>
                        <a:t>1.07-4.74</a:t>
                      </a:r>
                      <a:endParaRPr lang="en-US" dirty="0"/>
                    </a:p>
                  </a:txBody>
                  <a:tcPr/>
                </a:tc>
                <a:tc>
                  <a:txBody>
                    <a:bodyPr/>
                    <a:lstStyle/>
                    <a:p>
                      <a:pPr algn="ctr"/>
                      <a:endParaRPr lang="en-US" dirty="0"/>
                    </a:p>
                  </a:txBody>
                  <a:tcPr/>
                </a:tc>
                <a:tc>
                  <a:txBody>
                    <a:bodyPr/>
                    <a:lstStyle/>
                    <a:p>
                      <a:pPr algn="ctr"/>
                      <a:r>
                        <a:rPr lang="en-US" b="0" dirty="0" smtClean="0"/>
                        <a:t>1.23</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0.64-2.34</a:t>
                      </a:r>
                    </a:p>
                  </a:txBody>
                  <a:tcPr/>
                </a:tc>
              </a:tr>
            </a:tbl>
          </a:graphicData>
        </a:graphic>
      </p:graphicFrame>
      <p:sp>
        <p:nvSpPr>
          <p:cNvPr id="5" name="TextBox 4"/>
          <p:cNvSpPr txBox="1"/>
          <p:nvPr/>
        </p:nvSpPr>
        <p:spPr>
          <a:xfrm>
            <a:off x="381000" y="4495800"/>
            <a:ext cx="2733441" cy="338554"/>
          </a:xfrm>
          <a:prstGeom prst="rect">
            <a:avLst/>
          </a:prstGeom>
          <a:noFill/>
        </p:spPr>
        <p:txBody>
          <a:bodyPr wrap="none" rtlCol="0">
            <a:spAutoFit/>
          </a:bodyPr>
          <a:lstStyle/>
          <a:p>
            <a:r>
              <a:rPr lang="en-US" sz="1600" dirty="0" smtClean="0"/>
              <a:t>Further adjusted for BMI</a:t>
            </a:r>
            <a:endParaRPr lang="en-US" sz="1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325562"/>
          </a:xfrm>
        </p:spPr>
        <p:txBody>
          <a:bodyPr>
            <a:noAutofit/>
          </a:bodyPr>
          <a:lstStyle/>
          <a:p>
            <a:pPr algn="ctr"/>
            <a:r>
              <a:rPr lang="en-US" sz="2800" dirty="0" smtClean="0"/>
              <a:t>Hip circumference and breast cancer risk in AA women (WCHS, 2006-2012)</a:t>
            </a:r>
            <a:endParaRPr lang="en-US" sz="2800" dirty="0"/>
          </a:p>
        </p:txBody>
      </p:sp>
      <p:graphicFrame>
        <p:nvGraphicFramePr>
          <p:cNvPr id="4" name="Table 3"/>
          <p:cNvGraphicFramePr>
            <a:graphicFrameLocks noGrp="1"/>
          </p:cNvGraphicFramePr>
          <p:nvPr/>
        </p:nvGraphicFramePr>
        <p:xfrm>
          <a:off x="228600" y="1524000"/>
          <a:ext cx="8686800" cy="3235960"/>
        </p:xfrm>
        <a:graphic>
          <a:graphicData uri="http://schemas.openxmlformats.org/drawingml/2006/table">
            <a:tbl>
              <a:tblPr firstRow="1" bandRow="1">
                <a:tableStyleId>{69012ECD-51FC-41F1-AA8D-1B2483CD663E}</a:tableStyleId>
              </a:tblPr>
              <a:tblGrid>
                <a:gridCol w="2674620"/>
                <a:gridCol w="947260"/>
                <a:gridCol w="2043113"/>
                <a:gridCol w="208280"/>
                <a:gridCol w="984727"/>
                <a:gridCol w="1828800"/>
              </a:tblGrid>
              <a:tr h="370840">
                <a:tc>
                  <a:txBody>
                    <a:bodyPr/>
                    <a:lstStyle/>
                    <a:p>
                      <a:endParaRPr lang="en-US" dirty="0"/>
                    </a:p>
                  </a:txBody>
                  <a:tcPr>
                    <a:solidFill>
                      <a:schemeClr val="bg2">
                        <a:lumMod val="75000"/>
                      </a:schemeClr>
                    </a:solidFill>
                  </a:tcPr>
                </a:tc>
                <a:tc gridSpan="2">
                  <a:txBody>
                    <a:bodyPr/>
                    <a:lstStyle/>
                    <a:p>
                      <a:pPr algn="ctr"/>
                      <a:r>
                        <a:rPr lang="en-US" dirty="0" smtClean="0"/>
                        <a:t>Pre-menopausal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c>
                  <a:txBody>
                    <a:bodyPr/>
                    <a:lstStyle/>
                    <a:p>
                      <a:pPr algn="ctr"/>
                      <a:endParaRPr lang="en-US" dirty="0"/>
                    </a:p>
                  </a:txBody>
                  <a:tcPr>
                    <a:solidFill>
                      <a:schemeClr val="bg2">
                        <a:lumMod val="75000"/>
                      </a:schemeClr>
                    </a:solidFill>
                  </a:tcPr>
                </a:tc>
                <a:tc gridSpan="2">
                  <a:txBody>
                    <a:bodyPr/>
                    <a:lstStyle/>
                    <a:p>
                      <a:pPr algn="ctr"/>
                      <a:r>
                        <a:rPr lang="en-US" dirty="0" smtClean="0"/>
                        <a:t>Post-menopausal</a:t>
                      </a:r>
                      <a:endParaRPr lang="en-US" dirty="0"/>
                    </a:p>
                  </a:txBody>
                  <a:tcPr>
                    <a:solidFill>
                      <a:schemeClr val="bg2">
                        <a:lumMod val="75000"/>
                      </a:schemeClr>
                    </a:solidFill>
                  </a:tcPr>
                </a:tc>
                <a:tc hMerge="1">
                  <a:txBody>
                    <a:bodyPr/>
                    <a:lstStyle/>
                    <a:p>
                      <a:pPr algn="ctr"/>
                      <a:endParaRPr lang="en-US" dirty="0"/>
                    </a:p>
                  </a:txBody>
                  <a:tcPr>
                    <a:solidFill>
                      <a:schemeClr val="bg2">
                        <a:lumMod val="75000"/>
                      </a:schemeClr>
                    </a:solidFill>
                  </a:tcPr>
                </a:tc>
              </a:tr>
              <a:tr h="370840">
                <a:tc>
                  <a:txBody>
                    <a:bodyPr/>
                    <a:lstStyle/>
                    <a:p>
                      <a:endParaRPr lang="en-US"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 CI</a:t>
                      </a:r>
                      <a:endParaRPr lang="en-US" b="1" dirty="0"/>
                    </a:p>
                  </a:txBody>
                  <a:tcPr>
                    <a:solidFill>
                      <a:schemeClr val="bg2">
                        <a:lumMod val="75000"/>
                      </a:schemeClr>
                    </a:solidFill>
                  </a:tcPr>
                </a:tc>
                <a:tc>
                  <a:txBody>
                    <a:bodyPr/>
                    <a:lstStyle/>
                    <a:p>
                      <a:pPr algn="ctr"/>
                      <a:endParaRPr lang="en-US" b="1" dirty="0"/>
                    </a:p>
                  </a:txBody>
                  <a:tcPr>
                    <a:solidFill>
                      <a:schemeClr val="bg2">
                        <a:lumMod val="75000"/>
                      </a:schemeClr>
                    </a:solidFill>
                  </a:tcPr>
                </a:tc>
                <a:tc>
                  <a:txBody>
                    <a:bodyPr/>
                    <a:lstStyle/>
                    <a:p>
                      <a:pPr algn="ctr"/>
                      <a:r>
                        <a:rPr lang="en-US" b="1" dirty="0" smtClean="0"/>
                        <a:t>OR</a:t>
                      </a:r>
                      <a:endParaRPr lang="en-US" b="1" dirty="0"/>
                    </a:p>
                  </a:txBody>
                  <a:tcPr>
                    <a:solidFill>
                      <a:schemeClr val="bg2">
                        <a:lumMod val="75000"/>
                      </a:schemeClr>
                    </a:solidFill>
                  </a:tcPr>
                </a:tc>
                <a:tc>
                  <a:txBody>
                    <a:bodyPr/>
                    <a:lstStyle/>
                    <a:p>
                      <a:pPr algn="ctr"/>
                      <a:r>
                        <a:rPr lang="en-US" b="1" dirty="0" smtClean="0"/>
                        <a:t>95%</a:t>
                      </a:r>
                      <a:r>
                        <a:rPr lang="en-US" b="1" baseline="0" dirty="0" smtClean="0"/>
                        <a:t> CI</a:t>
                      </a:r>
                      <a:endParaRPr lang="en-US" b="1" dirty="0"/>
                    </a:p>
                  </a:txBody>
                  <a:tcPr>
                    <a:solidFill>
                      <a:schemeClr val="bg2">
                        <a:lumMod val="75000"/>
                      </a:schemeClr>
                    </a:solidFill>
                  </a:tcPr>
                </a:tc>
              </a:tr>
              <a:tr h="370840">
                <a:tc>
                  <a:txBody>
                    <a:bodyPr/>
                    <a:lstStyle/>
                    <a:p>
                      <a:r>
                        <a:rPr lang="en-US" b="1" baseline="0" dirty="0" smtClean="0"/>
                        <a:t>Hip circumference, cm</a:t>
                      </a:r>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r>
              <a:tr h="370840">
                <a:tc>
                  <a:txBody>
                    <a:bodyPr/>
                    <a:lstStyle/>
                    <a:p>
                      <a:pPr marL="236538" indent="0"/>
                      <a:r>
                        <a:rPr lang="en-US" dirty="0" smtClean="0"/>
                        <a:t>≤103.18</a:t>
                      </a:r>
                      <a:endParaRPr lang="en-US" dirty="0"/>
                    </a:p>
                  </a:txBody>
                  <a:tcPr/>
                </a:tc>
                <a:tc>
                  <a:txBody>
                    <a:bodyPr/>
                    <a:lstStyle/>
                    <a:p>
                      <a:pPr algn="ctr"/>
                      <a:r>
                        <a:rPr lang="en-US" b="0" dirty="0" smtClean="0"/>
                        <a:t>1.00</a:t>
                      </a:r>
                      <a:endParaRPr lang="en-US" b="0" dirty="0"/>
                    </a:p>
                  </a:txBody>
                  <a:tcPr/>
                </a:tc>
                <a:tc>
                  <a:txBody>
                    <a:bodyPr/>
                    <a:lstStyle/>
                    <a:p>
                      <a:pPr algn="ctr"/>
                      <a:endParaRPr lang="en-US" b="0" dirty="0"/>
                    </a:p>
                  </a:txBody>
                  <a:tcPr/>
                </a:tc>
                <a:tc>
                  <a:txBody>
                    <a:bodyPr/>
                    <a:lstStyle/>
                    <a:p>
                      <a:pPr algn="ctr"/>
                      <a:endParaRPr lang="en-US" b="1" dirty="0"/>
                    </a:p>
                  </a:txBody>
                  <a:tcPr/>
                </a:tc>
                <a:tc>
                  <a:txBody>
                    <a:bodyPr/>
                    <a:lstStyle/>
                    <a:p>
                      <a:pPr algn="ctr"/>
                      <a:r>
                        <a:rPr lang="en-US" b="0" dirty="0" smtClean="0"/>
                        <a:t>1.00</a:t>
                      </a:r>
                      <a:endParaRPr lang="en-US" b="0" dirty="0"/>
                    </a:p>
                  </a:txBody>
                  <a:tcPr/>
                </a:tc>
                <a:tc>
                  <a:txBody>
                    <a:bodyPr/>
                    <a:lstStyle/>
                    <a:p>
                      <a:pPr algn="ctr"/>
                      <a:endParaRPr lang="en-US" b="0" dirty="0"/>
                    </a:p>
                  </a:txBody>
                  <a:tcPr/>
                </a:tc>
              </a:tr>
              <a:tr h="370840">
                <a:tc>
                  <a:txBody>
                    <a:bodyPr/>
                    <a:lstStyle/>
                    <a:p>
                      <a:pPr marL="236538" indent="0"/>
                      <a:r>
                        <a:rPr lang="en-US" dirty="0" smtClean="0"/>
                        <a:t>103.9-111.63</a:t>
                      </a:r>
                      <a:endParaRPr lang="en-US" dirty="0"/>
                    </a:p>
                  </a:txBody>
                  <a:tcPr/>
                </a:tc>
                <a:tc>
                  <a:txBody>
                    <a:bodyPr/>
                    <a:lstStyle/>
                    <a:p>
                      <a:pPr algn="ctr"/>
                      <a:r>
                        <a:rPr lang="en-US" dirty="0" smtClean="0"/>
                        <a:t>1.60</a:t>
                      </a:r>
                      <a:endParaRPr lang="en-US" dirty="0"/>
                    </a:p>
                  </a:txBody>
                  <a:tcPr/>
                </a:tc>
                <a:tc>
                  <a:txBody>
                    <a:bodyPr/>
                    <a:lstStyle/>
                    <a:p>
                      <a:pPr algn="ctr"/>
                      <a:r>
                        <a:rPr lang="en-US" dirty="0" smtClean="0"/>
                        <a:t>1.07-2.39</a:t>
                      </a:r>
                      <a:endParaRPr lang="en-US" dirty="0"/>
                    </a:p>
                  </a:txBody>
                  <a:tcPr/>
                </a:tc>
                <a:tc>
                  <a:txBody>
                    <a:bodyPr/>
                    <a:lstStyle/>
                    <a:p>
                      <a:pPr algn="ctr"/>
                      <a:endParaRPr lang="en-US" dirty="0"/>
                    </a:p>
                  </a:txBody>
                  <a:tcPr/>
                </a:tc>
                <a:tc>
                  <a:txBody>
                    <a:bodyPr/>
                    <a:lstStyle/>
                    <a:p>
                      <a:pPr algn="ctr"/>
                      <a:r>
                        <a:rPr lang="en-US" b="0" dirty="0" smtClean="0"/>
                        <a:t>0.99</a:t>
                      </a:r>
                      <a:endParaRPr lang="en-US" b="0" dirty="0"/>
                    </a:p>
                  </a:txBody>
                  <a:tcPr/>
                </a:tc>
                <a:tc>
                  <a:txBody>
                    <a:bodyPr/>
                    <a:lstStyle/>
                    <a:p>
                      <a:pPr algn="ctr"/>
                      <a:r>
                        <a:rPr lang="en-US" b="0" dirty="0" smtClean="0"/>
                        <a:t>0.65-1.51</a:t>
                      </a:r>
                      <a:endParaRPr lang="en-US" b="0" dirty="0"/>
                    </a:p>
                  </a:txBody>
                  <a:tcPr/>
                </a:tc>
              </a:tr>
              <a:tr h="370840">
                <a:tc>
                  <a:txBody>
                    <a:bodyPr/>
                    <a:lstStyle/>
                    <a:p>
                      <a:pPr marL="236538" indent="0"/>
                      <a:r>
                        <a:rPr lang="en-US" dirty="0" smtClean="0"/>
                        <a:t>111.64-123.15</a:t>
                      </a:r>
                      <a:endParaRPr lang="en-US" dirty="0"/>
                    </a:p>
                  </a:txBody>
                  <a:tcPr/>
                </a:tc>
                <a:tc>
                  <a:txBody>
                    <a:bodyPr/>
                    <a:lstStyle/>
                    <a:p>
                      <a:pPr algn="ctr"/>
                      <a:r>
                        <a:rPr lang="en-US" dirty="0" smtClean="0"/>
                        <a:t>1.60</a:t>
                      </a:r>
                      <a:endParaRPr lang="en-US" dirty="0"/>
                    </a:p>
                  </a:txBody>
                  <a:tcPr/>
                </a:tc>
                <a:tc>
                  <a:txBody>
                    <a:bodyPr/>
                    <a:lstStyle/>
                    <a:p>
                      <a:pPr algn="ctr"/>
                      <a:r>
                        <a:rPr lang="en-US" dirty="0" smtClean="0"/>
                        <a:t>0.98-2.60</a:t>
                      </a:r>
                      <a:endParaRPr lang="en-US" dirty="0"/>
                    </a:p>
                  </a:txBody>
                  <a:tcPr/>
                </a:tc>
                <a:tc>
                  <a:txBody>
                    <a:bodyPr/>
                    <a:lstStyle/>
                    <a:p>
                      <a:pPr algn="ctr"/>
                      <a:endParaRPr lang="en-US" dirty="0"/>
                    </a:p>
                  </a:txBody>
                  <a:tcPr/>
                </a:tc>
                <a:tc>
                  <a:txBody>
                    <a:bodyPr/>
                    <a:lstStyle/>
                    <a:p>
                      <a:pPr algn="ctr"/>
                      <a:r>
                        <a:rPr lang="en-US" b="0" dirty="0" smtClean="0"/>
                        <a:t>1.16</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0.71-1.89</a:t>
                      </a:r>
                    </a:p>
                  </a:txBody>
                  <a:tcPr/>
                </a:tc>
              </a:tr>
              <a:tr h="370840">
                <a:tc>
                  <a:txBody>
                    <a:bodyPr/>
                    <a:lstStyle/>
                    <a:p>
                      <a:pPr marL="236538" indent="0"/>
                      <a:r>
                        <a:rPr lang="en-US" dirty="0" smtClean="0"/>
                        <a:t>&gt;123.15</a:t>
                      </a:r>
                      <a:endParaRPr lang="en-US" dirty="0"/>
                    </a:p>
                  </a:txBody>
                  <a:tcPr/>
                </a:tc>
                <a:tc>
                  <a:txBody>
                    <a:bodyPr/>
                    <a:lstStyle/>
                    <a:p>
                      <a:pPr algn="ctr"/>
                      <a:r>
                        <a:rPr lang="en-US" dirty="0" smtClean="0"/>
                        <a:t>2.91</a:t>
                      </a:r>
                      <a:endParaRPr lang="en-US" dirty="0"/>
                    </a:p>
                  </a:txBody>
                  <a:tcPr/>
                </a:tc>
                <a:tc>
                  <a:txBody>
                    <a:bodyPr/>
                    <a:lstStyle/>
                    <a:p>
                      <a:pPr algn="ctr"/>
                      <a:r>
                        <a:rPr lang="en-US" dirty="0" smtClean="0"/>
                        <a:t>1.39-6.10</a:t>
                      </a:r>
                      <a:endParaRPr lang="en-US" dirty="0"/>
                    </a:p>
                  </a:txBody>
                  <a:tcPr/>
                </a:tc>
                <a:tc>
                  <a:txBody>
                    <a:bodyPr/>
                    <a:lstStyle/>
                    <a:p>
                      <a:pPr algn="ctr"/>
                      <a:endParaRPr lang="en-US" dirty="0"/>
                    </a:p>
                  </a:txBody>
                  <a:tcPr/>
                </a:tc>
                <a:tc>
                  <a:txBody>
                    <a:bodyPr/>
                    <a:lstStyle/>
                    <a:p>
                      <a:pPr algn="ctr"/>
                      <a:r>
                        <a:rPr lang="en-US" b="0" dirty="0" smtClean="0"/>
                        <a:t>0.87</a:t>
                      </a: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0.45-1.71</a:t>
                      </a:r>
                    </a:p>
                  </a:txBody>
                  <a:tcPr/>
                </a:tc>
              </a:tr>
              <a:tr h="370840">
                <a:tc>
                  <a:txBody>
                    <a:bodyPr/>
                    <a:lstStyle/>
                    <a:p>
                      <a:pPr marL="236538" indent="0"/>
                      <a:r>
                        <a:rPr lang="en-US" dirty="0" smtClean="0"/>
                        <a:t>P for trend</a:t>
                      </a:r>
                      <a:endParaRPr lang="en-US" dirty="0"/>
                    </a:p>
                  </a:txBody>
                  <a:tcPr/>
                </a:tc>
                <a:tc>
                  <a:txBody>
                    <a:bodyPr/>
                    <a:lstStyle/>
                    <a:p>
                      <a:pPr algn="ctr"/>
                      <a:endParaRPr lang="en-US" dirty="0"/>
                    </a:p>
                  </a:txBody>
                  <a:tcPr/>
                </a:tc>
                <a:tc>
                  <a:txBody>
                    <a:bodyPr/>
                    <a:lstStyle/>
                    <a:p>
                      <a:pPr algn="ctr"/>
                      <a:r>
                        <a:rPr lang="en-US" dirty="0" smtClean="0"/>
                        <a:t>0.01</a:t>
                      </a:r>
                      <a:endParaRPr lang="en-US" dirty="0"/>
                    </a:p>
                  </a:txBody>
                  <a:tcPr/>
                </a:tc>
                <a:tc>
                  <a:txBody>
                    <a:bodyPr/>
                    <a:lstStyle/>
                    <a:p>
                      <a:pPr algn="ctr"/>
                      <a:endParaRPr lang="en-US" dirty="0"/>
                    </a:p>
                  </a:txBody>
                  <a:tcPr/>
                </a:tc>
                <a:tc>
                  <a:txBody>
                    <a:bodyPr/>
                    <a:lstStyle/>
                    <a:p>
                      <a:pPr algn="ctr"/>
                      <a:endParaRPr lang="en-US"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t>0.69</a:t>
                      </a:r>
                    </a:p>
                  </a:txBody>
                  <a:tcPr/>
                </a:tc>
              </a:tr>
            </a:tbl>
          </a:graphicData>
        </a:graphic>
      </p:graphicFrame>
      <p:sp>
        <p:nvSpPr>
          <p:cNvPr id="5" name="TextBox 4"/>
          <p:cNvSpPr txBox="1"/>
          <p:nvPr/>
        </p:nvSpPr>
        <p:spPr>
          <a:xfrm>
            <a:off x="381000" y="4919246"/>
            <a:ext cx="2733441" cy="338554"/>
          </a:xfrm>
          <a:prstGeom prst="rect">
            <a:avLst/>
          </a:prstGeom>
          <a:noFill/>
        </p:spPr>
        <p:txBody>
          <a:bodyPr wrap="none" rtlCol="0">
            <a:spAutoFit/>
          </a:bodyPr>
          <a:lstStyle/>
          <a:p>
            <a:r>
              <a:rPr lang="en-US" sz="1600" dirty="0" smtClean="0"/>
              <a:t>Further adjusted for BMI</a:t>
            </a:r>
            <a:endParaRPr lang="en-US" sz="1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525963"/>
          </a:xfrm>
        </p:spPr>
        <p:txBody>
          <a:bodyPr>
            <a:normAutofit fontScale="55000" lnSpcReduction="20000"/>
          </a:bodyPr>
          <a:lstStyle/>
          <a:p>
            <a:pPr>
              <a:lnSpc>
                <a:spcPct val="120000"/>
              </a:lnSpc>
              <a:spcBef>
                <a:spcPts val="600"/>
              </a:spcBef>
              <a:spcAft>
                <a:spcPts val="600"/>
              </a:spcAft>
            </a:pPr>
            <a:r>
              <a:rPr lang="en-US" sz="3200" u="sng" dirty="0" smtClean="0"/>
              <a:t>Childhood body size</a:t>
            </a:r>
            <a:r>
              <a:rPr lang="en-US" sz="3200" dirty="0" smtClean="0"/>
              <a:t>: Shorter stature was associated with increased postmenopausal breast cancer risk, while being heavier was associated with decreased risk in AA women.</a:t>
            </a:r>
          </a:p>
          <a:p>
            <a:pPr>
              <a:lnSpc>
                <a:spcPct val="120000"/>
              </a:lnSpc>
              <a:spcBef>
                <a:spcPts val="600"/>
              </a:spcBef>
              <a:spcAft>
                <a:spcPts val="600"/>
              </a:spcAft>
            </a:pPr>
            <a:r>
              <a:rPr lang="en-US" sz="3200" dirty="0" smtClean="0"/>
              <a:t>No significant association was found with </a:t>
            </a:r>
            <a:r>
              <a:rPr lang="en-US" sz="3200" u="sng" dirty="0" smtClean="0"/>
              <a:t>BMI at age 20</a:t>
            </a:r>
            <a:r>
              <a:rPr lang="en-US" sz="3200" dirty="0" smtClean="0"/>
              <a:t> or with </a:t>
            </a:r>
            <a:r>
              <a:rPr lang="en-US" sz="3200" u="sng" dirty="0" smtClean="0"/>
              <a:t>weight gain </a:t>
            </a:r>
            <a:r>
              <a:rPr lang="en-US" sz="3200" dirty="0" smtClean="0"/>
              <a:t>since age 20 for AA women.</a:t>
            </a:r>
          </a:p>
          <a:p>
            <a:pPr>
              <a:lnSpc>
                <a:spcPct val="120000"/>
              </a:lnSpc>
              <a:spcBef>
                <a:spcPts val="600"/>
              </a:spcBef>
              <a:spcAft>
                <a:spcPts val="600"/>
              </a:spcAft>
            </a:pPr>
            <a:r>
              <a:rPr lang="en-US" sz="3200" u="sng" dirty="0" smtClean="0"/>
              <a:t>Adult BMI </a:t>
            </a:r>
            <a:r>
              <a:rPr lang="en-US" sz="3200" dirty="0" smtClean="0"/>
              <a:t>was also unrelated to premenopausal or postmenopausal breast cancer.</a:t>
            </a:r>
          </a:p>
          <a:p>
            <a:pPr>
              <a:lnSpc>
                <a:spcPct val="120000"/>
              </a:lnSpc>
              <a:spcBef>
                <a:spcPts val="600"/>
              </a:spcBef>
              <a:spcAft>
                <a:spcPts val="600"/>
              </a:spcAft>
            </a:pPr>
            <a:r>
              <a:rPr lang="en-US" sz="3200" u="sng" dirty="0" smtClean="0"/>
              <a:t>Adult body fat distribution</a:t>
            </a:r>
            <a:r>
              <a:rPr lang="en-US" sz="3200" dirty="0" smtClean="0"/>
              <a:t>: Higher waist and hip circumferences were associated with increased risk.</a:t>
            </a:r>
          </a:p>
          <a:p>
            <a:pPr>
              <a:lnSpc>
                <a:spcPct val="120000"/>
              </a:lnSpc>
              <a:spcBef>
                <a:spcPts val="600"/>
              </a:spcBef>
              <a:spcAft>
                <a:spcPts val="600"/>
              </a:spcAft>
            </a:pPr>
            <a:r>
              <a:rPr lang="en-US" sz="3200" u="sng" dirty="0" smtClean="0"/>
              <a:t>Adult body composition</a:t>
            </a:r>
            <a:r>
              <a:rPr lang="en-US" sz="3200" dirty="0" smtClean="0"/>
              <a:t>: There was a suggestion of increased risk with higher fat mass and percent body fat in postmenopausal women, but confidence intervals included the null value.</a:t>
            </a:r>
          </a:p>
          <a:p>
            <a:endParaRPr lang="en-US" dirty="0" smtClean="0"/>
          </a:p>
        </p:txBody>
      </p:sp>
      <p:sp>
        <p:nvSpPr>
          <p:cNvPr id="3" name="Title 2"/>
          <p:cNvSpPr>
            <a:spLocks noGrp="1"/>
          </p:cNvSpPr>
          <p:nvPr>
            <p:ph type="title"/>
          </p:nvPr>
        </p:nvSpPr>
        <p:spPr/>
        <p:txBody>
          <a:bodyPr/>
          <a:lstStyle/>
          <a:p>
            <a:r>
              <a:rPr lang="en-US" dirty="0" smtClean="0"/>
              <a:t>Summary/ Major findings</a:t>
            </a:r>
            <a:endParaRPr lang="en-US" dirty="0"/>
          </a:p>
        </p:txBody>
      </p:sp>
      <p:sp>
        <p:nvSpPr>
          <p:cNvPr id="4" name="Line 4"/>
          <p:cNvSpPr>
            <a:spLocks noChangeShapeType="1"/>
          </p:cNvSpPr>
          <p:nvPr/>
        </p:nvSpPr>
        <p:spPr bwMode="auto">
          <a:xfrm>
            <a:off x="457200" y="12192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77500" lnSpcReduction="20000"/>
          </a:bodyPr>
          <a:lstStyle/>
          <a:p>
            <a:pPr>
              <a:buNone/>
            </a:pPr>
            <a:endParaRPr lang="en-US" dirty="0" smtClean="0"/>
          </a:p>
          <a:p>
            <a:pPr>
              <a:lnSpc>
                <a:spcPct val="120000"/>
              </a:lnSpc>
              <a:spcBef>
                <a:spcPts val="600"/>
              </a:spcBef>
              <a:spcAft>
                <a:spcPts val="600"/>
              </a:spcAft>
            </a:pPr>
            <a:r>
              <a:rPr lang="en-US" dirty="0" smtClean="0"/>
              <a:t>Childhood height may have opposing effects in subsequent breast cancer risk in white and AA women.</a:t>
            </a:r>
          </a:p>
          <a:p>
            <a:pPr>
              <a:lnSpc>
                <a:spcPct val="120000"/>
              </a:lnSpc>
              <a:spcBef>
                <a:spcPts val="600"/>
              </a:spcBef>
              <a:spcAft>
                <a:spcPts val="600"/>
              </a:spcAft>
            </a:pPr>
            <a:r>
              <a:rPr lang="en-US" dirty="0" smtClean="0"/>
              <a:t>S</a:t>
            </a:r>
            <a:r>
              <a:rPr lang="en-US" dirty="0" smtClean="0"/>
              <a:t>imilar inverse association with adolescent weight was found in AA as that observed for white girls in this and other studies.</a:t>
            </a:r>
          </a:p>
          <a:p>
            <a:pPr>
              <a:lnSpc>
                <a:spcPct val="120000"/>
              </a:lnSpc>
              <a:spcBef>
                <a:spcPts val="600"/>
              </a:spcBef>
              <a:spcAft>
                <a:spcPts val="600"/>
              </a:spcAft>
            </a:pPr>
            <a:r>
              <a:rPr lang="en-US" dirty="0" smtClean="0"/>
              <a:t>While general obesity did not appear to impact risk, higher waist and hip circumference may increase premenopausal breast cancer risk.</a:t>
            </a:r>
          </a:p>
          <a:p>
            <a:pPr>
              <a:lnSpc>
                <a:spcPct val="120000"/>
              </a:lnSpc>
              <a:spcBef>
                <a:spcPts val="600"/>
              </a:spcBef>
              <a:spcAft>
                <a:spcPts val="600"/>
              </a:spcAft>
            </a:pPr>
            <a:r>
              <a:rPr lang="en-US" dirty="0" smtClean="0"/>
              <a:t>Overall, we found differences in the impact of early life and adult body size and adiposity on breast cancer in AA women that warrant further investigation. </a:t>
            </a:r>
          </a:p>
          <a:p>
            <a:endParaRPr lang="en-US" dirty="0"/>
          </a:p>
        </p:txBody>
      </p:sp>
      <p:sp>
        <p:nvSpPr>
          <p:cNvPr id="3" name="Title 2"/>
          <p:cNvSpPr>
            <a:spLocks noGrp="1"/>
          </p:cNvSpPr>
          <p:nvPr>
            <p:ph type="title"/>
          </p:nvPr>
        </p:nvSpPr>
        <p:spPr/>
        <p:txBody>
          <a:bodyPr/>
          <a:lstStyle/>
          <a:p>
            <a:r>
              <a:rPr lang="en-US" dirty="0" smtClean="0"/>
              <a:t>Conclusions</a:t>
            </a:r>
            <a:endParaRPr lang="en-US" dirty="0"/>
          </a:p>
        </p:txBody>
      </p:sp>
      <p:sp>
        <p:nvSpPr>
          <p:cNvPr id="4" name="Line 4"/>
          <p:cNvSpPr>
            <a:spLocks noChangeShapeType="1"/>
          </p:cNvSpPr>
          <p:nvPr/>
        </p:nvSpPr>
        <p:spPr bwMode="auto">
          <a:xfrm>
            <a:off x="457200" y="12192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solidFill>
                  <a:schemeClr val="tx2">
                    <a:lumMod val="60000"/>
                    <a:lumOff val="40000"/>
                  </a:schemeClr>
                </a:solidFill>
              </a:rPr>
              <a:t>Conclusions</a:t>
            </a:r>
            <a:endParaRPr lang="en-US" b="1" dirty="0">
              <a:solidFill>
                <a:schemeClr val="tx2">
                  <a:lumMod val="60000"/>
                  <a:lumOff val="40000"/>
                </a:schemeClr>
              </a:solidFill>
            </a:endParaRPr>
          </a:p>
        </p:txBody>
      </p:sp>
      <p:sp>
        <p:nvSpPr>
          <p:cNvPr id="3" name="Content Placeholder 2"/>
          <p:cNvSpPr>
            <a:spLocks noGrp="1"/>
          </p:cNvSpPr>
          <p:nvPr>
            <p:ph idx="1"/>
          </p:nvPr>
        </p:nvSpPr>
        <p:spPr>
          <a:xfrm>
            <a:off x="457200" y="1219200"/>
            <a:ext cx="8229600" cy="4221163"/>
          </a:xfrm>
        </p:spPr>
        <p:txBody>
          <a:bodyPr>
            <a:normAutofit lnSpcReduction="10000"/>
          </a:bodyPr>
          <a:lstStyle/>
          <a:p>
            <a:pPr>
              <a:buNone/>
            </a:pPr>
            <a:endParaRPr lang="en-US" dirty="0" smtClean="0"/>
          </a:p>
          <a:p>
            <a:r>
              <a:rPr lang="en-US" dirty="0" smtClean="0"/>
              <a:t>Our results are in general agreement with the few studies evaluating body fatness and breast cancer risk in AA.</a:t>
            </a:r>
          </a:p>
          <a:p>
            <a:r>
              <a:rPr lang="en-US" dirty="0" smtClean="0"/>
              <a:t>Studies have shown that for a given BMI, AA women tend to have higher lean mass and lower fat than white women.  Therefore, waist circumference and percent body fat may reflect adiposity better than BMI for this population.</a:t>
            </a:r>
          </a:p>
        </p:txBody>
      </p:sp>
      <p:cxnSp>
        <p:nvCxnSpPr>
          <p:cNvPr id="4" name="Straight Connector 3"/>
          <p:cNvCxnSpPr/>
          <p:nvPr/>
        </p:nvCxnSpPr>
        <p:spPr>
          <a:xfrm>
            <a:off x="533400" y="1143000"/>
            <a:ext cx="8077200" cy="0"/>
          </a:xfrm>
          <a:prstGeom prst="line">
            <a:avLst/>
          </a:prstGeom>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Life-course breast cancer risk</a:t>
            </a:r>
            <a:endParaRPr lang="en-US" sz="3200" dirty="0"/>
          </a:p>
        </p:txBody>
      </p:sp>
      <p:pic>
        <p:nvPicPr>
          <p:cNvPr id="1026" name="Picture 2"/>
          <p:cNvPicPr>
            <a:picLocks noGrp="1" noChangeAspect="1" noChangeArrowheads="1"/>
          </p:cNvPicPr>
          <p:nvPr>
            <p:ph idx="1"/>
          </p:nvPr>
        </p:nvPicPr>
        <p:blipFill>
          <a:blip r:embed="rId2" cstate="print"/>
          <a:srcRect b="34404"/>
          <a:stretch>
            <a:fillRect/>
          </a:stretch>
        </p:blipFill>
        <p:spPr bwMode="auto">
          <a:xfrm>
            <a:off x="457200" y="1371600"/>
            <a:ext cx="8114702" cy="5278575"/>
          </a:xfrm>
          <a:prstGeom prst="rect">
            <a:avLst/>
          </a:prstGeom>
          <a:noFill/>
          <a:ln w="9525">
            <a:noFill/>
            <a:miter lim="800000"/>
            <a:headEnd/>
            <a:tailEnd/>
          </a:ln>
        </p:spPr>
      </p:pic>
      <p:sp>
        <p:nvSpPr>
          <p:cNvPr id="5" name="TextBox 4"/>
          <p:cNvSpPr txBox="1"/>
          <p:nvPr/>
        </p:nvSpPr>
        <p:spPr>
          <a:xfrm>
            <a:off x="5181600" y="6248400"/>
            <a:ext cx="3788217" cy="338554"/>
          </a:xfrm>
          <a:prstGeom prst="rect">
            <a:avLst/>
          </a:prstGeom>
          <a:noFill/>
        </p:spPr>
        <p:txBody>
          <a:bodyPr wrap="none" rtlCol="0">
            <a:spAutoFit/>
          </a:bodyPr>
          <a:lstStyle/>
          <a:p>
            <a:r>
              <a:rPr lang="en-US" sz="1600" dirty="0" smtClean="0"/>
              <a:t>(</a:t>
            </a:r>
            <a:r>
              <a:rPr lang="en-US" sz="1600" dirty="0" err="1" smtClean="0"/>
              <a:t>Uauy</a:t>
            </a:r>
            <a:r>
              <a:rPr lang="en-US" sz="1600" dirty="0" smtClean="0"/>
              <a:t> and </a:t>
            </a:r>
            <a:r>
              <a:rPr lang="en-US" sz="1600" dirty="0" err="1" smtClean="0"/>
              <a:t>Solomons</a:t>
            </a:r>
            <a:r>
              <a:rPr lang="en-US" sz="1600" dirty="0" smtClean="0"/>
              <a:t>, J </a:t>
            </a:r>
            <a:r>
              <a:rPr lang="en-US" sz="1600" dirty="0" err="1" smtClean="0"/>
              <a:t>Nutr</a:t>
            </a:r>
            <a:r>
              <a:rPr lang="en-US" sz="1600" dirty="0" smtClean="0"/>
              <a:t> 2005)</a:t>
            </a:r>
            <a:endParaRPr lang="en-US" sz="1600" dirty="0"/>
          </a:p>
        </p:txBody>
      </p:sp>
      <p:cxnSp>
        <p:nvCxnSpPr>
          <p:cNvPr id="7" name="Straight Connector 6"/>
          <p:cNvCxnSpPr/>
          <p:nvPr/>
        </p:nvCxnSpPr>
        <p:spPr>
          <a:xfrm>
            <a:off x="2133600" y="381000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33600" y="403860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09800" y="3352800"/>
            <a:ext cx="990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0" y="3048000"/>
            <a:ext cx="990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25" name="Line 4"/>
          <p:cNvSpPr>
            <a:spLocks noChangeShapeType="1"/>
          </p:cNvSpPr>
          <p:nvPr/>
        </p:nvSpPr>
        <p:spPr bwMode="auto">
          <a:xfrm>
            <a:off x="609600" y="13716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6200" y="681305"/>
            <a:ext cx="8915400" cy="5033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1600200" y="2286000"/>
            <a:ext cx="4991100" cy="1339850"/>
          </a:xfrm>
          <a:prstGeom prst="rect">
            <a:avLst/>
          </a:prstGeom>
          <a:noFill/>
          <a:ln w="9525">
            <a:noFill/>
            <a:miter lim="800000"/>
            <a:headEnd/>
            <a:tailEnd/>
          </a:ln>
        </p:spPr>
      </p:pic>
      <p:sp>
        <p:nvSpPr>
          <p:cNvPr id="3076" name="Text Box 4"/>
          <p:cNvSpPr txBox="1">
            <a:spLocks noChangeArrowheads="1"/>
          </p:cNvSpPr>
          <p:nvPr/>
        </p:nvSpPr>
        <p:spPr bwMode="auto">
          <a:xfrm>
            <a:off x="304800" y="3810000"/>
            <a:ext cx="8610600" cy="1400383"/>
          </a:xfrm>
          <a:prstGeom prst="rect">
            <a:avLst/>
          </a:prstGeom>
          <a:solidFill>
            <a:srgbClr val="FFCCFF"/>
          </a:solidFill>
          <a:ln w="9525">
            <a:noFill/>
            <a:miter lim="800000"/>
            <a:headEnd/>
            <a:tailEnd/>
          </a:ln>
          <a:effectLst/>
        </p:spPr>
        <p:txBody>
          <a:bodyPr wrap="square">
            <a:spAutoFit/>
          </a:bodyPr>
          <a:lstStyle/>
          <a:p>
            <a:pPr algn="ctr" eaLnBrk="0" hangingPunct="0">
              <a:spcBef>
                <a:spcPts val="0"/>
              </a:spcBef>
              <a:spcAft>
                <a:spcPts val="0"/>
              </a:spcAft>
            </a:pPr>
            <a:r>
              <a:rPr lang="en-US" sz="4000" b="1" dirty="0">
                <a:effectLst>
                  <a:outerShdw blurRad="38100" dist="38100" dir="2700000" algn="tl">
                    <a:srgbClr val="C0C0C0"/>
                  </a:outerShdw>
                </a:effectLst>
                <a:latin typeface="Comic Sans MS" pitchFamily="66" charset="0"/>
              </a:rPr>
              <a:t>Urinary estrogenic </a:t>
            </a:r>
            <a:r>
              <a:rPr lang="en-US" sz="4000" b="1" dirty="0" err="1" smtClean="0">
                <a:effectLst>
                  <a:outerShdw blurRad="38100" dist="38100" dir="2700000" algn="tl">
                    <a:srgbClr val="C0C0C0"/>
                  </a:outerShdw>
                </a:effectLst>
                <a:latin typeface="Comic Sans MS" pitchFamily="66" charset="0"/>
              </a:rPr>
              <a:t>mycotoxins</a:t>
            </a:r>
            <a:endParaRPr lang="en-US" sz="4000" b="1" dirty="0" smtClean="0">
              <a:effectLst>
                <a:outerShdw blurRad="38100" dist="38100" dir="2700000" algn="tl">
                  <a:srgbClr val="C0C0C0"/>
                </a:outerShdw>
              </a:effectLst>
              <a:latin typeface="Comic Sans MS" pitchFamily="66" charset="0"/>
            </a:endParaRPr>
          </a:p>
          <a:p>
            <a:pPr algn="ctr" eaLnBrk="0" hangingPunct="0">
              <a:spcBef>
                <a:spcPts val="600"/>
              </a:spcBef>
              <a:spcAft>
                <a:spcPts val="600"/>
              </a:spcAft>
            </a:pPr>
            <a:r>
              <a:rPr lang="en-US" sz="4000" b="1" dirty="0" smtClean="0">
                <a:effectLst>
                  <a:outerShdw blurRad="38100" dist="38100" dir="2700000" algn="tl">
                    <a:srgbClr val="C0C0C0"/>
                  </a:outerShdw>
                </a:effectLst>
                <a:latin typeface="Comic Sans MS" pitchFamily="66" charset="0"/>
              </a:rPr>
              <a:t> </a:t>
            </a:r>
            <a:r>
              <a:rPr lang="en-US" sz="4000" b="1" dirty="0">
                <a:effectLst>
                  <a:outerShdw blurRad="38100" dist="38100" dir="2700000" algn="tl">
                    <a:srgbClr val="C0C0C0"/>
                  </a:outerShdw>
                </a:effectLst>
                <a:latin typeface="Comic Sans MS" pitchFamily="66" charset="0"/>
              </a:rPr>
              <a:t>in girls’ growth and </a:t>
            </a:r>
            <a:r>
              <a:rPr lang="en-US" sz="4000" b="1" dirty="0" smtClean="0">
                <a:effectLst>
                  <a:outerShdw blurRad="38100" dist="38100" dir="2700000" algn="tl">
                    <a:srgbClr val="C0C0C0"/>
                  </a:outerShdw>
                </a:effectLst>
                <a:latin typeface="Comic Sans MS" pitchFamily="66" charset="0"/>
              </a:rPr>
              <a:t>development</a:t>
            </a:r>
            <a:endParaRPr lang="en-US" sz="4000" b="1" dirty="0">
              <a:effectLst>
                <a:outerShdw blurRad="38100" dist="38100" dir="2700000" algn="tl">
                  <a:srgbClr val="C0C0C0"/>
                </a:outerShdw>
              </a:effectLst>
              <a:latin typeface="Comic Sans MS" pitchFamily="66" charset="0"/>
            </a:endParaRPr>
          </a:p>
        </p:txBody>
      </p:sp>
      <p:pic>
        <p:nvPicPr>
          <p:cNvPr id="3078" name="Picture 6"/>
          <p:cNvPicPr>
            <a:picLocks noChangeAspect="1" noChangeArrowheads="1"/>
          </p:cNvPicPr>
          <p:nvPr/>
        </p:nvPicPr>
        <p:blipFill>
          <a:blip r:embed="rId4" cstate="print">
            <a:clrChange>
              <a:clrFrom>
                <a:srgbClr val="000166"/>
              </a:clrFrom>
              <a:clrTo>
                <a:srgbClr val="000166">
                  <a:alpha val="0"/>
                </a:srgbClr>
              </a:clrTo>
            </a:clrChange>
          </a:blip>
          <a:srcRect/>
          <a:stretch>
            <a:fillRect/>
          </a:stretch>
        </p:blipFill>
        <p:spPr bwMode="invGray">
          <a:xfrm>
            <a:off x="179388" y="152400"/>
            <a:ext cx="2259012" cy="703263"/>
          </a:xfrm>
          <a:prstGeom prst="rect">
            <a:avLst/>
          </a:prstGeom>
          <a:noFill/>
        </p:spPr>
      </p:pic>
      <p:pic>
        <p:nvPicPr>
          <p:cNvPr id="3079" name="Picture 7"/>
          <p:cNvPicPr>
            <a:picLocks noChangeAspect="1" noChangeArrowheads="1"/>
          </p:cNvPicPr>
          <p:nvPr/>
        </p:nvPicPr>
        <p:blipFill>
          <a:blip r:embed="rId5" cstate="print">
            <a:clrChange>
              <a:clrFrom>
                <a:srgbClr val="000166"/>
              </a:clrFrom>
              <a:clrTo>
                <a:srgbClr val="000166">
                  <a:alpha val="0"/>
                </a:srgbClr>
              </a:clrTo>
            </a:clrChange>
          </a:blip>
          <a:srcRect/>
          <a:stretch>
            <a:fillRect/>
          </a:stretch>
        </p:blipFill>
        <p:spPr bwMode="invGray">
          <a:xfrm>
            <a:off x="6711950" y="174625"/>
            <a:ext cx="2432050" cy="739775"/>
          </a:xfrm>
          <a:prstGeom prst="rect">
            <a:avLst/>
          </a:prstGeom>
          <a:noFill/>
        </p:spPr>
      </p:pic>
      <p:pic>
        <p:nvPicPr>
          <p:cNvPr id="4098" name="Picture 2"/>
          <p:cNvPicPr>
            <a:picLocks noChangeAspect="1" noChangeArrowheads="1"/>
          </p:cNvPicPr>
          <p:nvPr/>
        </p:nvPicPr>
        <p:blipFill>
          <a:blip r:embed="rId6" cstate="print"/>
          <a:srcRect t="12896" b="5426"/>
          <a:stretch>
            <a:fillRect/>
          </a:stretch>
        </p:blipFill>
        <p:spPr bwMode="auto">
          <a:xfrm>
            <a:off x="3237499" y="152400"/>
            <a:ext cx="2592803" cy="1628538"/>
          </a:xfrm>
          <a:prstGeom prst="rect">
            <a:avLst/>
          </a:prstGeom>
          <a:noFill/>
          <a:ln w="9525">
            <a:noFill/>
            <a:miter lim="800000"/>
            <a:headEnd/>
            <a:tailEnd/>
          </a:ln>
          <a:effectLst/>
        </p:spPr>
      </p:pic>
      <p:pic>
        <p:nvPicPr>
          <p:cNvPr id="10" name="Picture 9" descr="Jersey_Girl_Vicky"/>
          <p:cNvPicPr>
            <a:picLocks noChangeAspect="1" noChangeArrowheads="1"/>
          </p:cNvPicPr>
          <p:nvPr/>
        </p:nvPicPr>
        <p:blipFill>
          <a:blip r:embed="rId7" cstate="print"/>
          <a:srcRect/>
          <a:stretch>
            <a:fillRect/>
          </a:stretch>
        </p:blipFill>
        <p:spPr bwMode="auto">
          <a:xfrm>
            <a:off x="6858000" y="2133600"/>
            <a:ext cx="1524000" cy="1354397"/>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04800" y="152400"/>
            <a:ext cx="8610600" cy="1143000"/>
          </a:xfrm>
        </p:spPr>
        <p:txBody>
          <a:bodyPr>
            <a:normAutofit fontScale="90000"/>
          </a:bodyPr>
          <a:lstStyle/>
          <a:p>
            <a:r>
              <a:rPr lang="en-US" sz="3100" b="1" dirty="0" err="1" smtClean="0">
                <a:latin typeface="Comic Sans MS" pitchFamily="66" charset="0"/>
              </a:rPr>
              <a:t>Mycoestrogens</a:t>
            </a:r>
            <a:r>
              <a:rPr lang="en-US" sz="3100" b="1" dirty="0" smtClean="0">
                <a:latin typeface="Comic Sans MS" pitchFamily="66" charset="0"/>
              </a:rPr>
              <a:t> and growth and development:</a:t>
            </a:r>
            <a:r>
              <a:rPr lang="en-US" b="1" dirty="0" smtClean="0">
                <a:latin typeface="Comic Sans MS" pitchFamily="66" charset="0"/>
              </a:rPr>
              <a:t/>
            </a:r>
            <a:br>
              <a:rPr lang="en-US" b="1" dirty="0" smtClean="0">
                <a:latin typeface="Comic Sans MS" pitchFamily="66" charset="0"/>
              </a:rPr>
            </a:br>
            <a:r>
              <a:rPr lang="en-US" b="1" dirty="0" smtClean="0">
                <a:latin typeface="Comic Sans MS" pitchFamily="66" charset="0"/>
              </a:rPr>
              <a:t>Study </a:t>
            </a:r>
            <a:r>
              <a:rPr lang="en-US" b="1" dirty="0">
                <a:latin typeface="Comic Sans MS" pitchFamily="66" charset="0"/>
              </a:rPr>
              <a:t>Team</a:t>
            </a:r>
          </a:p>
        </p:txBody>
      </p:sp>
      <p:sp>
        <p:nvSpPr>
          <p:cNvPr id="6147" name="Rectangle 3"/>
          <p:cNvSpPr>
            <a:spLocks noGrp="1" noChangeArrowheads="1"/>
          </p:cNvSpPr>
          <p:nvPr>
            <p:ph type="body" idx="1"/>
          </p:nvPr>
        </p:nvSpPr>
        <p:spPr>
          <a:xfrm>
            <a:off x="533400" y="1752600"/>
            <a:ext cx="8153400" cy="2971800"/>
          </a:xfrm>
        </p:spPr>
        <p:txBody>
          <a:bodyPr>
            <a:normAutofit/>
          </a:bodyPr>
          <a:lstStyle/>
          <a:p>
            <a:pPr>
              <a:lnSpc>
                <a:spcPct val="90000"/>
              </a:lnSpc>
            </a:pPr>
            <a:r>
              <a:rPr lang="en-US" sz="2400" b="1" dirty="0" smtClean="0">
                <a:latin typeface="Comic Sans MS" pitchFamily="66" charset="0"/>
              </a:rPr>
              <a:t>Principal Investigator: </a:t>
            </a:r>
          </a:p>
          <a:p>
            <a:pPr lvl="1">
              <a:lnSpc>
                <a:spcPct val="90000"/>
              </a:lnSpc>
            </a:pPr>
            <a:r>
              <a:rPr lang="en-US" sz="2000" dirty="0" smtClean="0">
                <a:latin typeface="Comic Sans MS" pitchFamily="66" charset="0"/>
              </a:rPr>
              <a:t>Elisa </a:t>
            </a:r>
            <a:r>
              <a:rPr lang="en-US" sz="2000" dirty="0">
                <a:latin typeface="Comic Sans MS" pitchFamily="66" charset="0"/>
              </a:rPr>
              <a:t>V Bandera, MD, PhD (PI), </a:t>
            </a:r>
            <a:r>
              <a:rPr lang="en-US" sz="2000" dirty="0" smtClean="0">
                <a:latin typeface="Comic Sans MS" pitchFamily="66" charset="0"/>
              </a:rPr>
              <a:t>CINJ</a:t>
            </a:r>
          </a:p>
          <a:p>
            <a:pPr>
              <a:lnSpc>
                <a:spcPct val="90000"/>
              </a:lnSpc>
            </a:pPr>
            <a:r>
              <a:rPr lang="en-US" sz="2400" b="1" dirty="0" smtClean="0">
                <a:latin typeface="Comic Sans MS" pitchFamily="66" charset="0"/>
              </a:rPr>
              <a:t>Collaborators:</a:t>
            </a:r>
            <a:endParaRPr lang="en-US" sz="2400" b="1" dirty="0">
              <a:latin typeface="Comic Sans MS" pitchFamily="66" charset="0"/>
            </a:endParaRPr>
          </a:p>
          <a:p>
            <a:pPr lvl="1">
              <a:lnSpc>
                <a:spcPct val="90000"/>
              </a:lnSpc>
            </a:pPr>
            <a:r>
              <a:rPr lang="en-US" sz="2000" dirty="0">
                <a:latin typeface="Comic Sans MS" pitchFamily="66" charset="0"/>
              </a:rPr>
              <a:t>Urmila Chandran, MPH</a:t>
            </a:r>
            <a:r>
              <a:rPr lang="en-US" sz="2000" dirty="0" smtClean="0">
                <a:latin typeface="Comic Sans MS" pitchFamily="66" charset="0"/>
              </a:rPr>
              <a:t>, PhD, </a:t>
            </a:r>
            <a:r>
              <a:rPr lang="en-US" sz="2000" dirty="0">
                <a:latin typeface="Comic Sans MS" pitchFamily="66" charset="0"/>
              </a:rPr>
              <a:t>CINJ</a:t>
            </a:r>
          </a:p>
          <a:p>
            <a:pPr lvl="1">
              <a:lnSpc>
                <a:spcPct val="90000"/>
              </a:lnSpc>
            </a:pPr>
            <a:r>
              <a:rPr lang="en-US" sz="2000" dirty="0">
                <a:latin typeface="Comic Sans MS" pitchFamily="66" charset="0"/>
              </a:rPr>
              <a:t>Brian Buckley, PhD, </a:t>
            </a:r>
            <a:r>
              <a:rPr lang="en-US" sz="2000" dirty="0" smtClean="0">
                <a:latin typeface="Comic Sans MS" pitchFamily="66" charset="0"/>
              </a:rPr>
              <a:t>EOHSI</a:t>
            </a:r>
            <a:endParaRPr lang="en-US" sz="2000" dirty="0">
              <a:latin typeface="Comic Sans MS" pitchFamily="66" charset="0"/>
            </a:endParaRPr>
          </a:p>
          <a:p>
            <a:pPr lvl="1">
              <a:lnSpc>
                <a:spcPct val="90000"/>
              </a:lnSpc>
            </a:pPr>
            <a:r>
              <a:rPr lang="en-US" sz="2000" dirty="0" smtClean="0">
                <a:latin typeface="Comic Sans MS" pitchFamily="66" charset="0"/>
              </a:rPr>
              <a:t>Yong </a:t>
            </a:r>
            <a:r>
              <a:rPr lang="en-US" sz="2000" dirty="0">
                <a:latin typeface="Comic Sans MS" pitchFamily="66" charset="0"/>
              </a:rPr>
              <a:t>Lin, PhD, </a:t>
            </a:r>
            <a:r>
              <a:rPr lang="en-US" sz="2000" dirty="0" smtClean="0">
                <a:latin typeface="Comic Sans MS" pitchFamily="66" charset="0"/>
              </a:rPr>
              <a:t>CINJ, Biostatistics</a:t>
            </a:r>
            <a:endParaRPr lang="en-US" sz="2000" dirty="0">
              <a:latin typeface="Comic Sans MS" pitchFamily="66" charset="0"/>
            </a:endParaRPr>
          </a:p>
          <a:p>
            <a:pPr lvl="1">
              <a:lnSpc>
                <a:spcPct val="90000"/>
              </a:lnSpc>
            </a:pPr>
            <a:r>
              <a:rPr lang="en-US" sz="2000" dirty="0">
                <a:latin typeface="Comic Sans MS" pitchFamily="66" charset="0"/>
              </a:rPr>
              <a:t>Ian Marshall, </a:t>
            </a:r>
            <a:r>
              <a:rPr lang="en-US" sz="2000" dirty="0" smtClean="0">
                <a:latin typeface="Comic Sans MS" pitchFamily="66" charset="0"/>
              </a:rPr>
              <a:t>MD, RWJMS, Pediatric Endocrinology</a:t>
            </a:r>
            <a:endParaRPr lang="en-US" sz="2000" dirty="0">
              <a:latin typeface="Comic Sans MS" pitchFamily="66" charset="0"/>
            </a:endParaRPr>
          </a:p>
          <a:p>
            <a:pPr lvl="1">
              <a:lnSpc>
                <a:spcPct val="90000"/>
              </a:lnSpc>
            </a:pPr>
            <a:r>
              <a:rPr lang="en-US" sz="2000" dirty="0">
                <a:latin typeface="Comic Sans MS" pitchFamily="66" charset="0"/>
              </a:rPr>
              <a:t>Helmut </a:t>
            </a:r>
            <a:r>
              <a:rPr lang="en-US" sz="2000" dirty="0" err="1">
                <a:latin typeface="Comic Sans MS" pitchFamily="66" charset="0"/>
              </a:rPr>
              <a:t>Zarbl</a:t>
            </a:r>
            <a:r>
              <a:rPr lang="en-US" sz="2000" dirty="0" smtClean="0">
                <a:latin typeface="Comic Sans MS" pitchFamily="66" charset="0"/>
              </a:rPr>
              <a:t>, PhD,  EOHSI</a:t>
            </a:r>
            <a:endParaRPr lang="en-US" sz="2000" dirty="0">
              <a:latin typeface="Comic Sans MS" pitchFamily="66" charset="0"/>
            </a:endParaRPr>
          </a:p>
        </p:txBody>
      </p:sp>
      <p:sp>
        <p:nvSpPr>
          <p:cNvPr id="6148" name="Text Box 4"/>
          <p:cNvSpPr txBox="1">
            <a:spLocks noChangeArrowheads="1"/>
          </p:cNvSpPr>
          <p:nvPr/>
        </p:nvSpPr>
        <p:spPr bwMode="auto">
          <a:xfrm>
            <a:off x="1066800" y="4800600"/>
            <a:ext cx="7239000" cy="830997"/>
          </a:xfrm>
          <a:prstGeom prst="rect">
            <a:avLst/>
          </a:prstGeom>
          <a:noFill/>
          <a:ln w="9525">
            <a:noFill/>
            <a:miter lim="800000"/>
            <a:headEnd/>
            <a:tailEnd/>
          </a:ln>
          <a:effectLst/>
        </p:spPr>
        <p:txBody>
          <a:bodyPr wrap="square">
            <a:spAutoFit/>
          </a:bodyPr>
          <a:lstStyle/>
          <a:p>
            <a:r>
              <a:rPr lang="en-US" sz="1600" b="1" dirty="0" smtClean="0">
                <a:latin typeface="Comic Sans MS" pitchFamily="66" charset="0"/>
              </a:rPr>
              <a:t>Funded by the Cancer Institute of New Jersey and by the NIEHS sponsored UMDNJ Center for Environmental Exposures and Disease, Grant #: NIEHS P30ES005022.</a:t>
            </a:r>
            <a:r>
              <a:rPr lang="en-US" sz="1600" dirty="0" smtClean="0">
                <a:latin typeface="Comic Sans MS" pitchFamily="66" charset="0"/>
              </a:rPr>
              <a:t> </a:t>
            </a:r>
            <a:endParaRPr lang="en-US" sz="1600" dirty="0">
              <a:latin typeface="Comic Sans MS" pitchFamily="66" charset="0"/>
            </a:endParaRPr>
          </a:p>
        </p:txBody>
      </p:sp>
      <p:sp>
        <p:nvSpPr>
          <p:cNvPr id="6" name="Line 4"/>
          <p:cNvSpPr>
            <a:spLocks noChangeShapeType="1"/>
          </p:cNvSpPr>
          <p:nvPr/>
        </p:nvSpPr>
        <p:spPr bwMode="auto">
          <a:xfrm>
            <a:off x="381000" y="16764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04800"/>
            <a:ext cx="7772400" cy="1143000"/>
          </a:xfrm>
        </p:spPr>
        <p:txBody>
          <a:bodyPr/>
          <a:lstStyle/>
          <a:p>
            <a:pPr algn="r"/>
            <a:r>
              <a:rPr lang="en-US" b="1">
                <a:latin typeface="Comic Sans MS" pitchFamily="66" charset="0"/>
              </a:rPr>
              <a:t>Puberty and breast cancer</a:t>
            </a:r>
          </a:p>
        </p:txBody>
      </p:sp>
      <p:sp>
        <p:nvSpPr>
          <p:cNvPr id="7171" name="Rectangle 3"/>
          <p:cNvSpPr>
            <a:spLocks noGrp="1" noChangeArrowheads="1"/>
          </p:cNvSpPr>
          <p:nvPr>
            <p:ph type="body" idx="1"/>
          </p:nvPr>
        </p:nvSpPr>
        <p:spPr>
          <a:xfrm>
            <a:off x="381000" y="1600200"/>
            <a:ext cx="8382000" cy="4267200"/>
          </a:xfrm>
        </p:spPr>
        <p:txBody>
          <a:bodyPr/>
          <a:lstStyle/>
          <a:p>
            <a:pPr>
              <a:lnSpc>
                <a:spcPct val="90000"/>
              </a:lnSpc>
              <a:spcAft>
                <a:spcPct val="20000"/>
              </a:spcAft>
            </a:pPr>
            <a:r>
              <a:rPr lang="en-US" sz="2400" dirty="0">
                <a:latin typeface="Comic Sans MS" pitchFamily="66" charset="0"/>
              </a:rPr>
              <a:t>Early age at menarche (first period) is a well established risk factor for breast cancer</a:t>
            </a:r>
          </a:p>
          <a:p>
            <a:pPr>
              <a:lnSpc>
                <a:spcPct val="90000"/>
              </a:lnSpc>
              <a:spcAft>
                <a:spcPct val="20000"/>
              </a:spcAft>
            </a:pPr>
            <a:r>
              <a:rPr lang="en-US" sz="2400" dirty="0">
                <a:latin typeface="Comic Sans MS" pitchFamily="66" charset="0"/>
              </a:rPr>
              <a:t>Studies have shown that women who have their first period before age 11 have three times the risk of developing breast cancer.</a:t>
            </a:r>
          </a:p>
          <a:p>
            <a:pPr>
              <a:lnSpc>
                <a:spcPct val="90000"/>
              </a:lnSpc>
              <a:spcAft>
                <a:spcPct val="20000"/>
              </a:spcAft>
            </a:pPr>
            <a:r>
              <a:rPr lang="en-US" sz="2400" dirty="0" smtClean="0">
                <a:latin typeface="Comic Sans MS" pitchFamily="66" charset="0"/>
              </a:rPr>
              <a:t>The </a:t>
            </a:r>
            <a:r>
              <a:rPr lang="en-US" sz="2400" dirty="0">
                <a:latin typeface="Comic Sans MS" pitchFamily="66" charset="0"/>
              </a:rPr>
              <a:t>breast during the pubertal period is particularly susceptible to environmental exposures, as cells are rapidly dividing during the normal process of breast </a:t>
            </a:r>
            <a:r>
              <a:rPr lang="en-US" sz="2400" dirty="0" smtClean="0">
                <a:latin typeface="Comic Sans MS" pitchFamily="66" charset="0"/>
              </a:rPr>
              <a:t>development and they are not fully differentiated making them more susceptible to carcinogens.</a:t>
            </a:r>
            <a:endParaRPr lang="en-US" sz="2400" dirty="0">
              <a:latin typeface="Comic Sans MS" pitchFamily="66" charset="0"/>
            </a:endParaRPr>
          </a:p>
        </p:txBody>
      </p:sp>
      <p:sp>
        <p:nvSpPr>
          <p:cNvPr id="5" name="Line 4"/>
          <p:cNvSpPr>
            <a:spLocks noChangeShapeType="1"/>
          </p:cNvSpPr>
          <p:nvPr/>
        </p:nvSpPr>
        <p:spPr bwMode="auto">
          <a:xfrm>
            <a:off x="685800" y="1295400"/>
            <a:ext cx="7772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0" y="0"/>
            <a:ext cx="4114800" cy="5298341"/>
          </a:xfrm>
          <a:prstGeom prst="rect">
            <a:avLst/>
          </a:prstGeom>
          <a:noFill/>
          <a:ln w="9525">
            <a:noFill/>
            <a:miter lim="800000"/>
            <a:headEnd/>
            <a:tailEnd/>
          </a:ln>
          <a:effectLst/>
        </p:spPr>
      </p:pic>
      <p:pic>
        <p:nvPicPr>
          <p:cNvPr id="3" name="Picture 2"/>
          <p:cNvPicPr>
            <a:picLocks noChangeAspect="1" noChangeArrowheads="1"/>
          </p:cNvPicPr>
          <p:nvPr/>
        </p:nvPicPr>
        <p:blipFill>
          <a:blip r:embed="rId4" cstate="print"/>
          <a:srcRect/>
          <a:stretch>
            <a:fillRect/>
          </a:stretch>
        </p:blipFill>
        <p:spPr bwMode="auto">
          <a:xfrm>
            <a:off x="4191000" y="1663700"/>
            <a:ext cx="4953000" cy="51943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1143000"/>
          </a:xfrm>
        </p:spPr>
        <p:txBody>
          <a:bodyPr/>
          <a:lstStyle/>
          <a:p>
            <a:r>
              <a:rPr lang="en-US" b="1" dirty="0">
                <a:latin typeface="Comic Sans MS" pitchFamily="66" charset="0"/>
              </a:rPr>
              <a:t>What are </a:t>
            </a:r>
            <a:r>
              <a:rPr lang="en-US" b="1" dirty="0" err="1">
                <a:latin typeface="Comic Sans MS" pitchFamily="66" charset="0"/>
              </a:rPr>
              <a:t>mycotoxins</a:t>
            </a:r>
            <a:r>
              <a:rPr lang="en-US" b="1" dirty="0">
                <a:latin typeface="Comic Sans MS" pitchFamily="66" charset="0"/>
              </a:rPr>
              <a:t>?</a:t>
            </a:r>
          </a:p>
        </p:txBody>
      </p:sp>
      <p:sp>
        <p:nvSpPr>
          <p:cNvPr id="13315" name="Rectangle 3"/>
          <p:cNvSpPr>
            <a:spLocks noGrp="1" noChangeArrowheads="1"/>
          </p:cNvSpPr>
          <p:nvPr>
            <p:ph type="body" idx="1"/>
          </p:nvPr>
        </p:nvSpPr>
        <p:spPr>
          <a:xfrm>
            <a:off x="609600" y="1676400"/>
            <a:ext cx="8001000" cy="3810000"/>
          </a:xfrm>
        </p:spPr>
        <p:txBody>
          <a:bodyPr/>
          <a:lstStyle/>
          <a:p>
            <a:pPr>
              <a:spcAft>
                <a:spcPct val="20000"/>
              </a:spcAft>
            </a:pPr>
            <a:r>
              <a:rPr lang="en-US" sz="2800">
                <a:latin typeface="Comic Sans MS" pitchFamily="66" charset="0"/>
              </a:rPr>
              <a:t>Mycotoxins are labeled as the most important contaminant in the food chain.</a:t>
            </a:r>
          </a:p>
          <a:p>
            <a:pPr>
              <a:lnSpc>
                <a:spcPct val="80000"/>
              </a:lnSpc>
              <a:spcAft>
                <a:spcPct val="20000"/>
              </a:spcAft>
            </a:pPr>
            <a:r>
              <a:rPr lang="en-US" sz="2800">
                <a:latin typeface="Comic Sans MS" pitchFamily="66" charset="0"/>
              </a:rPr>
              <a:t>Secondary metabolites (chemicals) of a fungus that produce toxic results in another organism.</a:t>
            </a:r>
          </a:p>
          <a:p>
            <a:pPr>
              <a:lnSpc>
                <a:spcPct val="80000"/>
              </a:lnSpc>
              <a:spcAft>
                <a:spcPct val="20000"/>
              </a:spcAft>
            </a:pPr>
            <a:r>
              <a:rPr lang="en-US" sz="2800">
                <a:latin typeface="Comic Sans MS" pitchFamily="66" charset="0"/>
              </a:rPr>
              <a:t>Lack of visible appearance of fungus does not negate presence of mycotoxins.  Toxins can remain in the organism after fungus has been removed.</a:t>
            </a:r>
          </a:p>
        </p:txBody>
      </p:sp>
      <p:sp>
        <p:nvSpPr>
          <p:cNvPr id="5" name="Line 4"/>
          <p:cNvSpPr>
            <a:spLocks noChangeShapeType="1"/>
          </p:cNvSpPr>
          <p:nvPr/>
        </p:nvSpPr>
        <p:spPr bwMode="auto">
          <a:xfrm>
            <a:off x="685800" y="1219200"/>
            <a:ext cx="7772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57200" y="152400"/>
            <a:ext cx="8229600" cy="762000"/>
          </a:xfrm>
        </p:spPr>
        <p:txBody>
          <a:bodyPr/>
          <a:lstStyle/>
          <a:p>
            <a:r>
              <a:rPr lang="en-US" b="1">
                <a:latin typeface="Comic Sans MS" pitchFamily="66" charset="0"/>
              </a:rPr>
              <a:t>Mycotoxin contamination</a:t>
            </a:r>
          </a:p>
        </p:txBody>
      </p:sp>
      <p:sp>
        <p:nvSpPr>
          <p:cNvPr id="14339" name="Content Placeholder 2"/>
          <p:cNvSpPr>
            <a:spLocks noGrp="1"/>
          </p:cNvSpPr>
          <p:nvPr>
            <p:ph idx="4294967295"/>
          </p:nvPr>
        </p:nvSpPr>
        <p:spPr>
          <a:xfrm>
            <a:off x="228600" y="1143000"/>
            <a:ext cx="8686800" cy="4876800"/>
          </a:xfrm>
        </p:spPr>
        <p:txBody>
          <a:bodyPr/>
          <a:lstStyle/>
          <a:p>
            <a:r>
              <a:rPr lang="en-US" sz="2400">
                <a:latin typeface="Comic Sans MS" pitchFamily="66" charset="0"/>
              </a:rPr>
              <a:t>Fungal infection can occur at any stage in crop production</a:t>
            </a:r>
          </a:p>
          <a:p>
            <a:pPr lvl="1"/>
            <a:r>
              <a:rPr lang="en-US" sz="2000">
                <a:latin typeface="Comic Sans MS" pitchFamily="66" charset="0"/>
              </a:rPr>
              <a:t>In the field.</a:t>
            </a:r>
          </a:p>
          <a:p>
            <a:pPr lvl="1"/>
            <a:r>
              <a:rPr lang="en-US" sz="2000">
                <a:latin typeface="Comic Sans MS" pitchFamily="66" charset="0"/>
              </a:rPr>
              <a:t>During harvesting.</a:t>
            </a:r>
          </a:p>
          <a:p>
            <a:pPr lvl="1"/>
            <a:r>
              <a:rPr lang="en-US" sz="2000">
                <a:latin typeface="Comic Sans MS" pitchFamily="66" charset="0"/>
              </a:rPr>
              <a:t>During storage.</a:t>
            </a:r>
          </a:p>
          <a:p>
            <a:r>
              <a:rPr lang="en-US" sz="2400">
                <a:latin typeface="Comic Sans MS" pitchFamily="66" charset="0"/>
              </a:rPr>
              <a:t>Most likely to occur in high temperature/ humidity conditions, and also under stress to the affected plant, such as drought, flood, or insect infestation.</a:t>
            </a:r>
          </a:p>
          <a:p>
            <a:r>
              <a:rPr lang="en-US" sz="2400">
                <a:latin typeface="Comic Sans MS" pitchFamily="66" charset="0"/>
              </a:rPr>
              <a:t>Spores can lay dormant for months to years, waiting for positive conditions for germination.</a:t>
            </a:r>
          </a:p>
          <a:p>
            <a:r>
              <a:rPr lang="en-US" sz="2400">
                <a:latin typeface="Comic Sans MS" pitchFamily="66" charset="0"/>
              </a:rPr>
              <a:t>Can be heat stable, not destroyed by canning or other processes.</a:t>
            </a:r>
            <a:endParaRPr lang="en-US" sz="1800">
              <a:latin typeface="Comic Sans MS" pitchFamily="66" charset="0"/>
            </a:endParaRPr>
          </a:p>
        </p:txBody>
      </p:sp>
      <p:sp>
        <p:nvSpPr>
          <p:cNvPr id="5" name="Line 4"/>
          <p:cNvSpPr>
            <a:spLocks noChangeShapeType="1"/>
          </p:cNvSpPr>
          <p:nvPr/>
        </p:nvSpPr>
        <p:spPr bwMode="auto">
          <a:xfrm>
            <a:off x="685800" y="914400"/>
            <a:ext cx="7772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04800" y="0"/>
            <a:ext cx="8229600" cy="1143000"/>
          </a:xfrm>
        </p:spPr>
        <p:txBody>
          <a:bodyPr/>
          <a:lstStyle/>
          <a:p>
            <a:pPr>
              <a:lnSpc>
                <a:spcPct val="80000"/>
              </a:lnSpc>
            </a:pPr>
            <a:r>
              <a:rPr lang="en-US" sz="2800" b="1" dirty="0">
                <a:latin typeface="Comic Sans MS" pitchFamily="66" charset="0"/>
              </a:rPr>
              <a:t>Factors influencing </a:t>
            </a:r>
            <a:r>
              <a:rPr lang="en-US" sz="2800" b="1" dirty="0" err="1">
                <a:latin typeface="Comic Sans MS" pitchFamily="66" charset="0"/>
              </a:rPr>
              <a:t>mycotoxin</a:t>
            </a:r>
            <a:r>
              <a:rPr lang="en-US" sz="2800" b="1" dirty="0">
                <a:latin typeface="Comic Sans MS" pitchFamily="66" charset="0"/>
              </a:rPr>
              <a:t> occurrence in the food chain (</a:t>
            </a:r>
            <a:r>
              <a:rPr lang="en-US" sz="2800" b="1" dirty="0" err="1">
                <a:latin typeface="Comic Sans MS" pitchFamily="66" charset="0"/>
              </a:rPr>
              <a:t>Pestka</a:t>
            </a:r>
            <a:r>
              <a:rPr lang="en-US" sz="2800" b="1" dirty="0">
                <a:latin typeface="Comic Sans MS" pitchFamily="66" charset="0"/>
              </a:rPr>
              <a:t> and </a:t>
            </a:r>
            <a:r>
              <a:rPr lang="en-US" sz="2800" b="1" dirty="0" err="1">
                <a:latin typeface="Comic Sans MS" pitchFamily="66" charset="0"/>
              </a:rPr>
              <a:t>Casale</a:t>
            </a:r>
            <a:r>
              <a:rPr lang="en-US" sz="2800" b="1" dirty="0">
                <a:latin typeface="Comic Sans MS" pitchFamily="66" charset="0"/>
              </a:rPr>
              <a:t>, 1988)</a:t>
            </a:r>
            <a:r>
              <a:rPr lang="en-US" sz="4000" dirty="0"/>
              <a:t> </a:t>
            </a:r>
          </a:p>
        </p:txBody>
      </p:sp>
      <p:pic>
        <p:nvPicPr>
          <p:cNvPr id="16387" name="Picture 3"/>
          <p:cNvPicPr>
            <a:picLocks noChangeAspect="1" noChangeArrowheads="1"/>
          </p:cNvPicPr>
          <p:nvPr/>
        </p:nvPicPr>
        <p:blipFill>
          <a:blip r:embed="rId2" cstate="print"/>
          <a:srcRect/>
          <a:stretch>
            <a:fillRect/>
          </a:stretch>
        </p:blipFill>
        <p:spPr bwMode="auto">
          <a:xfrm>
            <a:off x="2362200" y="1066800"/>
            <a:ext cx="4475163" cy="5334000"/>
          </a:xfrm>
          <a:prstGeom prst="rect">
            <a:avLst/>
          </a:prstGeom>
          <a:noFill/>
          <a:ln w="9525">
            <a:noFill/>
            <a:miter lim="800000"/>
            <a:headEnd/>
            <a:tailEnd/>
          </a:ln>
          <a:effectLst/>
        </p:spPr>
      </p:pic>
      <p:sp>
        <p:nvSpPr>
          <p:cNvPr id="16388" name="Rectangle 4"/>
          <p:cNvSpPr>
            <a:spLocks noChangeArrowheads="1"/>
          </p:cNvSpPr>
          <p:nvPr/>
        </p:nvSpPr>
        <p:spPr bwMode="auto">
          <a:xfrm>
            <a:off x="1371600" y="6400800"/>
            <a:ext cx="6858000" cy="338554"/>
          </a:xfrm>
          <a:prstGeom prst="rect">
            <a:avLst/>
          </a:prstGeom>
          <a:solidFill>
            <a:schemeClr val="tx1">
              <a:lumMod val="75000"/>
              <a:lumOff val="25000"/>
            </a:schemeClr>
          </a:solidFill>
          <a:ln w="9525">
            <a:noFill/>
            <a:miter lim="800000"/>
            <a:headEnd/>
            <a:tailEnd/>
          </a:ln>
          <a:effectLst/>
        </p:spPr>
        <p:txBody>
          <a:bodyPr wrap="square">
            <a:spAutoFit/>
          </a:bodyPr>
          <a:lstStyle/>
          <a:p>
            <a:r>
              <a:rPr lang="en-US" sz="1600" dirty="0">
                <a:solidFill>
                  <a:schemeClr val="bg1"/>
                </a:solidFill>
              </a:rPr>
              <a:t>http://www.foodtech-international.com/papers/mycotoxins.htm</a:t>
            </a:r>
          </a:p>
        </p:txBody>
      </p:sp>
      <p:sp>
        <p:nvSpPr>
          <p:cNvPr id="7" name="Line 4"/>
          <p:cNvSpPr>
            <a:spLocks noChangeShapeType="1"/>
          </p:cNvSpPr>
          <p:nvPr/>
        </p:nvSpPr>
        <p:spPr bwMode="auto">
          <a:xfrm flipV="1">
            <a:off x="381000" y="990600"/>
            <a:ext cx="8153400" cy="7620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106362"/>
            <a:ext cx="9144000" cy="1265238"/>
          </a:xfrm>
        </p:spPr>
        <p:txBody>
          <a:bodyPr>
            <a:normAutofit fontScale="90000"/>
          </a:bodyPr>
          <a:lstStyle/>
          <a:p>
            <a:pPr>
              <a:lnSpc>
                <a:spcPct val="80000"/>
              </a:lnSpc>
            </a:pPr>
            <a:r>
              <a:rPr lang="en-US" sz="3200" b="1" dirty="0">
                <a:latin typeface="Comic Sans MS" pitchFamily="66" charset="0"/>
              </a:rPr>
              <a:t>Some </a:t>
            </a:r>
            <a:r>
              <a:rPr lang="en-US" sz="3200" b="1" dirty="0" err="1">
                <a:latin typeface="Comic Sans MS" pitchFamily="66" charset="0"/>
              </a:rPr>
              <a:t>mycotoxins</a:t>
            </a:r>
            <a:r>
              <a:rPr lang="en-US" sz="3200" b="1" dirty="0">
                <a:latin typeface="Comic Sans MS" pitchFamily="66" charset="0"/>
              </a:rPr>
              <a:t> and </a:t>
            </a:r>
            <a:r>
              <a:rPr lang="en-US" sz="3200" b="1" dirty="0" err="1">
                <a:latin typeface="Comic Sans MS" pitchFamily="66" charset="0"/>
              </a:rPr>
              <a:t>mycotoxin</a:t>
            </a:r>
            <a:r>
              <a:rPr lang="en-US" sz="3200" b="1" dirty="0">
                <a:latin typeface="Comic Sans MS" pitchFamily="66" charset="0"/>
              </a:rPr>
              <a:t> producing fungi </a:t>
            </a:r>
            <a:br>
              <a:rPr lang="en-US" sz="3200" b="1" dirty="0">
                <a:latin typeface="Comic Sans MS" pitchFamily="66" charset="0"/>
              </a:rPr>
            </a:br>
            <a:r>
              <a:rPr lang="en-US" sz="2400" b="1" dirty="0">
                <a:latin typeface="Comic Sans MS" pitchFamily="66" charset="0"/>
              </a:rPr>
              <a:t>(</a:t>
            </a:r>
            <a:r>
              <a:rPr lang="en-US" sz="2400" b="1" dirty="0" err="1">
                <a:latin typeface="Comic Sans MS" pitchFamily="66" charset="0"/>
              </a:rPr>
              <a:t>Sinha</a:t>
            </a:r>
            <a:r>
              <a:rPr lang="en-US" sz="2400" b="1" dirty="0">
                <a:latin typeface="Comic Sans MS" pitchFamily="66" charset="0"/>
              </a:rPr>
              <a:t>, 1996; </a:t>
            </a:r>
            <a:r>
              <a:rPr lang="en-US" sz="2400" b="1" dirty="0" err="1">
                <a:latin typeface="Comic Sans MS" pitchFamily="66" charset="0"/>
              </a:rPr>
              <a:t>Carlile</a:t>
            </a:r>
            <a:r>
              <a:rPr lang="en-US" sz="2400" b="1" dirty="0">
                <a:latin typeface="Comic Sans MS" pitchFamily="66" charset="0"/>
              </a:rPr>
              <a:t> </a:t>
            </a:r>
            <a:r>
              <a:rPr lang="en-US" sz="2400" b="1" i="1" dirty="0">
                <a:latin typeface="Comic Sans MS" pitchFamily="66" charset="0"/>
              </a:rPr>
              <a:t>et al</a:t>
            </a:r>
            <a:r>
              <a:rPr lang="en-US" sz="2400" b="1" dirty="0">
                <a:latin typeface="Comic Sans MS" pitchFamily="66" charset="0"/>
              </a:rPr>
              <a:t>., 2001)</a:t>
            </a:r>
            <a:r>
              <a:rPr lang="en-US" sz="4000" dirty="0"/>
              <a:t> </a:t>
            </a:r>
          </a:p>
        </p:txBody>
      </p:sp>
      <p:sp>
        <p:nvSpPr>
          <p:cNvPr id="17411" name="Rectangle 3"/>
          <p:cNvSpPr>
            <a:spLocks noChangeArrowheads="1"/>
          </p:cNvSpPr>
          <p:nvPr/>
        </p:nvSpPr>
        <p:spPr bwMode="auto">
          <a:xfrm>
            <a:off x="533400" y="6248400"/>
            <a:ext cx="8229600" cy="369332"/>
          </a:xfrm>
          <a:prstGeom prst="rect">
            <a:avLst/>
          </a:prstGeom>
          <a:solidFill>
            <a:schemeClr val="tx1">
              <a:lumMod val="65000"/>
              <a:lumOff val="35000"/>
            </a:schemeClr>
          </a:solidFill>
          <a:ln w="9525">
            <a:noFill/>
            <a:miter lim="800000"/>
            <a:headEnd/>
            <a:tailEnd/>
          </a:ln>
          <a:effectLst/>
        </p:spPr>
        <p:txBody>
          <a:bodyPr wrap="square">
            <a:spAutoFit/>
          </a:bodyPr>
          <a:lstStyle/>
          <a:p>
            <a:r>
              <a:rPr lang="en-US" dirty="0">
                <a:solidFill>
                  <a:schemeClr val="bg1"/>
                </a:solidFill>
              </a:rPr>
              <a:t>http://www.foodtech-international.com/papers/mycotoxins.htm</a:t>
            </a:r>
          </a:p>
        </p:txBody>
      </p:sp>
      <p:graphicFrame>
        <p:nvGraphicFramePr>
          <p:cNvPr id="17412" name="Group 4"/>
          <p:cNvGraphicFramePr>
            <a:graphicFrameLocks noGrp="1"/>
          </p:cNvGraphicFramePr>
          <p:nvPr>
            <p:ph idx="1"/>
          </p:nvPr>
        </p:nvGraphicFramePr>
        <p:xfrm>
          <a:off x="304800" y="1295400"/>
          <a:ext cx="8534400" cy="4655186"/>
        </p:xfrm>
        <a:graphic>
          <a:graphicData uri="http://schemas.openxmlformats.org/drawingml/2006/table">
            <a:tbl>
              <a:tblPr/>
              <a:tblGrid>
                <a:gridCol w="1905000"/>
                <a:gridCol w="3657600"/>
                <a:gridCol w="2971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Comic Sans MS" pitchFamily="66" charset="0"/>
                        </a:rPr>
                        <a:t>Toxin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dirty="0" smtClean="0">
                          <a:ln>
                            <a:noFill/>
                          </a:ln>
                          <a:solidFill>
                            <a:schemeClr val="bg1"/>
                          </a:solidFill>
                          <a:effectLst/>
                          <a:latin typeface="Comic Sans MS" pitchFamily="66" charset="0"/>
                        </a:rPr>
                        <a:t>Main Producing Fungi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bg1"/>
                          </a:solidFill>
                          <a:effectLst/>
                          <a:latin typeface="Comic Sans MS" pitchFamily="66" charset="0"/>
                        </a:rPr>
                        <a:t>Health Effects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50000"/>
                      </a:schemeClr>
                    </a:solid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Aflatoxins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err="1" smtClean="0">
                          <a:ln>
                            <a:noFill/>
                          </a:ln>
                          <a:solidFill>
                            <a:schemeClr val="tx1"/>
                          </a:solidFill>
                          <a:effectLst/>
                          <a:latin typeface="Comic Sans MS" pitchFamily="66" charset="0"/>
                        </a:rPr>
                        <a:t>Aspergillus</a:t>
                      </a:r>
                      <a:r>
                        <a:rPr kumimoji="0" lang="en-US" sz="1800" b="0" i="1" u="none" strike="noStrike" cap="none" normalizeH="0" baseline="0" dirty="0" smtClean="0">
                          <a:ln>
                            <a:noFill/>
                          </a:ln>
                          <a:solidFill>
                            <a:schemeClr val="tx1"/>
                          </a:solidFill>
                          <a:effectLst/>
                          <a:latin typeface="Comic Sans MS" pitchFamily="66" charset="0"/>
                        </a:rPr>
                        <a:t> </a:t>
                      </a:r>
                      <a:r>
                        <a:rPr kumimoji="0" lang="en-US" sz="1800" b="0" i="1" u="none" strike="noStrike" cap="none" normalizeH="0" baseline="0" dirty="0" err="1" smtClean="0">
                          <a:ln>
                            <a:noFill/>
                          </a:ln>
                          <a:solidFill>
                            <a:schemeClr val="tx1"/>
                          </a:solidFill>
                          <a:effectLst/>
                          <a:latin typeface="Comic Sans MS" pitchFamily="66" charset="0"/>
                        </a:rPr>
                        <a:t>flavus</a:t>
                      </a:r>
                      <a:r>
                        <a:rPr kumimoji="0" lang="en-US" sz="1800" b="0" i="1" u="none" strike="noStrike" cap="none" normalizeH="0" baseline="0" dirty="0" smtClean="0">
                          <a:ln>
                            <a:noFill/>
                          </a:ln>
                          <a:solidFill>
                            <a:schemeClr val="tx1"/>
                          </a:solidFill>
                          <a:effectLst/>
                          <a:latin typeface="Comic Sans MS" pitchFamily="66" charset="0"/>
                        </a:rPr>
                        <a:t>, A. </a:t>
                      </a:r>
                      <a:r>
                        <a:rPr kumimoji="0" lang="en-US" sz="1800" b="0" i="1" u="none" strike="noStrike" cap="none" normalizeH="0" baseline="0" dirty="0" err="1" smtClean="0">
                          <a:ln>
                            <a:noFill/>
                          </a:ln>
                          <a:solidFill>
                            <a:schemeClr val="tx1"/>
                          </a:solidFill>
                          <a:effectLst/>
                          <a:latin typeface="Comic Sans MS" pitchFamily="66" charset="0"/>
                        </a:rPr>
                        <a:t>parasiticus</a:t>
                      </a:r>
                      <a:endParaRPr kumimoji="0" lang="en-US" sz="1800" b="0" i="1"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Liver damage, liver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53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Ochratoxins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Comic Sans MS" pitchFamily="66" charset="0"/>
                        </a:rPr>
                        <a:t>A. Ochraceus</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Comic Sans MS" pitchFamily="66" charset="0"/>
                        </a:rPr>
                        <a:t>Penicillium verrucosum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Kidney damage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Patulin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Comic Sans MS" pitchFamily="66" charset="0"/>
                        </a:rPr>
                        <a:t>P. expansum, P. griseofulvum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Kidney damage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5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Trichothecenes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    T-2 toxins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     Vomitoxin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1800" b="0" i="1" u="none" strike="noStrike" cap="none" normalizeH="0" baseline="0" smtClean="0">
                        <a:ln>
                          <a:noFill/>
                        </a:ln>
                        <a:solidFill>
                          <a:schemeClr val="tx1"/>
                        </a:solidFill>
                        <a:effectLst/>
                        <a:latin typeface="Comic Sans MS" pitchFamily="66"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Comic Sans MS" pitchFamily="66" charset="0"/>
                        </a:rPr>
                        <a:t>F. sporotrichioides, F. pose</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Comic Sans MS" pitchFamily="66" charset="0"/>
                        </a:rPr>
                        <a:t>F. graminearum, F. culmorum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Alimentary toxic aleukia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Vomiting, antifeedant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9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sng" strike="noStrike" cap="none" normalizeH="0" baseline="0" smtClean="0">
                          <a:ln>
                            <a:noFill/>
                          </a:ln>
                          <a:solidFill>
                            <a:schemeClr val="tx1"/>
                          </a:solidFill>
                          <a:effectLst/>
                          <a:latin typeface="Comic Sans MS" pitchFamily="66" charset="0"/>
                        </a:rPr>
                        <a:t>Zearalenone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smtClean="0">
                          <a:ln>
                            <a:noFill/>
                          </a:ln>
                          <a:solidFill>
                            <a:schemeClr val="tx1"/>
                          </a:solidFill>
                          <a:effectLst/>
                          <a:latin typeface="Comic Sans MS" pitchFamily="66" charset="0"/>
                        </a:rPr>
                        <a:t>Fusarium graminearum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rPr>
                        <a:t>Gynecological disturbances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Fumonisins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smtClean="0">
                          <a:ln>
                            <a:noFill/>
                          </a:ln>
                          <a:solidFill>
                            <a:schemeClr val="tx1"/>
                          </a:solidFill>
                          <a:effectLst/>
                          <a:latin typeface="Comic Sans MS" pitchFamily="66" charset="0"/>
                        </a:rPr>
                        <a:t>F. Moniliforme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Oesophageal cancer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Comic Sans MS" pitchFamily="66" charset="0"/>
                        </a:rPr>
                        <a:t>Ergot alkaloids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err="1" smtClean="0">
                          <a:ln>
                            <a:noFill/>
                          </a:ln>
                          <a:solidFill>
                            <a:schemeClr val="tx1"/>
                          </a:solidFill>
                          <a:effectLst/>
                          <a:latin typeface="Comic Sans MS" pitchFamily="66" charset="0"/>
                        </a:rPr>
                        <a:t>Claviceps</a:t>
                      </a:r>
                      <a:r>
                        <a:rPr kumimoji="0" lang="en-US" sz="1800" b="0" i="1" u="none" strike="noStrike" cap="none" normalizeH="0" baseline="0" dirty="0" smtClean="0">
                          <a:ln>
                            <a:noFill/>
                          </a:ln>
                          <a:solidFill>
                            <a:schemeClr val="tx1"/>
                          </a:solidFill>
                          <a:effectLst/>
                          <a:latin typeface="Comic Sans MS" pitchFamily="66" charset="0"/>
                        </a:rPr>
                        <a:t> </a:t>
                      </a:r>
                      <a:r>
                        <a:rPr kumimoji="0" lang="en-US" sz="1800" b="0" i="1" u="none" strike="noStrike" cap="none" normalizeH="0" baseline="0" dirty="0" err="1" smtClean="0">
                          <a:ln>
                            <a:noFill/>
                          </a:ln>
                          <a:solidFill>
                            <a:schemeClr val="tx1"/>
                          </a:solidFill>
                          <a:effectLst/>
                          <a:latin typeface="Comic Sans MS" pitchFamily="66" charset="0"/>
                        </a:rPr>
                        <a:t>purpurea</a:t>
                      </a:r>
                      <a:endParaRPr kumimoji="0" lang="en-US" sz="1800" b="0" i="1"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Vasoconstriction, gangrene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52400"/>
            <a:ext cx="8229600" cy="1143000"/>
          </a:xfrm>
        </p:spPr>
        <p:txBody>
          <a:bodyPr/>
          <a:lstStyle/>
          <a:p>
            <a:r>
              <a:rPr lang="en-US" b="1" dirty="0" err="1">
                <a:latin typeface="Comic Sans MS" pitchFamily="66" charset="0"/>
              </a:rPr>
              <a:t>Zearalenone</a:t>
            </a:r>
            <a:endParaRPr lang="en-US" b="1" dirty="0">
              <a:latin typeface="Comic Sans MS" pitchFamily="66" charset="0"/>
            </a:endParaRPr>
          </a:p>
        </p:txBody>
      </p:sp>
      <p:sp>
        <p:nvSpPr>
          <p:cNvPr id="18435" name="Rectangle 3"/>
          <p:cNvSpPr>
            <a:spLocks noGrp="1" noChangeArrowheads="1"/>
          </p:cNvSpPr>
          <p:nvPr>
            <p:ph type="body" idx="1"/>
          </p:nvPr>
        </p:nvSpPr>
        <p:spPr>
          <a:xfrm>
            <a:off x="457200" y="1295400"/>
            <a:ext cx="6934200" cy="4525963"/>
          </a:xfrm>
        </p:spPr>
        <p:txBody>
          <a:bodyPr/>
          <a:lstStyle/>
          <a:p>
            <a:pPr>
              <a:lnSpc>
                <a:spcPct val="90000"/>
              </a:lnSpc>
              <a:spcAft>
                <a:spcPct val="20000"/>
              </a:spcAft>
            </a:pPr>
            <a:r>
              <a:rPr lang="en-US" sz="2000" dirty="0" err="1">
                <a:latin typeface="Comic Sans MS" pitchFamily="66" charset="0"/>
              </a:rPr>
              <a:t>Mycotoxin</a:t>
            </a:r>
            <a:r>
              <a:rPr lang="en-US" sz="2000" dirty="0">
                <a:latin typeface="Comic Sans MS" pitchFamily="66" charset="0"/>
              </a:rPr>
              <a:t> produced by fungal contamination of grain, fruits and their products by </a:t>
            </a:r>
            <a:r>
              <a:rPr lang="en-US" sz="2000" i="1" dirty="0" err="1">
                <a:latin typeface="Comic Sans MS" pitchFamily="66" charset="0"/>
              </a:rPr>
              <a:t>Fusarium</a:t>
            </a:r>
            <a:r>
              <a:rPr lang="en-US" sz="2000" dirty="0">
                <a:latin typeface="Comic Sans MS" pitchFamily="66" charset="0"/>
              </a:rPr>
              <a:t> species.</a:t>
            </a:r>
          </a:p>
          <a:p>
            <a:pPr>
              <a:lnSpc>
                <a:spcPct val="90000"/>
              </a:lnSpc>
              <a:spcAft>
                <a:spcPct val="20000"/>
              </a:spcAft>
            </a:pPr>
            <a:r>
              <a:rPr lang="en-US" sz="2000" dirty="0">
                <a:latin typeface="Comic Sans MS" pitchFamily="66" charset="0"/>
              </a:rPr>
              <a:t>Shown to have acute and chronic health effects including carcinogenicity, </a:t>
            </a:r>
            <a:r>
              <a:rPr lang="en-US" sz="2000" dirty="0" err="1">
                <a:latin typeface="Comic Sans MS" pitchFamily="66" charset="0"/>
              </a:rPr>
              <a:t>genotoxicity</a:t>
            </a:r>
            <a:r>
              <a:rPr lang="en-US" sz="2000" dirty="0">
                <a:latin typeface="Comic Sans MS" pitchFamily="66" charset="0"/>
              </a:rPr>
              <a:t>, and </a:t>
            </a:r>
            <a:r>
              <a:rPr lang="en-US" sz="2000" dirty="0" err="1">
                <a:latin typeface="Comic Sans MS" pitchFamily="66" charset="0"/>
              </a:rPr>
              <a:t>immunotoxity</a:t>
            </a:r>
            <a:r>
              <a:rPr lang="en-US" sz="2000" dirty="0">
                <a:latin typeface="Comic Sans MS" pitchFamily="66" charset="0"/>
              </a:rPr>
              <a:t>, as well as reproductive and endocrine effects.</a:t>
            </a:r>
          </a:p>
          <a:p>
            <a:pPr>
              <a:lnSpc>
                <a:spcPct val="90000"/>
              </a:lnSpc>
              <a:spcAft>
                <a:spcPct val="20000"/>
              </a:spcAft>
            </a:pPr>
            <a:r>
              <a:rPr lang="en-US" sz="2000" dirty="0">
                <a:latin typeface="Comic Sans MS" pitchFamily="66" charset="0"/>
              </a:rPr>
              <a:t>Labeled as </a:t>
            </a:r>
            <a:r>
              <a:rPr lang="en-US" sz="2000" dirty="0" err="1">
                <a:latin typeface="Comic Sans MS" pitchFamily="66" charset="0"/>
              </a:rPr>
              <a:t>mycoestrogen</a:t>
            </a:r>
            <a:r>
              <a:rPr lang="en-US" sz="2000" dirty="0">
                <a:latin typeface="Comic Sans MS" pitchFamily="66" charset="0"/>
              </a:rPr>
              <a:t>, </a:t>
            </a:r>
            <a:r>
              <a:rPr lang="en-US" sz="2000" dirty="0" err="1">
                <a:latin typeface="Comic Sans MS" pitchFamily="66" charset="0"/>
              </a:rPr>
              <a:t>phytoestrogen</a:t>
            </a:r>
            <a:r>
              <a:rPr lang="en-US" sz="2000" dirty="0">
                <a:latin typeface="Comic Sans MS" pitchFamily="66" charset="0"/>
              </a:rPr>
              <a:t>, and growth </a:t>
            </a:r>
            <a:r>
              <a:rPr lang="en-US" sz="2000" dirty="0" err="1">
                <a:latin typeface="Comic Sans MS" pitchFamily="66" charset="0"/>
              </a:rPr>
              <a:t>promotant</a:t>
            </a:r>
            <a:r>
              <a:rPr lang="en-US" sz="2000" dirty="0">
                <a:latin typeface="Comic Sans MS" pitchFamily="66" charset="0"/>
              </a:rPr>
              <a:t>.</a:t>
            </a:r>
          </a:p>
          <a:p>
            <a:pPr>
              <a:lnSpc>
                <a:spcPct val="90000"/>
              </a:lnSpc>
              <a:spcAft>
                <a:spcPct val="20000"/>
              </a:spcAft>
            </a:pPr>
            <a:r>
              <a:rPr lang="en-US" sz="2000" dirty="0">
                <a:latin typeface="Comic Sans MS" pitchFamily="66" charset="0"/>
              </a:rPr>
              <a:t>Shown to be able to bind to </a:t>
            </a:r>
            <a:r>
              <a:rPr lang="en-US" sz="2000" dirty="0" smtClean="0">
                <a:latin typeface="Comic Sans MS" pitchFamily="66" charset="0"/>
              </a:rPr>
              <a:t>ER-alpha and ER-beta, acting as a full agonist for ER-alpha and a mixed agonist-antagonist for ER-beta, with a much higher affinity than other well-known endocrine disruptors such as BPA or DDT, but with lower </a:t>
            </a:r>
            <a:r>
              <a:rPr lang="en-US" sz="2000" dirty="0">
                <a:latin typeface="Comic Sans MS" pitchFamily="66" charset="0"/>
              </a:rPr>
              <a:t>affinity than 17-beta-estradiol, </a:t>
            </a:r>
            <a:r>
              <a:rPr lang="en-US" sz="2000" dirty="0" err="1">
                <a:latin typeface="Comic Sans MS" pitchFamily="66" charset="0"/>
              </a:rPr>
              <a:t>estriol</a:t>
            </a:r>
            <a:r>
              <a:rPr lang="en-US" sz="2000" dirty="0">
                <a:latin typeface="Comic Sans MS" pitchFamily="66" charset="0"/>
              </a:rPr>
              <a:t>, and </a:t>
            </a:r>
            <a:r>
              <a:rPr lang="en-US" sz="2000" dirty="0" err="1">
                <a:latin typeface="Comic Sans MS" pitchFamily="66" charset="0"/>
              </a:rPr>
              <a:t>estrone</a:t>
            </a:r>
            <a:r>
              <a:rPr lang="en-US" sz="2000" dirty="0">
                <a:latin typeface="Comic Sans MS" pitchFamily="66" charset="0"/>
              </a:rPr>
              <a:t>.</a:t>
            </a:r>
          </a:p>
        </p:txBody>
      </p:sp>
      <p:pic>
        <p:nvPicPr>
          <p:cNvPr id="18436" name="Picture 4"/>
          <p:cNvPicPr>
            <a:picLocks noChangeAspect="1" noChangeArrowheads="1"/>
          </p:cNvPicPr>
          <p:nvPr/>
        </p:nvPicPr>
        <p:blipFill>
          <a:blip r:embed="rId2" cstate="print"/>
          <a:srcRect/>
          <a:stretch>
            <a:fillRect/>
          </a:stretch>
        </p:blipFill>
        <p:spPr bwMode="auto">
          <a:xfrm>
            <a:off x="7391400" y="1447800"/>
            <a:ext cx="1428750" cy="19050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cstate="print"/>
          <a:srcRect/>
          <a:stretch>
            <a:fillRect/>
          </a:stretch>
        </p:blipFill>
        <p:spPr bwMode="auto">
          <a:xfrm>
            <a:off x="7391400" y="3581400"/>
            <a:ext cx="1524000" cy="1393825"/>
          </a:xfrm>
          <a:prstGeom prst="rect">
            <a:avLst/>
          </a:prstGeom>
          <a:noFill/>
          <a:ln w="9525">
            <a:noFill/>
            <a:miter lim="800000"/>
            <a:headEnd/>
            <a:tailEnd/>
          </a:ln>
          <a:effectLst/>
        </p:spPr>
      </p:pic>
      <p:sp>
        <p:nvSpPr>
          <p:cNvPr id="7" name="Line 4"/>
          <p:cNvSpPr>
            <a:spLocks noChangeShapeType="1"/>
          </p:cNvSpPr>
          <p:nvPr/>
        </p:nvSpPr>
        <p:spPr bwMode="auto">
          <a:xfrm>
            <a:off x="457200" y="10668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76200"/>
            <a:ext cx="8229600" cy="838200"/>
          </a:xfrm>
        </p:spPr>
        <p:txBody>
          <a:bodyPr/>
          <a:lstStyle/>
          <a:p>
            <a:r>
              <a:rPr lang="en-US" b="1" dirty="0" err="1">
                <a:latin typeface="Comic Sans MS" pitchFamily="66" charset="0"/>
              </a:rPr>
              <a:t>Zeranol</a:t>
            </a:r>
            <a:endParaRPr lang="en-US" b="1" dirty="0">
              <a:latin typeface="Comic Sans MS" pitchFamily="66" charset="0"/>
            </a:endParaRPr>
          </a:p>
        </p:txBody>
      </p:sp>
      <p:sp>
        <p:nvSpPr>
          <p:cNvPr id="19459" name="Rectangle 3"/>
          <p:cNvSpPr>
            <a:spLocks noGrp="1" noChangeArrowheads="1"/>
          </p:cNvSpPr>
          <p:nvPr>
            <p:ph type="body" idx="1"/>
          </p:nvPr>
        </p:nvSpPr>
        <p:spPr>
          <a:xfrm>
            <a:off x="228600" y="1066800"/>
            <a:ext cx="6019800" cy="5257800"/>
          </a:xfrm>
        </p:spPr>
        <p:txBody>
          <a:bodyPr/>
          <a:lstStyle/>
          <a:p>
            <a:pPr>
              <a:lnSpc>
                <a:spcPct val="80000"/>
              </a:lnSpc>
              <a:spcBef>
                <a:spcPct val="30000"/>
              </a:spcBef>
              <a:spcAft>
                <a:spcPct val="30000"/>
              </a:spcAft>
            </a:pPr>
            <a:r>
              <a:rPr lang="en-US" sz="2400" dirty="0" smtClean="0">
                <a:latin typeface="Comic Sans MS" pitchFamily="66" charset="0"/>
              </a:rPr>
              <a:t>Synthetic </a:t>
            </a:r>
            <a:r>
              <a:rPr lang="en-US" sz="2400" dirty="0">
                <a:latin typeface="Comic Sans MS" pitchFamily="66" charset="0"/>
              </a:rPr>
              <a:t>derivative of the </a:t>
            </a:r>
            <a:r>
              <a:rPr lang="en-US" sz="2400" dirty="0" err="1">
                <a:latin typeface="Comic Sans MS" pitchFamily="66" charset="0"/>
              </a:rPr>
              <a:t>mycotoxin</a:t>
            </a:r>
            <a:r>
              <a:rPr lang="en-US" sz="2400" dirty="0">
                <a:latin typeface="Comic Sans MS" pitchFamily="66" charset="0"/>
              </a:rPr>
              <a:t> </a:t>
            </a:r>
            <a:r>
              <a:rPr lang="en-US" sz="2400" dirty="0" err="1">
                <a:latin typeface="Comic Sans MS" pitchFamily="66" charset="0"/>
              </a:rPr>
              <a:t>zearalenone</a:t>
            </a:r>
            <a:r>
              <a:rPr lang="en-US" sz="2400" dirty="0">
                <a:latin typeface="Comic Sans MS" pitchFamily="66" charset="0"/>
              </a:rPr>
              <a:t>.  Federally approved agent commonly used in the US as a non-steroidal anabolic growth promoter in beef production, but banned in other countries, including in the European Union.</a:t>
            </a:r>
          </a:p>
          <a:p>
            <a:pPr>
              <a:lnSpc>
                <a:spcPct val="80000"/>
              </a:lnSpc>
              <a:spcBef>
                <a:spcPct val="30000"/>
              </a:spcBef>
              <a:spcAft>
                <a:spcPct val="30000"/>
              </a:spcAft>
            </a:pPr>
            <a:r>
              <a:rPr lang="en-US" sz="2400" dirty="0">
                <a:latin typeface="Comic Sans MS" pitchFamily="66" charset="0"/>
              </a:rPr>
              <a:t>The </a:t>
            </a:r>
            <a:r>
              <a:rPr lang="en-US" sz="2400" dirty="0" err="1">
                <a:latin typeface="Comic Sans MS" pitchFamily="66" charset="0"/>
              </a:rPr>
              <a:t>estrogenicity</a:t>
            </a:r>
            <a:r>
              <a:rPr lang="en-US" sz="2400" dirty="0">
                <a:latin typeface="Comic Sans MS" pitchFamily="66" charset="0"/>
              </a:rPr>
              <a:t> of </a:t>
            </a:r>
            <a:r>
              <a:rPr lang="en-US" sz="2400" dirty="0" err="1">
                <a:latin typeface="Comic Sans MS" pitchFamily="66" charset="0"/>
              </a:rPr>
              <a:t>zeranol</a:t>
            </a:r>
            <a:r>
              <a:rPr lang="en-US" sz="2400" dirty="0">
                <a:latin typeface="Comic Sans MS" pitchFamily="66" charset="0"/>
              </a:rPr>
              <a:t> is comparable to the natural estrogen, 17</a:t>
            </a:r>
            <a:r>
              <a:rPr lang="en-US" sz="2400" dirty="0">
                <a:latin typeface="Comic Sans MS" pitchFamily="66" charset="0"/>
                <a:cs typeface="Arial" charset="0"/>
              </a:rPr>
              <a:t>ß-</a:t>
            </a:r>
            <a:r>
              <a:rPr lang="en-US" sz="2400" dirty="0">
                <a:latin typeface="Comic Sans MS" pitchFamily="66" charset="0"/>
              </a:rPr>
              <a:t>estradiol and the </a:t>
            </a:r>
            <a:r>
              <a:rPr lang="en-US" sz="2400" dirty="0" err="1">
                <a:latin typeface="Comic Sans MS" pitchFamily="66" charset="0"/>
              </a:rPr>
              <a:t>syntethic</a:t>
            </a:r>
            <a:r>
              <a:rPr lang="en-US" sz="2400" dirty="0">
                <a:latin typeface="Comic Sans MS" pitchFamily="66" charset="0"/>
              </a:rPr>
              <a:t> estrogen DES (diethylstilbestrol), and much more potent than </a:t>
            </a:r>
            <a:r>
              <a:rPr lang="en-US" sz="2400" dirty="0" err="1">
                <a:latin typeface="Comic Sans MS" pitchFamily="66" charset="0"/>
              </a:rPr>
              <a:t>genistein</a:t>
            </a:r>
            <a:r>
              <a:rPr lang="en-US" sz="2400" dirty="0">
                <a:latin typeface="Comic Sans MS" pitchFamily="66" charset="0"/>
              </a:rPr>
              <a:t> and </a:t>
            </a:r>
            <a:r>
              <a:rPr lang="en-US" sz="2400" dirty="0" err="1">
                <a:latin typeface="Comic Sans MS" pitchFamily="66" charset="0"/>
              </a:rPr>
              <a:t>bisphenol</a:t>
            </a:r>
            <a:r>
              <a:rPr lang="en-US" sz="2400" dirty="0">
                <a:latin typeface="Comic Sans MS" pitchFamily="66" charset="0"/>
              </a:rPr>
              <a:t>-A.</a:t>
            </a:r>
          </a:p>
          <a:p>
            <a:pPr>
              <a:lnSpc>
                <a:spcPct val="80000"/>
              </a:lnSpc>
              <a:spcBef>
                <a:spcPct val="30000"/>
              </a:spcBef>
              <a:spcAft>
                <a:spcPct val="30000"/>
              </a:spcAft>
            </a:pPr>
            <a:r>
              <a:rPr lang="en-US" sz="2400" dirty="0">
                <a:latin typeface="Comic Sans MS" pitchFamily="66" charset="0"/>
              </a:rPr>
              <a:t>Shown to induce ER-</a:t>
            </a:r>
            <a:r>
              <a:rPr lang="en-US" sz="2400" dirty="0">
                <a:latin typeface="Comic Sans MS" pitchFamily="66" charset="0"/>
                <a:cs typeface="Arial" charset="0"/>
              </a:rPr>
              <a:t>ß</a:t>
            </a:r>
            <a:r>
              <a:rPr lang="en-US" sz="2400" dirty="0">
                <a:latin typeface="Comic Sans MS" pitchFamily="66" charset="0"/>
              </a:rPr>
              <a:t> expression and stimulate growth of human breast cancer cells.</a:t>
            </a:r>
          </a:p>
        </p:txBody>
      </p:sp>
      <p:pic>
        <p:nvPicPr>
          <p:cNvPr id="19461" name="Picture 5"/>
          <p:cNvPicPr>
            <a:picLocks noChangeAspect="1" noChangeArrowheads="1"/>
          </p:cNvPicPr>
          <p:nvPr/>
        </p:nvPicPr>
        <p:blipFill>
          <a:blip r:embed="rId2" cstate="print"/>
          <a:srcRect/>
          <a:stretch>
            <a:fillRect/>
          </a:stretch>
        </p:blipFill>
        <p:spPr bwMode="auto">
          <a:xfrm>
            <a:off x="6477000" y="3733800"/>
            <a:ext cx="2438400" cy="1828800"/>
          </a:xfrm>
          <a:prstGeom prst="rect">
            <a:avLst/>
          </a:prstGeom>
          <a:noFill/>
          <a:ln w="9525">
            <a:noFill/>
            <a:miter lim="800000"/>
            <a:headEnd/>
            <a:tailEnd/>
          </a:ln>
          <a:effectLst/>
        </p:spPr>
      </p:pic>
      <p:pic>
        <p:nvPicPr>
          <p:cNvPr id="19462" name="Picture 6"/>
          <p:cNvPicPr>
            <a:picLocks noChangeAspect="1" noChangeArrowheads="1"/>
          </p:cNvPicPr>
          <p:nvPr/>
        </p:nvPicPr>
        <p:blipFill>
          <a:blip r:embed="rId3" cstate="print"/>
          <a:srcRect/>
          <a:stretch>
            <a:fillRect/>
          </a:stretch>
        </p:blipFill>
        <p:spPr bwMode="auto">
          <a:xfrm>
            <a:off x="6629400" y="1600200"/>
            <a:ext cx="2057400" cy="1895475"/>
          </a:xfrm>
          <a:prstGeom prst="rect">
            <a:avLst/>
          </a:prstGeom>
          <a:noFill/>
          <a:ln w="9525">
            <a:noFill/>
            <a:miter lim="800000"/>
            <a:headEnd/>
            <a:tailEnd/>
          </a:ln>
          <a:effectLst/>
        </p:spPr>
      </p:pic>
      <p:sp>
        <p:nvSpPr>
          <p:cNvPr id="7" name="Line 4"/>
          <p:cNvSpPr>
            <a:spLocks noChangeShapeType="1"/>
          </p:cNvSpPr>
          <p:nvPr/>
        </p:nvSpPr>
        <p:spPr bwMode="auto">
          <a:xfrm>
            <a:off x="457200" y="9144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33600" y="228600"/>
            <a:ext cx="4895850" cy="590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1447800" y="228600"/>
            <a:ext cx="6188075" cy="6489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57200" y="152400"/>
            <a:ext cx="8229600" cy="503238"/>
          </a:xfrm>
          <a:solidFill>
            <a:schemeClr val="bg1"/>
          </a:solidFill>
        </p:spPr>
        <p:txBody>
          <a:bodyPr>
            <a:noAutofit/>
          </a:bodyPr>
          <a:lstStyle/>
          <a:p>
            <a:r>
              <a:rPr lang="en-US" sz="3200" b="1" dirty="0" err="1">
                <a:latin typeface="Comic Sans MS" pitchFamily="66" charset="0"/>
              </a:rPr>
              <a:t>Zearalenone</a:t>
            </a:r>
            <a:r>
              <a:rPr lang="en-US" sz="3200" b="1" dirty="0">
                <a:latin typeface="Comic Sans MS" pitchFamily="66" charset="0"/>
              </a:rPr>
              <a:t> and its metabolites</a:t>
            </a:r>
          </a:p>
        </p:txBody>
      </p:sp>
      <p:grpSp>
        <p:nvGrpSpPr>
          <p:cNvPr id="2" name="Group 3"/>
          <p:cNvGrpSpPr>
            <a:grpSpLocks/>
          </p:cNvGrpSpPr>
          <p:nvPr/>
        </p:nvGrpSpPr>
        <p:grpSpPr bwMode="auto">
          <a:xfrm>
            <a:off x="3276600" y="914400"/>
            <a:ext cx="2590800" cy="1708150"/>
            <a:chOff x="192" y="816"/>
            <a:chExt cx="1632" cy="1076"/>
          </a:xfrm>
        </p:grpSpPr>
        <p:pic>
          <p:nvPicPr>
            <p:cNvPr id="21508" name="Picture 4"/>
            <p:cNvPicPr>
              <a:picLocks noChangeAspect="1" noChangeArrowheads="1"/>
            </p:cNvPicPr>
            <p:nvPr/>
          </p:nvPicPr>
          <p:blipFill>
            <a:blip r:embed="rId2" cstate="print"/>
            <a:srcRect/>
            <a:stretch>
              <a:fillRect/>
            </a:stretch>
          </p:blipFill>
          <p:spPr bwMode="auto">
            <a:xfrm>
              <a:off x="192" y="816"/>
              <a:ext cx="1632" cy="661"/>
            </a:xfrm>
            <a:prstGeom prst="rect">
              <a:avLst/>
            </a:prstGeom>
            <a:noFill/>
            <a:ln w="9525">
              <a:noFill/>
              <a:miter lim="800000"/>
              <a:headEnd/>
              <a:tailEnd/>
            </a:ln>
            <a:effectLst/>
          </p:spPr>
        </p:pic>
        <p:sp>
          <p:nvSpPr>
            <p:cNvPr id="21509" name="Text Box 5"/>
            <p:cNvSpPr txBox="1">
              <a:spLocks noChangeArrowheads="1"/>
            </p:cNvSpPr>
            <p:nvPr/>
          </p:nvSpPr>
          <p:spPr bwMode="auto">
            <a:xfrm>
              <a:off x="576" y="1488"/>
              <a:ext cx="964" cy="404"/>
            </a:xfrm>
            <a:prstGeom prst="rect">
              <a:avLst/>
            </a:prstGeom>
            <a:noFill/>
            <a:ln w="9525">
              <a:noFill/>
              <a:miter lim="800000"/>
              <a:headEnd/>
              <a:tailEnd/>
            </a:ln>
            <a:effectLst/>
          </p:spPr>
          <p:txBody>
            <a:bodyPr wrap="none">
              <a:spAutoFit/>
            </a:bodyPr>
            <a:lstStyle/>
            <a:p>
              <a:pPr algn="ctr"/>
              <a:r>
                <a:rPr lang="en-US"/>
                <a:t>Zearalenone </a:t>
              </a:r>
            </a:p>
            <a:p>
              <a:pPr algn="ctr"/>
              <a:r>
                <a:rPr lang="en-US"/>
                <a:t>(ZEA)</a:t>
              </a:r>
            </a:p>
          </p:txBody>
        </p:sp>
      </p:grpSp>
      <p:grpSp>
        <p:nvGrpSpPr>
          <p:cNvPr id="3" name="Group 6"/>
          <p:cNvGrpSpPr>
            <a:grpSpLocks/>
          </p:cNvGrpSpPr>
          <p:nvPr/>
        </p:nvGrpSpPr>
        <p:grpSpPr bwMode="auto">
          <a:xfrm>
            <a:off x="533400" y="1752600"/>
            <a:ext cx="2209800" cy="1350963"/>
            <a:chOff x="1920" y="816"/>
            <a:chExt cx="1780" cy="1279"/>
          </a:xfrm>
        </p:grpSpPr>
        <p:pic>
          <p:nvPicPr>
            <p:cNvPr id="21511" name="Picture 7"/>
            <p:cNvPicPr>
              <a:picLocks noChangeAspect="1" noChangeArrowheads="1"/>
            </p:cNvPicPr>
            <p:nvPr/>
          </p:nvPicPr>
          <p:blipFill>
            <a:blip r:embed="rId3" cstate="print"/>
            <a:srcRect/>
            <a:stretch>
              <a:fillRect/>
            </a:stretch>
          </p:blipFill>
          <p:spPr bwMode="auto">
            <a:xfrm>
              <a:off x="1920" y="816"/>
              <a:ext cx="1780" cy="704"/>
            </a:xfrm>
            <a:prstGeom prst="rect">
              <a:avLst/>
            </a:prstGeom>
            <a:noFill/>
            <a:ln w="9525">
              <a:noFill/>
              <a:miter lim="800000"/>
              <a:headEnd/>
              <a:tailEnd/>
            </a:ln>
            <a:effectLst/>
          </p:spPr>
        </p:pic>
        <p:sp>
          <p:nvSpPr>
            <p:cNvPr id="21512" name="Text Box 8"/>
            <p:cNvSpPr txBox="1">
              <a:spLocks noChangeArrowheads="1"/>
            </p:cNvSpPr>
            <p:nvPr/>
          </p:nvSpPr>
          <p:spPr bwMode="auto">
            <a:xfrm>
              <a:off x="2090" y="1488"/>
              <a:ext cx="1581" cy="607"/>
            </a:xfrm>
            <a:prstGeom prst="rect">
              <a:avLst/>
            </a:prstGeom>
            <a:noFill/>
            <a:ln w="9525">
              <a:noFill/>
              <a:miter lim="800000"/>
              <a:headEnd/>
              <a:tailEnd/>
            </a:ln>
            <a:effectLst/>
          </p:spPr>
          <p:txBody>
            <a:bodyPr wrap="none">
              <a:spAutoFit/>
            </a:bodyPr>
            <a:lstStyle/>
            <a:p>
              <a:pPr algn="ctr"/>
              <a:r>
                <a:rPr lang="en-US"/>
                <a:t>Alpha-zearalenol </a:t>
              </a:r>
            </a:p>
            <a:p>
              <a:pPr algn="ctr"/>
              <a:r>
                <a:rPr lang="en-US"/>
                <a:t>(</a:t>
              </a:r>
              <a:r>
                <a:rPr lang="el-GR"/>
                <a:t>α</a:t>
              </a:r>
              <a:r>
                <a:rPr lang="en-US"/>
                <a:t> -ZEL)</a:t>
              </a:r>
            </a:p>
          </p:txBody>
        </p:sp>
      </p:grpSp>
      <p:grpSp>
        <p:nvGrpSpPr>
          <p:cNvPr id="4" name="Group 9"/>
          <p:cNvGrpSpPr>
            <a:grpSpLocks/>
          </p:cNvGrpSpPr>
          <p:nvPr/>
        </p:nvGrpSpPr>
        <p:grpSpPr bwMode="auto">
          <a:xfrm>
            <a:off x="6629400" y="1752600"/>
            <a:ext cx="2209800" cy="1446213"/>
            <a:chOff x="3840" y="864"/>
            <a:chExt cx="1788" cy="1207"/>
          </a:xfrm>
        </p:grpSpPr>
        <p:pic>
          <p:nvPicPr>
            <p:cNvPr id="21514" name="Picture 10"/>
            <p:cNvPicPr>
              <a:picLocks noChangeAspect="1" noChangeArrowheads="1"/>
            </p:cNvPicPr>
            <p:nvPr/>
          </p:nvPicPr>
          <p:blipFill>
            <a:blip r:embed="rId4" cstate="print"/>
            <a:srcRect/>
            <a:stretch>
              <a:fillRect/>
            </a:stretch>
          </p:blipFill>
          <p:spPr bwMode="auto">
            <a:xfrm>
              <a:off x="3840" y="864"/>
              <a:ext cx="1788" cy="678"/>
            </a:xfrm>
            <a:prstGeom prst="rect">
              <a:avLst/>
            </a:prstGeom>
            <a:noFill/>
            <a:ln w="9525">
              <a:noFill/>
              <a:miter lim="800000"/>
              <a:headEnd/>
              <a:tailEnd/>
            </a:ln>
            <a:effectLst/>
          </p:spPr>
        </p:pic>
        <p:sp>
          <p:nvSpPr>
            <p:cNvPr id="21515" name="Text Box 11"/>
            <p:cNvSpPr txBox="1">
              <a:spLocks noChangeArrowheads="1"/>
            </p:cNvSpPr>
            <p:nvPr/>
          </p:nvSpPr>
          <p:spPr bwMode="auto">
            <a:xfrm>
              <a:off x="4058" y="1536"/>
              <a:ext cx="1496" cy="535"/>
            </a:xfrm>
            <a:prstGeom prst="rect">
              <a:avLst/>
            </a:prstGeom>
            <a:noFill/>
            <a:ln w="9525">
              <a:noFill/>
              <a:miter lim="800000"/>
              <a:headEnd/>
              <a:tailEnd/>
            </a:ln>
            <a:effectLst/>
          </p:spPr>
          <p:txBody>
            <a:bodyPr wrap="none">
              <a:spAutoFit/>
            </a:bodyPr>
            <a:lstStyle/>
            <a:p>
              <a:pPr algn="ctr"/>
              <a:r>
                <a:rPr lang="en-US"/>
                <a:t>Beta-zearalenol </a:t>
              </a:r>
            </a:p>
            <a:p>
              <a:pPr algn="ctr"/>
              <a:r>
                <a:rPr lang="en-US"/>
                <a:t>(</a:t>
              </a:r>
              <a:r>
                <a:rPr lang="el-GR"/>
                <a:t>β</a:t>
              </a:r>
              <a:r>
                <a:rPr lang="en-US"/>
                <a:t>-ZEL)</a:t>
              </a:r>
            </a:p>
          </p:txBody>
        </p:sp>
      </p:grpSp>
      <p:grpSp>
        <p:nvGrpSpPr>
          <p:cNvPr id="5" name="Group 12"/>
          <p:cNvGrpSpPr>
            <a:grpSpLocks/>
          </p:cNvGrpSpPr>
          <p:nvPr/>
        </p:nvGrpSpPr>
        <p:grpSpPr bwMode="auto">
          <a:xfrm>
            <a:off x="152400" y="3962400"/>
            <a:ext cx="2863850" cy="1452563"/>
            <a:chOff x="-90" y="2160"/>
            <a:chExt cx="2368" cy="1292"/>
          </a:xfrm>
        </p:grpSpPr>
        <p:pic>
          <p:nvPicPr>
            <p:cNvPr id="21517" name="Picture 13"/>
            <p:cNvPicPr>
              <a:picLocks noChangeAspect="1" noChangeArrowheads="1"/>
            </p:cNvPicPr>
            <p:nvPr/>
          </p:nvPicPr>
          <p:blipFill>
            <a:blip r:embed="rId5" cstate="print"/>
            <a:srcRect/>
            <a:stretch>
              <a:fillRect/>
            </a:stretch>
          </p:blipFill>
          <p:spPr bwMode="auto">
            <a:xfrm>
              <a:off x="240" y="2160"/>
              <a:ext cx="1776" cy="670"/>
            </a:xfrm>
            <a:prstGeom prst="rect">
              <a:avLst/>
            </a:prstGeom>
            <a:noFill/>
            <a:ln w="9525">
              <a:noFill/>
              <a:miter lim="800000"/>
              <a:headEnd/>
              <a:tailEnd/>
            </a:ln>
            <a:effectLst/>
          </p:spPr>
        </p:pic>
        <p:sp>
          <p:nvSpPr>
            <p:cNvPr id="21518" name="Text Box 14"/>
            <p:cNvSpPr txBox="1">
              <a:spLocks noChangeArrowheads="1"/>
            </p:cNvSpPr>
            <p:nvPr/>
          </p:nvSpPr>
          <p:spPr bwMode="auto">
            <a:xfrm>
              <a:off x="-90" y="2881"/>
              <a:ext cx="2368" cy="571"/>
            </a:xfrm>
            <a:prstGeom prst="rect">
              <a:avLst/>
            </a:prstGeom>
            <a:noFill/>
            <a:ln w="9525">
              <a:noFill/>
              <a:miter lim="800000"/>
              <a:headEnd/>
              <a:tailEnd/>
            </a:ln>
            <a:effectLst/>
          </p:spPr>
          <p:txBody>
            <a:bodyPr wrap="none">
              <a:spAutoFit/>
            </a:bodyPr>
            <a:lstStyle/>
            <a:p>
              <a:pPr algn="ctr"/>
              <a:r>
                <a:rPr lang="en-US"/>
                <a:t>Alpha-zearalanol (zeranol)</a:t>
              </a:r>
            </a:p>
            <a:p>
              <a:pPr algn="ctr"/>
              <a:r>
                <a:rPr lang="en-US"/>
                <a:t>(</a:t>
              </a:r>
              <a:r>
                <a:rPr lang="el-GR">
                  <a:cs typeface="Arial" charset="0"/>
                </a:rPr>
                <a:t>α</a:t>
              </a:r>
              <a:r>
                <a:rPr lang="en-US"/>
                <a:t>-ZAL)</a:t>
              </a:r>
            </a:p>
          </p:txBody>
        </p:sp>
      </p:grpSp>
      <p:grpSp>
        <p:nvGrpSpPr>
          <p:cNvPr id="6" name="Group 15"/>
          <p:cNvGrpSpPr>
            <a:grpSpLocks/>
          </p:cNvGrpSpPr>
          <p:nvPr/>
        </p:nvGrpSpPr>
        <p:grpSpPr bwMode="auto">
          <a:xfrm>
            <a:off x="6248400" y="3810000"/>
            <a:ext cx="2762250" cy="1514475"/>
            <a:chOff x="1791" y="2880"/>
            <a:chExt cx="2479" cy="1498"/>
          </a:xfrm>
        </p:grpSpPr>
        <p:pic>
          <p:nvPicPr>
            <p:cNvPr id="21520" name="Picture 16"/>
            <p:cNvPicPr>
              <a:picLocks noChangeAspect="1" noChangeArrowheads="1"/>
            </p:cNvPicPr>
            <p:nvPr/>
          </p:nvPicPr>
          <p:blipFill>
            <a:blip r:embed="rId6" cstate="print"/>
            <a:srcRect/>
            <a:stretch>
              <a:fillRect/>
            </a:stretch>
          </p:blipFill>
          <p:spPr bwMode="auto">
            <a:xfrm>
              <a:off x="2064" y="2880"/>
              <a:ext cx="1901" cy="748"/>
            </a:xfrm>
            <a:prstGeom prst="rect">
              <a:avLst/>
            </a:prstGeom>
            <a:noFill/>
            <a:ln w="9525">
              <a:noFill/>
              <a:miter lim="800000"/>
              <a:headEnd/>
              <a:tailEnd/>
            </a:ln>
            <a:effectLst/>
          </p:spPr>
        </p:pic>
        <p:sp>
          <p:nvSpPr>
            <p:cNvPr id="21521" name="Text Box 17"/>
            <p:cNvSpPr txBox="1">
              <a:spLocks noChangeArrowheads="1"/>
            </p:cNvSpPr>
            <p:nvPr/>
          </p:nvSpPr>
          <p:spPr bwMode="auto">
            <a:xfrm>
              <a:off x="1791" y="3744"/>
              <a:ext cx="2479" cy="634"/>
            </a:xfrm>
            <a:prstGeom prst="rect">
              <a:avLst/>
            </a:prstGeom>
            <a:noFill/>
            <a:ln w="9525">
              <a:noFill/>
              <a:miter lim="800000"/>
              <a:headEnd/>
              <a:tailEnd/>
            </a:ln>
            <a:effectLst/>
          </p:spPr>
          <p:txBody>
            <a:bodyPr wrap="none">
              <a:spAutoFit/>
            </a:bodyPr>
            <a:lstStyle/>
            <a:p>
              <a:pPr algn="ctr"/>
              <a:r>
                <a:rPr lang="en-US"/>
                <a:t>Beta-zearalanol  (teranol)</a:t>
              </a:r>
            </a:p>
            <a:p>
              <a:pPr algn="ctr"/>
              <a:r>
                <a:rPr lang="en-US"/>
                <a:t>(</a:t>
              </a:r>
              <a:r>
                <a:rPr lang="el-GR"/>
                <a:t>β </a:t>
              </a:r>
              <a:r>
                <a:rPr lang="en-US"/>
                <a:t>-ZAL)</a:t>
              </a:r>
            </a:p>
          </p:txBody>
        </p:sp>
      </p:grpSp>
      <p:grpSp>
        <p:nvGrpSpPr>
          <p:cNvPr id="7" name="Group 18"/>
          <p:cNvGrpSpPr>
            <a:grpSpLocks/>
          </p:cNvGrpSpPr>
          <p:nvPr/>
        </p:nvGrpSpPr>
        <p:grpSpPr bwMode="auto">
          <a:xfrm>
            <a:off x="3609975" y="5257800"/>
            <a:ext cx="1924050" cy="1341438"/>
            <a:chOff x="3984" y="2160"/>
            <a:chExt cx="1584" cy="1288"/>
          </a:xfrm>
        </p:grpSpPr>
        <p:pic>
          <p:nvPicPr>
            <p:cNvPr id="21523" name="Picture 19"/>
            <p:cNvPicPr>
              <a:picLocks noChangeAspect="1" noChangeArrowheads="1"/>
            </p:cNvPicPr>
            <p:nvPr/>
          </p:nvPicPr>
          <p:blipFill>
            <a:blip r:embed="rId7" cstate="print"/>
            <a:srcRect/>
            <a:stretch>
              <a:fillRect/>
            </a:stretch>
          </p:blipFill>
          <p:spPr bwMode="auto">
            <a:xfrm>
              <a:off x="3984" y="2160"/>
              <a:ext cx="1584" cy="632"/>
            </a:xfrm>
            <a:prstGeom prst="rect">
              <a:avLst/>
            </a:prstGeom>
            <a:noFill/>
            <a:ln w="9525">
              <a:noFill/>
              <a:miter lim="800000"/>
              <a:headEnd/>
              <a:tailEnd/>
            </a:ln>
            <a:effectLst/>
          </p:spPr>
        </p:pic>
        <p:sp>
          <p:nvSpPr>
            <p:cNvPr id="21524" name="Text Box 20"/>
            <p:cNvSpPr txBox="1">
              <a:spLocks noChangeArrowheads="1"/>
            </p:cNvSpPr>
            <p:nvPr/>
          </p:nvSpPr>
          <p:spPr bwMode="auto">
            <a:xfrm>
              <a:off x="4322" y="2832"/>
              <a:ext cx="1208" cy="616"/>
            </a:xfrm>
            <a:prstGeom prst="rect">
              <a:avLst/>
            </a:prstGeom>
            <a:noFill/>
            <a:ln w="9525">
              <a:noFill/>
              <a:miter lim="800000"/>
              <a:headEnd/>
              <a:tailEnd/>
            </a:ln>
            <a:effectLst/>
          </p:spPr>
          <p:txBody>
            <a:bodyPr wrap="none">
              <a:spAutoFit/>
            </a:bodyPr>
            <a:lstStyle/>
            <a:p>
              <a:pPr algn="ctr"/>
              <a:r>
                <a:rPr lang="en-US"/>
                <a:t>Zearalanone</a:t>
              </a:r>
            </a:p>
            <a:p>
              <a:pPr algn="ctr"/>
              <a:r>
                <a:rPr lang="en-US"/>
                <a:t>(ZAN)</a:t>
              </a:r>
            </a:p>
          </p:txBody>
        </p:sp>
      </p:grpSp>
      <p:sp>
        <p:nvSpPr>
          <p:cNvPr id="21525" name="Line 21"/>
          <p:cNvSpPr>
            <a:spLocks noChangeShapeType="1"/>
          </p:cNvSpPr>
          <p:nvPr/>
        </p:nvSpPr>
        <p:spPr bwMode="auto">
          <a:xfrm flipH="1">
            <a:off x="2514600" y="1371600"/>
            <a:ext cx="990600" cy="381000"/>
          </a:xfrm>
          <a:prstGeom prst="line">
            <a:avLst/>
          </a:prstGeom>
          <a:noFill/>
          <a:ln w="76200">
            <a:solidFill>
              <a:schemeClr val="accent1">
                <a:lumMod val="50000"/>
              </a:schemeClr>
            </a:solidFill>
            <a:round/>
            <a:headEnd/>
            <a:tailEnd type="triangle" w="med" len="med"/>
          </a:ln>
          <a:effectLst/>
        </p:spPr>
        <p:txBody>
          <a:bodyPr/>
          <a:lstStyle/>
          <a:p>
            <a:endParaRPr lang="en-US"/>
          </a:p>
        </p:txBody>
      </p:sp>
      <p:sp>
        <p:nvSpPr>
          <p:cNvPr id="21526" name="Line 22"/>
          <p:cNvSpPr>
            <a:spLocks noChangeShapeType="1"/>
          </p:cNvSpPr>
          <p:nvPr/>
        </p:nvSpPr>
        <p:spPr bwMode="auto">
          <a:xfrm>
            <a:off x="7772400" y="3198813"/>
            <a:ext cx="0" cy="609600"/>
          </a:xfrm>
          <a:prstGeom prst="line">
            <a:avLst/>
          </a:prstGeom>
          <a:noFill/>
          <a:ln w="57150">
            <a:solidFill>
              <a:schemeClr val="accent1">
                <a:lumMod val="50000"/>
              </a:schemeClr>
            </a:solidFill>
            <a:round/>
            <a:headEnd/>
            <a:tailEnd type="triangle" w="med" len="med"/>
          </a:ln>
          <a:effectLst/>
        </p:spPr>
        <p:txBody>
          <a:bodyPr/>
          <a:lstStyle/>
          <a:p>
            <a:endParaRPr lang="en-US"/>
          </a:p>
        </p:txBody>
      </p:sp>
      <p:sp>
        <p:nvSpPr>
          <p:cNvPr id="21527" name="Line 23"/>
          <p:cNvSpPr>
            <a:spLocks noChangeShapeType="1"/>
          </p:cNvSpPr>
          <p:nvPr/>
        </p:nvSpPr>
        <p:spPr bwMode="auto">
          <a:xfrm>
            <a:off x="2362200" y="5334000"/>
            <a:ext cx="1143000" cy="457200"/>
          </a:xfrm>
          <a:prstGeom prst="line">
            <a:avLst/>
          </a:prstGeom>
          <a:noFill/>
          <a:ln w="28575">
            <a:solidFill>
              <a:schemeClr val="accent1">
                <a:lumMod val="50000"/>
              </a:schemeClr>
            </a:solidFill>
            <a:round/>
            <a:headEnd/>
            <a:tailEnd type="triangle" w="med" len="med"/>
          </a:ln>
          <a:effectLst/>
        </p:spPr>
        <p:txBody>
          <a:bodyPr/>
          <a:lstStyle/>
          <a:p>
            <a:endParaRPr lang="en-US"/>
          </a:p>
        </p:txBody>
      </p:sp>
      <p:sp>
        <p:nvSpPr>
          <p:cNvPr id="21528" name="Line 24"/>
          <p:cNvSpPr>
            <a:spLocks noChangeShapeType="1"/>
          </p:cNvSpPr>
          <p:nvPr/>
        </p:nvSpPr>
        <p:spPr bwMode="auto">
          <a:xfrm>
            <a:off x="5791200" y="1371600"/>
            <a:ext cx="762000" cy="533400"/>
          </a:xfrm>
          <a:prstGeom prst="line">
            <a:avLst/>
          </a:prstGeom>
          <a:noFill/>
          <a:ln w="76200">
            <a:solidFill>
              <a:schemeClr val="accent1">
                <a:lumMod val="50000"/>
              </a:schemeClr>
            </a:solidFill>
            <a:round/>
            <a:headEnd/>
            <a:tailEnd type="triangle" w="med" len="med"/>
          </a:ln>
          <a:effectLst/>
        </p:spPr>
        <p:txBody>
          <a:bodyPr/>
          <a:lstStyle/>
          <a:p>
            <a:endParaRPr lang="en-US"/>
          </a:p>
        </p:txBody>
      </p:sp>
      <p:sp>
        <p:nvSpPr>
          <p:cNvPr id="21529" name="Line 25"/>
          <p:cNvSpPr>
            <a:spLocks noChangeShapeType="1"/>
          </p:cNvSpPr>
          <p:nvPr/>
        </p:nvSpPr>
        <p:spPr bwMode="auto">
          <a:xfrm flipH="1">
            <a:off x="5791200" y="5257800"/>
            <a:ext cx="990600" cy="609600"/>
          </a:xfrm>
          <a:prstGeom prst="line">
            <a:avLst/>
          </a:prstGeom>
          <a:noFill/>
          <a:ln w="57150">
            <a:solidFill>
              <a:schemeClr val="accent1">
                <a:lumMod val="50000"/>
              </a:schemeClr>
            </a:solidFill>
            <a:round/>
            <a:headEnd/>
            <a:tailEnd type="triangle" w="med" len="med"/>
          </a:ln>
          <a:effectLst/>
        </p:spPr>
        <p:txBody>
          <a:bodyPr/>
          <a:lstStyle/>
          <a:p>
            <a:endParaRPr lang="en-US"/>
          </a:p>
        </p:txBody>
      </p:sp>
      <p:sp>
        <p:nvSpPr>
          <p:cNvPr id="21530" name="Line 26"/>
          <p:cNvSpPr>
            <a:spLocks noChangeShapeType="1"/>
          </p:cNvSpPr>
          <p:nvPr/>
        </p:nvSpPr>
        <p:spPr bwMode="auto">
          <a:xfrm>
            <a:off x="1600200" y="3160713"/>
            <a:ext cx="0" cy="609600"/>
          </a:xfrm>
          <a:prstGeom prst="line">
            <a:avLst/>
          </a:prstGeom>
          <a:noFill/>
          <a:ln w="57150">
            <a:solidFill>
              <a:schemeClr val="accent1">
                <a:lumMod val="50000"/>
              </a:schemeClr>
            </a:solidFill>
            <a:round/>
            <a:headEnd/>
            <a:tailEnd type="triangle" w="med" len="med"/>
          </a:ln>
          <a:effectLst/>
        </p:spPr>
        <p:txBody>
          <a:bodyPr/>
          <a:lstStyle/>
          <a:p>
            <a:endParaRPr lang="en-US"/>
          </a:p>
        </p:txBody>
      </p:sp>
      <p:sp>
        <p:nvSpPr>
          <p:cNvPr id="21531" name="Line 27"/>
          <p:cNvSpPr>
            <a:spLocks noChangeShapeType="1"/>
          </p:cNvSpPr>
          <p:nvPr/>
        </p:nvSpPr>
        <p:spPr bwMode="auto">
          <a:xfrm>
            <a:off x="3124200" y="2743200"/>
            <a:ext cx="3048000" cy="1485900"/>
          </a:xfrm>
          <a:prstGeom prst="line">
            <a:avLst/>
          </a:prstGeom>
          <a:noFill/>
          <a:ln w="28575">
            <a:solidFill>
              <a:schemeClr val="accent1">
                <a:lumMod val="50000"/>
              </a:schemeClr>
            </a:solidFill>
            <a:round/>
            <a:headEnd type="triangle" w="med" len="med"/>
            <a:tailEnd type="triangle" w="med" len="med"/>
          </a:ln>
          <a:effectLst/>
        </p:spPr>
        <p:txBody>
          <a:bodyPr/>
          <a:lstStyle/>
          <a:p>
            <a:endParaRPr lang="en-US"/>
          </a:p>
        </p:txBody>
      </p:sp>
      <p:sp>
        <p:nvSpPr>
          <p:cNvPr id="21532" name="Line 28"/>
          <p:cNvSpPr>
            <a:spLocks noChangeShapeType="1"/>
          </p:cNvSpPr>
          <p:nvPr/>
        </p:nvSpPr>
        <p:spPr bwMode="auto">
          <a:xfrm flipV="1">
            <a:off x="2971800" y="2705100"/>
            <a:ext cx="3200400" cy="1447800"/>
          </a:xfrm>
          <a:prstGeom prst="line">
            <a:avLst/>
          </a:prstGeom>
          <a:noFill/>
          <a:ln w="28575">
            <a:solidFill>
              <a:schemeClr val="accent1">
                <a:lumMod val="50000"/>
              </a:schemeClr>
            </a:solidFill>
            <a:round/>
            <a:headEnd type="triangle" w="med" len="med"/>
            <a:tailEnd type="triangle" w="med" len="med"/>
          </a:ln>
          <a:effectLst/>
        </p:spPr>
        <p:txBody>
          <a:bodyPr/>
          <a:lstStyle/>
          <a:p>
            <a:endParaRPr lang="en-US"/>
          </a:p>
        </p:txBody>
      </p:sp>
      <p:sp>
        <p:nvSpPr>
          <p:cNvPr id="21533" name="Line 29"/>
          <p:cNvSpPr>
            <a:spLocks noChangeShapeType="1"/>
          </p:cNvSpPr>
          <p:nvPr/>
        </p:nvSpPr>
        <p:spPr bwMode="auto">
          <a:xfrm>
            <a:off x="4572000" y="2667000"/>
            <a:ext cx="0" cy="2514600"/>
          </a:xfrm>
          <a:prstGeom prst="line">
            <a:avLst/>
          </a:prstGeom>
          <a:noFill/>
          <a:ln w="28575">
            <a:solidFill>
              <a:schemeClr val="accent1">
                <a:lumMod val="50000"/>
              </a:schemeClr>
            </a:solidFill>
            <a:round/>
            <a:headEnd type="triangle" w="med" len="med"/>
            <a:tailEnd type="triangle" w="med" len="med"/>
          </a:ln>
          <a:effectLst/>
        </p:spPr>
        <p:txBody>
          <a:bodyPr/>
          <a:lstStyle/>
          <a:p>
            <a:endParaRPr lang="en-US"/>
          </a:p>
        </p:txBody>
      </p:sp>
      <p:sp>
        <p:nvSpPr>
          <p:cNvPr id="21534" name="WordArt 30"/>
          <p:cNvSpPr>
            <a:spLocks noChangeArrowheads="1" noChangeShapeType="1" noTextEdit="1"/>
          </p:cNvSpPr>
          <p:nvPr/>
        </p:nvSpPr>
        <p:spPr bwMode="auto">
          <a:xfrm>
            <a:off x="4395788" y="3133725"/>
            <a:ext cx="352425" cy="590550"/>
          </a:xfrm>
          <a:prstGeom prst="rect">
            <a:avLst/>
          </a:prstGeom>
        </p:spPr>
        <p:txBody>
          <a:bodyPr wrap="none" fromWordArt="1">
            <a:prstTxWarp prst="textPlain">
              <a:avLst>
                <a:gd name="adj" fmla="val 50000"/>
              </a:avLst>
            </a:prstTxWarp>
          </a:bodyPr>
          <a:lstStyle/>
          <a:p>
            <a:pPr algn="ctr"/>
            <a:r>
              <a:rPr lang="en-US" sz="3600" kern="10">
                <a:ln w="19050">
                  <a:solidFill>
                    <a:schemeClr val="tx1"/>
                  </a:solidFill>
                  <a:round/>
                  <a:headEnd/>
                  <a:tailEnd/>
                </a:ln>
                <a:solidFill>
                  <a:srgbClr val="FFFFFF"/>
                </a:solidFill>
                <a:latin typeface="Arial Black"/>
              </a:rPr>
              <a:t>?</a:t>
            </a:r>
          </a:p>
        </p:txBody>
      </p:sp>
      <p:sp>
        <p:nvSpPr>
          <p:cNvPr id="21535" name="Line 31"/>
          <p:cNvSpPr>
            <a:spLocks noChangeShapeType="1"/>
          </p:cNvSpPr>
          <p:nvPr/>
        </p:nvSpPr>
        <p:spPr bwMode="auto">
          <a:xfrm>
            <a:off x="3200400" y="5029200"/>
            <a:ext cx="2971800" cy="0"/>
          </a:xfrm>
          <a:prstGeom prst="line">
            <a:avLst/>
          </a:prstGeom>
          <a:noFill/>
          <a:ln w="57150">
            <a:solidFill>
              <a:schemeClr val="accent1">
                <a:lumMod val="50000"/>
              </a:schemeClr>
            </a:solidFill>
            <a:round/>
            <a:headEnd/>
            <a:tailEnd type="triangle" w="med" len="med"/>
          </a:ln>
          <a:effectLst/>
        </p:spPr>
        <p:txBody>
          <a:bodyPr/>
          <a:lstStyle/>
          <a:p>
            <a:endParaRPr lang="en-US"/>
          </a:p>
        </p:txBody>
      </p:sp>
      <p:sp>
        <p:nvSpPr>
          <p:cNvPr id="33" name="Line 4"/>
          <p:cNvSpPr>
            <a:spLocks noChangeShapeType="1"/>
          </p:cNvSpPr>
          <p:nvPr/>
        </p:nvSpPr>
        <p:spPr bwMode="auto">
          <a:xfrm>
            <a:off x="457200" y="7620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28600"/>
            <a:ext cx="8915400" cy="1077218"/>
          </a:xfrm>
          <a:prstGeom prst="rect">
            <a:avLst/>
          </a:prstGeom>
          <a:noFill/>
        </p:spPr>
        <p:txBody>
          <a:bodyPr wrap="square" rtlCol="0">
            <a:spAutoFit/>
          </a:bodyPr>
          <a:lstStyle/>
          <a:p>
            <a:pPr algn="ctr"/>
            <a:r>
              <a:rPr lang="en-US" sz="2400" b="1" dirty="0" smtClean="0"/>
              <a:t>Institute of Medicine 2012  </a:t>
            </a:r>
          </a:p>
          <a:p>
            <a:pPr algn="ctr"/>
            <a:r>
              <a:rPr lang="en-US" sz="2000" b="1" dirty="0" smtClean="0"/>
              <a:t>Breast Cancer and the Environment.  A Life Course Approach  Washington, DC: The National Academies Press</a:t>
            </a:r>
            <a:endParaRPr lang="en-US" sz="2000" b="1" dirty="0"/>
          </a:p>
        </p:txBody>
      </p:sp>
      <p:pic>
        <p:nvPicPr>
          <p:cNvPr id="1030" name="Picture 6"/>
          <p:cNvPicPr>
            <a:picLocks noChangeAspect="1" noChangeArrowheads="1"/>
          </p:cNvPicPr>
          <p:nvPr/>
        </p:nvPicPr>
        <p:blipFill>
          <a:blip r:embed="rId2" cstate="print"/>
          <a:srcRect/>
          <a:stretch>
            <a:fillRect/>
          </a:stretch>
        </p:blipFill>
        <p:spPr bwMode="auto">
          <a:xfrm>
            <a:off x="1" y="1714501"/>
            <a:ext cx="9144000" cy="3131967"/>
          </a:xfrm>
          <a:prstGeom prst="rect">
            <a:avLst/>
          </a:prstGeom>
          <a:noFill/>
          <a:ln w="9525">
            <a:noFill/>
            <a:miter lim="800000"/>
            <a:headEnd/>
            <a:tailEnd/>
          </a:ln>
        </p:spPr>
      </p:pic>
      <p:pic>
        <p:nvPicPr>
          <p:cNvPr id="1031" name="Picture 7"/>
          <p:cNvPicPr>
            <a:picLocks noChangeAspect="1" noChangeArrowheads="1"/>
          </p:cNvPicPr>
          <p:nvPr/>
        </p:nvPicPr>
        <p:blipFill>
          <a:blip r:embed="rId3" cstate="print"/>
          <a:srcRect/>
          <a:stretch>
            <a:fillRect/>
          </a:stretch>
        </p:blipFill>
        <p:spPr bwMode="auto">
          <a:xfrm>
            <a:off x="0" y="4953000"/>
            <a:ext cx="9144000" cy="1106332"/>
          </a:xfrm>
          <a:prstGeom prst="rect">
            <a:avLst/>
          </a:prstGeom>
          <a:noFill/>
          <a:ln w="9525">
            <a:noFill/>
            <a:miter lim="800000"/>
            <a:headEnd/>
            <a:tailEnd/>
          </a:ln>
        </p:spPr>
      </p:pic>
      <p:cxnSp>
        <p:nvCxnSpPr>
          <p:cNvPr id="11" name="Straight Connector 10"/>
          <p:cNvCxnSpPr/>
          <p:nvPr/>
        </p:nvCxnSpPr>
        <p:spPr>
          <a:xfrm>
            <a:off x="3962400" y="5486400"/>
            <a:ext cx="1066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62000" y="4800600"/>
            <a:ext cx="1752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Line 4"/>
          <p:cNvSpPr>
            <a:spLocks noChangeShapeType="1"/>
          </p:cNvSpPr>
          <p:nvPr/>
        </p:nvSpPr>
        <p:spPr bwMode="auto">
          <a:xfrm>
            <a:off x="685800" y="1447800"/>
            <a:ext cx="7772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52400"/>
            <a:ext cx="8229600" cy="685800"/>
          </a:xfrm>
        </p:spPr>
        <p:txBody>
          <a:bodyPr>
            <a:normAutofit fontScale="90000"/>
          </a:bodyPr>
          <a:lstStyle/>
          <a:p>
            <a:r>
              <a:rPr lang="en-US" sz="4000" b="1" dirty="0" err="1" smtClean="0">
                <a:latin typeface="Comic Sans MS" pitchFamily="66" charset="0"/>
              </a:rPr>
              <a:t>Mycoestrogens</a:t>
            </a:r>
            <a:r>
              <a:rPr lang="en-US" sz="4000" b="1" dirty="0" smtClean="0">
                <a:latin typeface="Comic Sans MS" pitchFamily="66" charset="0"/>
              </a:rPr>
              <a:t> </a:t>
            </a:r>
            <a:r>
              <a:rPr lang="en-US" sz="4000" b="1" dirty="0">
                <a:latin typeface="Comic Sans MS" pitchFamily="66" charset="0"/>
              </a:rPr>
              <a:t>and puberty</a:t>
            </a:r>
          </a:p>
        </p:txBody>
      </p:sp>
      <p:sp>
        <p:nvSpPr>
          <p:cNvPr id="22531" name="Rectangle 3"/>
          <p:cNvSpPr>
            <a:spLocks noGrp="1" noChangeArrowheads="1"/>
          </p:cNvSpPr>
          <p:nvPr>
            <p:ph type="body" idx="1"/>
          </p:nvPr>
        </p:nvSpPr>
        <p:spPr>
          <a:xfrm>
            <a:off x="457200" y="1143000"/>
            <a:ext cx="8229600" cy="4648200"/>
          </a:xfrm>
        </p:spPr>
        <p:txBody>
          <a:bodyPr>
            <a:normAutofit/>
          </a:bodyPr>
          <a:lstStyle/>
          <a:p>
            <a:pPr>
              <a:lnSpc>
                <a:spcPct val="90000"/>
              </a:lnSpc>
            </a:pPr>
            <a:r>
              <a:rPr lang="en-US" sz="2400" dirty="0">
                <a:latin typeface="Comic Sans MS" pitchFamily="66" charset="0"/>
              </a:rPr>
              <a:t>The </a:t>
            </a:r>
            <a:r>
              <a:rPr lang="en-US" sz="2400" dirty="0" err="1">
                <a:latin typeface="Comic Sans MS" pitchFamily="66" charset="0"/>
              </a:rPr>
              <a:t>peri</a:t>
            </a:r>
            <a:r>
              <a:rPr lang="en-US" sz="2400" dirty="0">
                <a:latin typeface="Comic Sans MS" pitchFamily="66" charset="0"/>
              </a:rPr>
              <a:t>-pubertal period is particularly susceptible to estrogenic stimulation because endogenous estrogen production is very low.</a:t>
            </a:r>
          </a:p>
          <a:p>
            <a:pPr>
              <a:lnSpc>
                <a:spcPct val="90000"/>
              </a:lnSpc>
            </a:pPr>
            <a:r>
              <a:rPr lang="en-US" sz="2400" dirty="0">
                <a:latin typeface="Comic Sans MS" pitchFamily="66" charset="0"/>
              </a:rPr>
              <a:t>Little is known about the role of these </a:t>
            </a:r>
            <a:r>
              <a:rPr lang="en-US" sz="2400" dirty="0" err="1">
                <a:latin typeface="Comic Sans MS" pitchFamily="66" charset="0"/>
              </a:rPr>
              <a:t>mycotoxins</a:t>
            </a:r>
            <a:r>
              <a:rPr lang="en-US" sz="2400" dirty="0">
                <a:latin typeface="Comic Sans MS" pitchFamily="66" charset="0"/>
              </a:rPr>
              <a:t> in the onset of breast development and puberty.</a:t>
            </a:r>
          </a:p>
          <a:p>
            <a:pPr>
              <a:lnSpc>
                <a:spcPct val="90000"/>
              </a:lnSpc>
            </a:pPr>
            <a:r>
              <a:rPr lang="en-US" sz="2400" dirty="0">
                <a:latin typeface="Comic Sans MS" pitchFamily="66" charset="0"/>
              </a:rPr>
              <a:t>The current evidence is limited to:</a:t>
            </a:r>
          </a:p>
          <a:p>
            <a:pPr lvl="1">
              <a:lnSpc>
                <a:spcPct val="90000"/>
              </a:lnSpc>
              <a:spcBef>
                <a:spcPts val="600"/>
              </a:spcBef>
            </a:pPr>
            <a:r>
              <a:rPr lang="en-US" sz="2000" dirty="0">
                <a:latin typeface="Comic Sans MS" pitchFamily="66" charset="0"/>
              </a:rPr>
              <a:t>Anecdotal reports of epidemics of precocious puberty in Puerto Rico and Italy, attributed to the use of anabolic estrogens in animal foods, although levels were not assessed. </a:t>
            </a:r>
          </a:p>
          <a:p>
            <a:pPr lvl="1">
              <a:lnSpc>
                <a:spcPct val="90000"/>
              </a:lnSpc>
              <a:spcBef>
                <a:spcPts val="600"/>
              </a:spcBef>
            </a:pPr>
            <a:r>
              <a:rPr lang="en-US" sz="2000" dirty="0" smtClean="0">
                <a:latin typeface="Comic Sans MS" pitchFamily="66" charset="0"/>
              </a:rPr>
              <a:t>Two small </a:t>
            </a:r>
            <a:r>
              <a:rPr lang="en-US" sz="2000" dirty="0">
                <a:latin typeface="Comic Sans MS" pitchFamily="66" charset="0"/>
              </a:rPr>
              <a:t>studies measuring blood </a:t>
            </a:r>
            <a:r>
              <a:rPr lang="en-US" sz="2000" dirty="0" smtClean="0">
                <a:latin typeface="Comic Sans MS" pitchFamily="66" charset="0"/>
              </a:rPr>
              <a:t>levels in girls with precocious puberty in Turkey and Italy.  </a:t>
            </a:r>
            <a:r>
              <a:rPr lang="en-US" sz="2000" dirty="0">
                <a:latin typeface="Comic Sans MS" pitchFamily="66" charset="0"/>
              </a:rPr>
              <a:t>One </a:t>
            </a:r>
            <a:r>
              <a:rPr lang="en-US" sz="2000" dirty="0" smtClean="0">
                <a:latin typeface="Comic Sans MS" pitchFamily="66" charset="0"/>
              </a:rPr>
              <a:t>found </a:t>
            </a:r>
            <a:r>
              <a:rPr lang="en-US" sz="2000" b="1" dirty="0" smtClean="0">
                <a:latin typeface="Arial Narrow" pitchFamily="34" charset="0"/>
              </a:rPr>
              <a:t>(</a:t>
            </a:r>
            <a:r>
              <a:rPr lang="en-US" sz="2000" b="1" i="1" dirty="0" err="1" smtClean="0">
                <a:solidFill>
                  <a:schemeClr val="bg1">
                    <a:lumMod val="50000"/>
                  </a:schemeClr>
                </a:solidFill>
                <a:latin typeface="Arial Narrow" pitchFamily="34" charset="0"/>
              </a:rPr>
              <a:t>Massart</a:t>
            </a:r>
            <a:r>
              <a:rPr lang="en-US" sz="2000" b="1" i="1" dirty="0" smtClean="0">
                <a:solidFill>
                  <a:schemeClr val="bg1">
                    <a:lumMod val="50000"/>
                  </a:schemeClr>
                </a:solidFill>
                <a:latin typeface="Arial Narrow" pitchFamily="34" charset="0"/>
              </a:rPr>
              <a:t>, J </a:t>
            </a:r>
            <a:r>
              <a:rPr lang="en-US" sz="2000" b="1" i="1" dirty="0" err="1" smtClean="0">
                <a:solidFill>
                  <a:schemeClr val="bg1">
                    <a:lumMod val="50000"/>
                  </a:schemeClr>
                </a:solidFill>
                <a:latin typeface="Arial Narrow" pitchFamily="34" charset="0"/>
              </a:rPr>
              <a:t>Pediatr</a:t>
            </a:r>
            <a:r>
              <a:rPr lang="en-US" sz="2000" b="1" i="1" dirty="0" smtClean="0">
                <a:solidFill>
                  <a:schemeClr val="bg1">
                    <a:lumMod val="50000"/>
                  </a:schemeClr>
                </a:solidFill>
                <a:latin typeface="Arial Narrow" pitchFamily="34" charset="0"/>
              </a:rPr>
              <a:t> </a:t>
            </a:r>
            <a:r>
              <a:rPr lang="en-US" sz="2000" b="1" i="1" dirty="0" smtClean="0">
                <a:solidFill>
                  <a:schemeClr val="bg1">
                    <a:lumMod val="50000"/>
                  </a:schemeClr>
                </a:solidFill>
                <a:latin typeface="Arial Narrow" pitchFamily="34" charset="0"/>
              </a:rPr>
              <a:t>2008)</a:t>
            </a:r>
            <a:r>
              <a:rPr lang="en-US" sz="2000" b="1" dirty="0" smtClean="0">
                <a:latin typeface="Arial Narrow" pitchFamily="34" charset="0"/>
              </a:rPr>
              <a:t> </a:t>
            </a:r>
            <a:r>
              <a:rPr lang="en-US" sz="2000" dirty="0">
                <a:latin typeface="Comic Sans MS" pitchFamily="66" charset="0"/>
              </a:rPr>
              <a:t>that </a:t>
            </a:r>
            <a:r>
              <a:rPr lang="en-US" sz="2000" dirty="0" err="1">
                <a:latin typeface="Comic Sans MS" pitchFamily="66" charset="0"/>
              </a:rPr>
              <a:t>mycotoxin</a:t>
            </a:r>
            <a:r>
              <a:rPr lang="en-US" sz="2000" dirty="0">
                <a:latin typeface="Comic Sans MS" pitchFamily="66" charset="0"/>
              </a:rPr>
              <a:t> positive girls (classification based on blood levels) were taller and proportionally heavier than those that were </a:t>
            </a:r>
            <a:r>
              <a:rPr lang="en-US" sz="2000" dirty="0" err="1">
                <a:latin typeface="Comic Sans MS" pitchFamily="66" charset="0"/>
              </a:rPr>
              <a:t>mycotoxin</a:t>
            </a:r>
            <a:r>
              <a:rPr lang="en-US" sz="2000" dirty="0">
                <a:latin typeface="Comic Sans MS" pitchFamily="66" charset="0"/>
              </a:rPr>
              <a:t> negative.</a:t>
            </a:r>
          </a:p>
        </p:txBody>
      </p:sp>
      <p:sp>
        <p:nvSpPr>
          <p:cNvPr id="22533" name="Line 5"/>
          <p:cNvSpPr>
            <a:spLocks noChangeShapeType="1"/>
          </p:cNvSpPr>
          <p:nvPr/>
        </p:nvSpPr>
        <p:spPr bwMode="auto">
          <a:xfrm>
            <a:off x="685800" y="914400"/>
            <a:ext cx="7772400" cy="0"/>
          </a:xfrm>
          <a:prstGeom prst="line">
            <a:avLst/>
          </a:prstGeom>
          <a:noFill/>
          <a:ln w="88900" cmpd="thickThin">
            <a:solidFill>
              <a:srgbClr val="CC0099"/>
            </a:solidFill>
            <a:round/>
            <a:headEnd/>
            <a:tailEnd/>
          </a:ln>
          <a:effectLst/>
        </p:spPr>
        <p:txBody>
          <a:bodyPr/>
          <a:lstStyle/>
          <a:p>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1"/>
            <a:ext cx="8382000" cy="68766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990600" y="76200"/>
            <a:ext cx="7162800" cy="990600"/>
          </a:xfrm>
          <a:prstGeom prst="rect">
            <a:avLst/>
          </a:prstGeom>
          <a:noFill/>
          <a:ln w="9525">
            <a:noFill/>
            <a:miter lim="800000"/>
            <a:headEnd/>
            <a:tailEnd/>
          </a:ln>
          <a:effectLst/>
        </p:spPr>
        <p:txBody>
          <a:bodyPr wrap="none" anchor="ctr"/>
          <a:lstStyle/>
          <a:p>
            <a:endParaRPr lang="en-US"/>
          </a:p>
        </p:txBody>
      </p:sp>
      <p:pic>
        <p:nvPicPr>
          <p:cNvPr id="23555" name="Picture 3"/>
          <p:cNvPicPr>
            <a:picLocks noChangeAspect="1" noChangeArrowheads="1"/>
          </p:cNvPicPr>
          <p:nvPr/>
        </p:nvPicPr>
        <p:blipFill>
          <a:blip r:embed="rId3" cstate="print"/>
          <a:srcRect/>
          <a:stretch>
            <a:fillRect/>
          </a:stretch>
        </p:blipFill>
        <p:spPr bwMode="auto">
          <a:xfrm>
            <a:off x="304800" y="0"/>
            <a:ext cx="4708525" cy="1138238"/>
          </a:xfrm>
          <a:prstGeom prst="rect">
            <a:avLst/>
          </a:prstGeom>
          <a:noFill/>
          <a:ln w="9525">
            <a:noFill/>
            <a:miter lim="800000"/>
            <a:headEnd/>
            <a:tailEnd/>
          </a:ln>
        </p:spPr>
      </p:pic>
      <p:sp>
        <p:nvSpPr>
          <p:cNvPr id="23557" name="Rectangle 5"/>
          <p:cNvSpPr>
            <a:spLocks noGrp="1" noChangeArrowheads="1"/>
          </p:cNvSpPr>
          <p:nvPr>
            <p:ph type="title"/>
          </p:nvPr>
        </p:nvSpPr>
        <p:spPr/>
        <p:txBody>
          <a:bodyPr/>
          <a:lstStyle/>
          <a:p>
            <a:pPr algn="r"/>
            <a:r>
              <a:rPr lang="en-US" b="1">
                <a:latin typeface="Comic Sans MS" pitchFamily="66" charset="0"/>
              </a:rPr>
              <a:t>METHODS</a:t>
            </a:r>
          </a:p>
        </p:txBody>
      </p:sp>
      <p:sp>
        <p:nvSpPr>
          <p:cNvPr id="23558" name="Rectangle 6"/>
          <p:cNvSpPr>
            <a:spLocks noGrp="1" noChangeArrowheads="1"/>
          </p:cNvSpPr>
          <p:nvPr>
            <p:ph type="body" idx="1"/>
          </p:nvPr>
        </p:nvSpPr>
        <p:spPr>
          <a:xfrm>
            <a:off x="457200" y="1447800"/>
            <a:ext cx="8229600" cy="2819400"/>
          </a:xfrm>
          <a:solidFill>
            <a:srgbClr val="CCCCFF">
              <a:alpha val="44000"/>
            </a:srgbClr>
          </a:solidFill>
        </p:spPr>
        <p:txBody>
          <a:bodyPr/>
          <a:lstStyle/>
          <a:p>
            <a:r>
              <a:rPr lang="en-US" sz="2400">
                <a:latin typeface="Comic Sans MS" pitchFamily="66" charset="0"/>
              </a:rPr>
              <a:t>Ongoing cohort study of peri-pubertal girls.</a:t>
            </a:r>
          </a:p>
          <a:p>
            <a:r>
              <a:rPr lang="en-US" sz="2400">
                <a:latin typeface="Comic Sans MS" pitchFamily="66" charset="0"/>
              </a:rPr>
              <a:t>Recruitment sources: pediatric practices, media, and community recruitment efforts.</a:t>
            </a:r>
          </a:p>
          <a:p>
            <a:r>
              <a:rPr lang="en-US" sz="2400">
                <a:latin typeface="Comic Sans MS" pitchFamily="66" charset="0"/>
              </a:rPr>
              <a:t>Eligibility criteria: Healthy girls, aged 9-10 years, NJ residents, living with their biological mother, with no cognitive impairments, and both mother and daughter able to speak English.</a:t>
            </a:r>
          </a:p>
        </p:txBody>
      </p:sp>
      <p:sp>
        <p:nvSpPr>
          <p:cNvPr id="23559" name="Text Box 7"/>
          <p:cNvSpPr txBox="1">
            <a:spLocks noChangeArrowheads="1"/>
          </p:cNvSpPr>
          <p:nvPr/>
        </p:nvSpPr>
        <p:spPr bwMode="auto">
          <a:xfrm>
            <a:off x="609600" y="4495800"/>
            <a:ext cx="7924800" cy="1373188"/>
          </a:xfrm>
          <a:prstGeom prst="rect">
            <a:avLst/>
          </a:prstGeom>
          <a:noFill/>
          <a:ln w="9525">
            <a:noFill/>
            <a:miter lim="800000"/>
            <a:headEnd/>
            <a:tailEnd/>
          </a:ln>
          <a:effectLst/>
        </p:spPr>
        <p:txBody>
          <a:bodyPr>
            <a:spAutoFit/>
          </a:bodyPr>
          <a:lstStyle/>
          <a:p>
            <a:r>
              <a:rPr lang="en-US" sz="2800" b="1" dirty="0">
                <a:solidFill>
                  <a:srgbClr val="660066"/>
                </a:solidFill>
                <a:latin typeface="Comic Sans MS" pitchFamily="66" charset="0"/>
              </a:rPr>
              <a:t>For these analyses, we used cross-sectional data from the first </a:t>
            </a:r>
            <a:r>
              <a:rPr lang="en-US" sz="2800" b="1" dirty="0" smtClean="0">
                <a:solidFill>
                  <a:srgbClr val="660066"/>
                </a:solidFill>
                <a:latin typeface="Comic Sans MS" pitchFamily="66" charset="0"/>
              </a:rPr>
              <a:t>163 </a:t>
            </a:r>
            <a:r>
              <a:rPr lang="en-US" sz="2800" b="1" dirty="0">
                <a:solidFill>
                  <a:srgbClr val="660066"/>
                </a:solidFill>
                <a:latin typeface="Comic Sans MS" pitchFamily="66" charset="0"/>
              </a:rPr>
              <a:t>girls participating in the Jersey Girl Study</a:t>
            </a:r>
            <a:r>
              <a:rPr lang="en-US" sz="2800" dirty="0">
                <a:solidFill>
                  <a:srgbClr val="660066"/>
                </a:solidFill>
                <a:latin typeface="Comic Sans MS" pitchFamily="66" charset="0"/>
              </a:rPr>
              <a:t>.</a:t>
            </a:r>
          </a:p>
        </p:txBody>
      </p:sp>
      <p:sp>
        <p:nvSpPr>
          <p:cNvPr id="8" name="Line 4"/>
          <p:cNvSpPr>
            <a:spLocks noChangeShapeType="1"/>
          </p:cNvSpPr>
          <p:nvPr/>
        </p:nvSpPr>
        <p:spPr bwMode="auto">
          <a:xfrm>
            <a:off x="457200" y="12192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990600" y="76200"/>
            <a:ext cx="7162800" cy="990600"/>
          </a:xfrm>
          <a:prstGeom prst="rect">
            <a:avLst/>
          </a:prstGeom>
          <a:noFill/>
          <a:ln w="9525">
            <a:noFill/>
            <a:miter lim="800000"/>
            <a:headEnd/>
            <a:tailEnd/>
          </a:ln>
          <a:effectLst/>
        </p:spPr>
        <p:txBody>
          <a:bodyPr wrap="none" anchor="ctr"/>
          <a:lstStyle/>
          <a:p>
            <a:endParaRPr lang="en-US"/>
          </a:p>
        </p:txBody>
      </p:sp>
      <p:pic>
        <p:nvPicPr>
          <p:cNvPr id="25603" name="Picture 3"/>
          <p:cNvPicPr>
            <a:picLocks noChangeAspect="1" noChangeArrowheads="1"/>
          </p:cNvPicPr>
          <p:nvPr/>
        </p:nvPicPr>
        <p:blipFill>
          <a:blip r:embed="rId3" cstate="print"/>
          <a:srcRect/>
          <a:stretch>
            <a:fillRect/>
          </a:stretch>
        </p:blipFill>
        <p:spPr bwMode="auto">
          <a:xfrm>
            <a:off x="304800" y="0"/>
            <a:ext cx="4708525" cy="1138238"/>
          </a:xfrm>
          <a:prstGeom prst="rect">
            <a:avLst/>
          </a:prstGeom>
          <a:noFill/>
          <a:ln w="9525">
            <a:noFill/>
            <a:miter lim="800000"/>
            <a:headEnd/>
            <a:tailEnd/>
          </a:ln>
        </p:spPr>
      </p:pic>
      <p:sp>
        <p:nvSpPr>
          <p:cNvPr id="25604" name="Text Box 4"/>
          <p:cNvSpPr txBox="1">
            <a:spLocks noChangeArrowheads="1"/>
          </p:cNvSpPr>
          <p:nvPr/>
        </p:nvSpPr>
        <p:spPr bwMode="auto">
          <a:xfrm>
            <a:off x="5029200" y="381000"/>
            <a:ext cx="3897313" cy="701675"/>
          </a:xfrm>
          <a:prstGeom prst="rect">
            <a:avLst/>
          </a:prstGeom>
          <a:noFill/>
          <a:ln w="9525">
            <a:noFill/>
            <a:miter lim="800000"/>
            <a:headEnd/>
            <a:tailEnd/>
          </a:ln>
          <a:effectLst/>
        </p:spPr>
        <p:txBody>
          <a:bodyPr wrap="none">
            <a:spAutoFit/>
          </a:bodyPr>
          <a:lstStyle/>
          <a:p>
            <a:r>
              <a:rPr lang="en-US" sz="4000" b="1">
                <a:solidFill>
                  <a:schemeClr val="tx2"/>
                </a:solidFill>
                <a:latin typeface="Comic Sans MS" pitchFamily="66" charset="0"/>
              </a:rPr>
              <a:t>Data Collection</a:t>
            </a:r>
          </a:p>
        </p:txBody>
      </p:sp>
      <p:sp>
        <p:nvSpPr>
          <p:cNvPr id="25605" name="Text Box 5"/>
          <p:cNvSpPr txBox="1">
            <a:spLocks noChangeArrowheads="1"/>
          </p:cNvSpPr>
          <p:nvPr/>
        </p:nvSpPr>
        <p:spPr bwMode="auto">
          <a:xfrm>
            <a:off x="371475" y="1420813"/>
            <a:ext cx="8401050" cy="4492625"/>
          </a:xfrm>
          <a:prstGeom prst="rect">
            <a:avLst/>
          </a:prstGeom>
          <a:noFill/>
          <a:ln w="9525">
            <a:noFill/>
            <a:miter lim="800000"/>
            <a:headEnd/>
            <a:tailEnd/>
          </a:ln>
          <a:effectLst/>
        </p:spPr>
        <p:txBody>
          <a:bodyPr>
            <a:spAutoFit/>
          </a:bodyPr>
          <a:lstStyle/>
          <a:p>
            <a:pPr marL="457200" indent="-457200">
              <a:spcAft>
                <a:spcPct val="20000"/>
              </a:spcAft>
              <a:buFontTx/>
              <a:buAutoNum type="arabicPeriod"/>
            </a:pPr>
            <a:r>
              <a:rPr lang="en-US" dirty="0">
                <a:latin typeface="Comic Sans MS" pitchFamily="66" charset="0"/>
              </a:rPr>
              <a:t>Consent/assent (mail)</a:t>
            </a:r>
          </a:p>
          <a:p>
            <a:pPr marL="457200" indent="-457200">
              <a:spcAft>
                <a:spcPct val="20000"/>
              </a:spcAft>
              <a:buFontTx/>
              <a:buAutoNum type="arabicPeriod"/>
            </a:pPr>
            <a:r>
              <a:rPr lang="en-US" dirty="0">
                <a:latin typeface="Comic Sans MS" pitchFamily="66" charset="0"/>
              </a:rPr>
              <a:t>Eligibility questionnaire including identifying information (phone)</a:t>
            </a:r>
          </a:p>
          <a:p>
            <a:pPr marL="457200" indent="-457200">
              <a:spcAft>
                <a:spcPct val="20000"/>
              </a:spcAft>
              <a:buFontTx/>
              <a:buAutoNum type="arabicPeriod"/>
            </a:pPr>
            <a:r>
              <a:rPr lang="en-US" dirty="0">
                <a:latin typeface="Comic Sans MS" pitchFamily="66" charset="0"/>
              </a:rPr>
              <a:t>Appointment (home or clinic)</a:t>
            </a:r>
          </a:p>
          <a:p>
            <a:pPr marL="914400" lvl="1" indent="-457200">
              <a:spcAft>
                <a:spcPct val="20000"/>
              </a:spcAft>
              <a:buFontTx/>
              <a:buChar char="•"/>
            </a:pPr>
            <a:r>
              <a:rPr lang="en-US" dirty="0">
                <a:latin typeface="Comic Sans MS" pitchFamily="66" charset="0"/>
              </a:rPr>
              <a:t>Body measurements (weight, height, sitting height, waist and hip circumferences, percent body fat measured by bioelectrical impedance analysis (BIA)).</a:t>
            </a:r>
          </a:p>
          <a:p>
            <a:pPr marL="914400" lvl="1" indent="-457200">
              <a:spcAft>
                <a:spcPct val="20000"/>
              </a:spcAft>
              <a:buFontTx/>
              <a:buChar char="•"/>
            </a:pPr>
            <a:r>
              <a:rPr lang="en-US" dirty="0">
                <a:latin typeface="Comic Sans MS" pitchFamily="66" charset="0"/>
              </a:rPr>
              <a:t>Morning urine sample</a:t>
            </a:r>
          </a:p>
          <a:p>
            <a:pPr marL="914400" lvl="1" indent="-457200">
              <a:spcAft>
                <a:spcPct val="20000"/>
              </a:spcAft>
              <a:buFontTx/>
              <a:buChar char="•"/>
            </a:pPr>
            <a:r>
              <a:rPr lang="en-US" dirty="0">
                <a:latin typeface="Comic Sans MS" pitchFamily="66" charset="0"/>
              </a:rPr>
              <a:t>Saliva sample</a:t>
            </a:r>
          </a:p>
          <a:p>
            <a:pPr marL="914400" lvl="1" indent="-457200">
              <a:spcAft>
                <a:spcPct val="20000"/>
              </a:spcAft>
              <a:buFontTx/>
              <a:buChar char="•"/>
            </a:pPr>
            <a:r>
              <a:rPr lang="en-US" dirty="0">
                <a:latin typeface="Comic Sans MS" pitchFamily="66" charset="0"/>
              </a:rPr>
              <a:t>Mother assessment of puberty by Tanner staging (standard tool)</a:t>
            </a:r>
          </a:p>
          <a:p>
            <a:pPr marL="914400" lvl="1" indent="-457200">
              <a:spcAft>
                <a:spcPct val="20000"/>
              </a:spcAft>
              <a:buFontTx/>
              <a:buChar char="•"/>
            </a:pPr>
            <a:r>
              <a:rPr lang="en-US" dirty="0">
                <a:latin typeface="Comic Sans MS" pitchFamily="66" charset="0"/>
              </a:rPr>
              <a:t>Physician assessment of Tanner staging.</a:t>
            </a:r>
          </a:p>
          <a:p>
            <a:pPr marL="457200" indent="-457200">
              <a:spcAft>
                <a:spcPct val="20000"/>
              </a:spcAft>
              <a:buFontTx/>
              <a:buAutoNum type="arabicPeriod"/>
            </a:pPr>
            <a:r>
              <a:rPr lang="en-US" dirty="0">
                <a:latin typeface="Comic Sans MS" pitchFamily="66" charset="0"/>
              </a:rPr>
              <a:t>Main Questionnaire (no identifiers): self-administered.</a:t>
            </a:r>
          </a:p>
          <a:p>
            <a:pPr marL="457200" indent="-457200">
              <a:spcAft>
                <a:spcPct val="20000"/>
              </a:spcAft>
              <a:buFontTx/>
              <a:buAutoNum type="arabicPeriod"/>
            </a:pPr>
            <a:r>
              <a:rPr lang="en-US" dirty="0">
                <a:latin typeface="Comic Sans MS" pitchFamily="66" charset="0"/>
              </a:rPr>
              <a:t>24-hour recalls (Three dietary assessments, weekdays and weekend)</a:t>
            </a:r>
          </a:p>
          <a:p>
            <a:pPr marL="457200" indent="-457200">
              <a:spcAft>
                <a:spcPct val="20000"/>
              </a:spcAft>
              <a:buFontTx/>
              <a:buAutoNum type="arabicPeriod"/>
            </a:pPr>
            <a:r>
              <a:rPr lang="en-US" dirty="0">
                <a:latin typeface="Comic Sans MS" pitchFamily="66" charset="0"/>
              </a:rPr>
              <a:t>Annual follow-up brief questionnaire, including Tanner staging by mom and onset of menarche assessment.</a:t>
            </a:r>
          </a:p>
        </p:txBody>
      </p:sp>
      <p:sp>
        <p:nvSpPr>
          <p:cNvPr id="7" name="Line 4"/>
          <p:cNvSpPr>
            <a:spLocks noChangeShapeType="1"/>
          </p:cNvSpPr>
          <p:nvPr/>
        </p:nvSpPr>
        <p:spPr bwMode="auto">
          <a:xfrm>
            <a:off x="685800" y="1219200"/>
            <a:ext cx="7772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90600" y="76200"/>
            <a:ext cx="7162800" cy="990600"/>
          </a:xfrm>
          <a:prstGeom prst="rect">
            <a:avLst/>
          </a:prstGeom>
          <a:noFill/>
          <a:ln w="9525">
            <a:noFill/>
            <a:miter lim="800000"/>
            <a:headEnd/>
            <a:tailEnd/>
          </a:ln>
          <a:effectLst/>
        </p:spPr>
        <p:txBody>
          <a:bodyPr wrap="none" anchor="ctr"/>
          <a:lstStyle/>
          <a:p>
            <a:endParaRPr lang="en-US"/>
          </a:p>
        </p:txBody>
      </p:sp>
      <p:pic>
        <p:nvPicPr>
          <p:cNvPr id="27651" name="Picture 3"/>
          <p:cNvPicPr>
            <a:picLocks noChangeAspect="1" noChangeArrowheads="1"/>
          </p:cNvPicPr>
          <p:nvPr/>
        </p:nvPicPr>
        <p:blipFill>
          <a:blip r:embed="rId3" cstate="print"/>
          <a:srcRect/>
          <a:stretch>
            <a:fillRect/>
          </a:stretch>
        </p:blipFill>
        <p:spPr bwMode="auto">
          <a:xfrm>
            <a:off x="304800" y="0"/>
            <a:ext cx="4708525" cy="1138238"/>
          </a:xfrm>
          <a:prstGeom prst="rect">
            <a:avLst/>
          </a:prstGeom>
          <a:noFill/>
          <a:ln w="9525">
            <a:noFill/>
            <a:miter lim="800000"/>
            <a:headEnd/>
            <a:tailEnd/>
          </a:ln>
        </p:spPr>
      </p:pic>
      <p:sp>
        <p:nvSpPr>
          <p:cNvPr id="27653" name="Rectangle 5"/>
          <p:cNvSpPr>
            <a:spLocks noGrp="1" noChangeArrowheads="1"/>
          </p:cNvSpPr>
          <p:nvPr>
            <p:ph type="title"/>
          </p:nvPr>
        </p:nvSpPr>
        <p:spPr>
          <a:xfrm>
            <a:off x="457200" y="228600"/>
            <a:ext cx="8229600" cy="990600"/>
          </a:xfrm>
          <a:noFill/>
          <a:ln/>
        </p:spPr>
        <p:txBody>
          <a:bodyPr>
            <a:normAutofit fontScale="90000"/>
          </a:bodyPr>
          <a:lstStyle/>
          <a:p>
            <a:pPr algn="r"/>
            <a:r>
              <a:rPr lang="en-US" sz="4000" b="1">
                <a:latin typeface="Comic Sans MS" pitchFamily="66" charset="0"/>
              </a:rPr>
              <a:t>Dietary</a:t>
            </a:r>
            <a:br>
              <a:rPr lang="en-US" sz="4000" b="1">
                <a:latin typeface="Comic Sans MS" pitchFamily="66" charset="0"/>
              </a:rPr>
            </a:br>
            <a:r>
              <a:rPr lang="en-US" sz="4000" b="1">
                <a:latin typeface="Comic Sans MS" pitchFamily="66" charset="0"/>
              </a:rPr>
              <a:t> Assessment</a:t>
            </a:r>
          </a:p>
        </p:txBody>
      </p:sp>
      <p:sp>
        <p:nvSpPr>
          <p:cNvPr id="27654" name="Rectangle 6"/>
          <p:cNvSpPr>
            <a:spLocks noGrp="1" noChangeArrowheads="1"/>
          </p:cNvSpPr>
          <p:nvPr>
            <p:ph type="body" idx="1"/>
          </p:nvPr>
        </p:nvSpPr>
        <p:spPr/>
        <p:txBody>
          <a:bodyPr/>
          <a:lstStyle/>
          <a:p>
            <a:pPr>
              <a:lnSpc>
                <a:spcPct val="90000"/>
              </a:lnSpc>
            </a:pPr>
            <a:r>
              <a:rPr lang="en-US" sz="2800" dirty="0">
                <a:latin typeface="Comic Sans MS" pitchFamily="66" charset="0"/>
              </a:rPr>
              <a:t>Three 24-hour recalls conducted in at least one weekend and one week day.</a:t>
            </a:r>
          </a:p>
          <a:p>
            <a:pPr>
              <a:lnSpc>
                <a:spcPct val="90000"/>
              </a:lnSpc>
            </a:pPr>
            <a:r>
              <a:rPr lang="en-US" sz="2800" dirty="0">
                <a:latin typeface="Comic Sans MS" pitchFamily="66" charset="0"/>
              </a:rPr>
              <a:t>Initially not coordinated around urine collection.  Therefore, we have </a:t>
            </a:r>
            <a:r>
              <a:rPr lang="en-US" sz="2800" dirty="0" smtClean="0">
                <a:latin typeface="Comic Sans MS" pitchFamily="66" charset="0"/>
              </a:rPr>
              <a:t>two datasets </a:t>
            </a:r>
            <a:r>
              <a:rPr lang="en-US" sz="2800" dirty="0">
                <a:latin typeface="Comic Sans MS" pitchFamily="66" charset="0"/>
              </a:rPr>
              <a:t>according to </a:t>
            </a:r>
            <a:r>
              <a:rPr lang="en-US" sz="2800" b="1" u="sng" dirty="0">
                <a:latin typeface="Comic Sans MS" pitchFamily="66" charset="0"/>
              </a:rPr>
              <a:t>timing of dietary assessment with respect to urine collection</a:t>
            </a:r>
            <a:r>
              <a:rPr lang="en-US" sz="2800" dirty="0">
                <a:latin typeface="Comic Sans MS" pitchFamily="66" charset="0"/>
              </a:rPr>
              <a:t>:</a:t>
            </a:r>
          </a:p>
          <a:p>
            <a:pPr lvl="1">
              <a:lnSpc>
                <a:spcPct val="90000"/>
              </a:lnSpc>
            </a:pPr>
            <a:r>
              <a:rPr lang="en-US" sz="2400" b="1" i="1" dirty="0">
                <a:latin typeface="Comic Sans MS" pitchFamily="66" charset="0"/>
              </a:rPr>
              <a:t>Day before urine collection (</a:t>
            </a:r>
            <a:r>
              <a:rPr lang="en-US" sz="2400" b="1" i="1" dirty="0" smtClean="0">
                <a:latin typeface="Comic Sans MS" pitchFamily="66" charset="0"/>
              </a:rPr>
              <a:t>n=58)</a:t>
            </a:r>
            <a:endParaRPr lang="en-US" sz="2400" dirty="0">
              <a:latin typeface="Comic Sans MS" pitchFamily="66" charset="0"/>
            </a:endParaRPr>
          </a:p>
          <a:p>
            <a:pPr lvl="1">
              <a:lnSpc>
                <a:spcPct val="90000"/>
              </a:lnSpc>
            </a:pPr>
            <a:r>
              <a:rPr lang="en-US" sz="2400" b="1" dirty="0" smtClean="0">
                <a:latin typeface="Comic Sans MS" pitchFamily="66" charset="0"/>
              </a:rPr>
              <a:t>Three-day </a:t>
            </a:r>
            <a:r>
              <a:rPr lang="en-US" sz="2400" b="1" dirty="0">
                <a:latin typeface="Comic Sans MS" pitchFamily="66" charset="0"/>
              </a:rPr>
              <a:t>average</a:t>
            </a:r>
            <a:r>
              <a:rPr lang="en-US" sz="2400" dirty="0">
                <a:latin typeface="Comic Sans MS" pitchFamily="66" charset="0"/>
              </a:rPr>
              <a:t> for all girls regardless of timing of diet-urine collection (</a:t>
            </a:r>
            <a:r>
              <a:rPr lang="en-US" sz="2400" dirty="0" smtClean="0">
                <a:latin typeface="Comic Sans MS" pitchFamily="66" charset="0"/>
              </a:rPr>
              <a:t>n=163).</a:t>
            </a:r>
            <a:endParaRPr lang="en-US" sz="2400" dirty="0">
              <a:latin typeface="Comic Sans MS" pitchFamily="66" charset="0"/>
            </a:endParaRPr>
          </a:p>
        </p:txBody>
      </p:sp>
      <p:sp>
        <p:nvSpPr>
          <p:cNvPr id="7" name="Line 4"/>
          <p:cNvSpPr>
            <a:spLocks noChangeShapeType="1"/>
          </p:cNvSpPr>
          <p:nvPr/>
        </p:nvSpPr>
        <p:spPr bwMode="auto">
          <a:xfrm>
            <a:off x="685800" y="1371600"/>
            <a:ext cx="7772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04800"/>
            <a:ext cx="8229600" cy="1265238"/>
          </a:xfrm>
        </p:spPr>
        <p:txBody>
          <a:bodyPr>
            <a:normAutofit fontScale="90000"/>
          </a:bodyPr>
          <a:lstStyle/>
          <a:p>
            <a:r>
              <a:rPr lang="en-US" sz="4000" b="1" dirty="0">
                <a:latin typeface="Comic Sans MS" pitchFamily="66" charset="0"/>
              </a:rPr>
              <a:t>Urine sample collection, processing, and measurements</a:t>
            </a:r>
          </a:p>
        </p:txBody>
      </p:sp>
      <p:sp>
        <p:nvSpPr>
          <p:cNvPr id="29699" name="Rectangle 3"/>
          <p:cNvSpPr>
            <a:spLocks noGrp="1" noChangeArrowheads="1"/>
          </p:cNvSpPr>
          <p:nvPr>
            <p:ph type="body" idx="1"/>
          </p:nvPr>
        </p:nvSpPr>
        <p:spPr>
          <a:xfrm>
            <a:off x="457200" y="1981200"/>
            <a:ext cx="8229600" cy="3200400"/>
          </a:xfrm>
        </p:spPr>
        <p:txBody>
          <a:bodyPr>
            <a:normAutofit fontScale="25000" lnSpcReduction="20000"/>
          </a:bodyPr>
          <a:lstStyle/>
          <a:p>
            <a:pPr>
              <a:lnSpc>
                <a:spcPct val="120000"/>
              </a:lnSpc>
              <a:spcBef>
                <a:spcPts val="600"/>
              </a:spcBef>
              <a:spcAft>
                <a:spcPts val="600"/>
              </a:spcAft>
            </a:pPr>
            <a:r>
              <a:rPr lang="en-US" sz="7200" dirty="0">
                <a:latin typeface="Comic Sans MS" pitchFamily="66" charset="0"/>
              </a:rPr>
              <a:t>Collection: Moms provided with plastic urine containers and asked to collect girls’ first morning void and bring to appointment.</a:t>
            </a:r>
          </a:p>
          <a:p>
            <a:pPr>
              <a:lnSpc>
                <a:spcPct val="120000"/>
              </a:lnSpc>
              <a:spcBef>
                <a:spcPts val="600"/>
              </a:spcBef>
              <a:spcAft>
                <a:spcPts val="600"/>
              </a:spcAft>
            </a:pPr>
            <a:r>
              <a:rPr lang="en-US" sz="7200" dirty="0">
                <a:latin typeface="Comic Sans MS" pitchFamily="66" charset="0"/>
              </a:rPr>
              <a:t>Urines transferred in a cooler to CINJ TRS Lab for </a:t>
            </a:r>
            <a:r>
              <a:rPr lang="en-US" sz="7200" dirty="0" err="1">
                <a:latin typeface="Comic Sans MS" pitchFamily="66" charset="0"/>
              </a:rPr>
              <a:t>aliquoting</a:t>
            </a:r>
            <a:r>
              <a:rPr lang="en-US" sz="7200" dirty="0">
                <a:latin typeface="Comic Sans MS" pitchFamily="66" charset="0"/>
              </a:rPr>
              <a:t> and storage in a freezer at -70 </a:t>
            </a:r>
            <a:r>
              <a:rPr lang="en-US" sz="7200" dirty="0">
                <a:latin typeface="Comic Sans MS" pitchFamily="66" charset="0"/>
                <a:cs typeface="Arial" charset="0"/>
              </a:rPr>
              <a:t>°</a:t>
            </a:r>
            <a:r>
              <a:rPr lang="en-US" sz="7200" dirty="0">
                <a:latin typeface="Comic Sans MS" pitchFamily="66" charset="0"/>
              </a:rPr>
              <a:t>C.</a:t>
            </a:r>
          </a:p>
          <a:p>
            <a:pPr>
              <a:lnSpc>
                <a:spcPct val="120000"/>
              </a:lnSpc>
              <a:spcBef>
                <a:spcPts val="600"/>
              </a:spcBef>
              <a:spcAft>
                <a:spcPts val="600"/>
              </a:spcAft>
            </a:pPr>
            <a:r>
              <a:rPr lang="en-US" sz="7200" dirty="0">
                <a:latin typeface="Comic Sans MS" pitchFamily="66" charset="0"/>
              </a:rPr>
              <a:t>One of the aliquots transferred to Dr. Brian Buckley’s lab at EOHSI for analysis of </a:t>
            </a:r>
            <a:r>
              <a:rPr lang="en-US" sz="7200" dirty="0" err="1">
                <a:latin typeface="Comic Sans MS" pitchFamily="66" charset="0"/>
              </a:rPr>
              <a:t>zeranol</a:t>
            </a:r>
            <a:r>
              <a:rPr lang="en-US" sz="7200" dirty="0">
                <a:latin typeface="Comic Sans MS" pitchFamily="66" charset="0"/>
              </a:rPr>
              <a:t>, </a:t>
            </a:r>
            <a:r>
              <a:rPr lang="en-US" sz="7200" dirty="0" err="1">
                <a:latin typeface="Comic Sans MS" pitchFamily="66" charset="0"/>
              </a:rPr>
              <a:t>zearalenone</a:t>
            </a:r>
            <a:r>
              <a:rPr lang="en-US" sz="7200" dirty="0">
                <a:latin typeface="Comic Sans MS" pitchFamily="66" charset="0"/>
              </a:rPr>
              <a:t> and their main metabolites</a:t>
            </a:r>
            <a:r>
              <a:rPr lang="en-US" sz="7200" dirty="0" smtClean="0">
                <a:latin typeface="Comic Sans MS" pitchFamily="66" charset="0"/>
              </a:rPr>
              <a:t>.</a:t>
            </a:r>
          </a:p>
          <a:p>
            <a:pPr>
              <a:lnSpc>
                <a:spcPct val="120000"/>
              </a:lnSpc>
              <a:spcBef>
                <a:spcPts val="600"/>
              </a:spcBef>
              <a:spcAft>
                <a:spcPts val="600"/>
              </a:spcAft>
            </a:pPr>
            <a:r>
              <a:rPr lang="en-US" sz="7200" dirty="0" smtClean="0">
                <a:latin typeface="Comic Sans MS" pitchFamily="66" charset="0"/>
              </a:rPr>
              <a:t>Urinary </a:t>
            </a:r>
            <a:r>
              <a:rPr lang="en-US" sz="7200" dirty="0" err="1" smtClean="0">
                <a:latin typeface="Comic Sans MS" pitchFamily="66" charset="0"/>
              </a:rPr>
              <a:t>mycoestrogen</a:t>
            </a:r>
            <a:r>
              <a:rPr lang="en-US" sz="7200" dirty="0" smtClean="0">
                <a:latin typeface="Comic Sans MS" pitchFamily="66" charset="0"/>
              </a:rPr>
              <a:t> (</a:t>
            </a:r>
            <a:r>
              <a:rPr lang="en-US" sz="7200" dirty="0" err="1" smtClean="0">
                <a:latin typeface="Comic Sans MS" pitchFamily="66" charset="0"/>
              </a:rPr>
              <a:t>mycoE</a:t>
            </a:r>
            <a:r>
              <a:rPr lang="en-US" sz="7200" dirty="0" smtClean="0">
                <a:latin typeface="Comic Sans MS" pitchFamily="66" charset="0"/>
              </a:rPr>
              <a:t>) values were corrected for urine dilution by specific gravity (SG) using the equation:</a:t>
            </a:r>
          </a:p>
          <a:p>
            <a:pPr marL="346075" indent="0">
              <a:lnSpc>
                <a:spcPct val="120000"/>
              </a:lnSpc>
              <a:spcBef>
                <a:spcPts val="600"/>
              </a:spcBef>
              <a:spcAft>
                <a:spcPts val="600"/>
              </a:spcAft>
              <a:buNone/>
            </a:pPr>
            <a:r>
              <a:rPr lang="en-US" sz="7200" i="1" dirty="0" smtClean="0">
                <a:latin typeface="Comic Sans MS" pitchFamily="66" charset="0"/>
              </a:rPr>
              <a:t>SG corrected-</a:t>
            </a:r>
            <a:r>
              <a:rPr lang="en-US" sz="7200" i="1" dirty="0" err="1" smtClean="0">
                <a:latin typeface="Comic Sans MS" pitchFamily="66" charset="0"/>
              </a:rPr>
              <a:t>MycoE</a:t>
            </a:r>
            <a:r>
              <a:rPr lang="en-US" sz="7200" i="1" dirty="0" smtClean="0">
                <a:latin typeface="Comic Sans MS" pitchFamily="66" charset="0"/>
              </a:rPr>
              <a:t> value=</a:t>
            </a:r>
            <a:r>
              <a:rPr lang="en-US" sz="7200" i="1" dirty="0" err="1" smtClean="0">
                <a:latin typeface="Comic Sans MS" pitchFamily="66" charset="0"/>
              </a:rPr>
              <a:t>MycoE</a:t>
            </a:r>
            <a:r>
              <a:rPr lang="en-US" sz="7200" i="1" dirty="0" smtClean="0">
                <a:latin typeface="Comic Sans MS" pitchFamily="66" charset="0"/>
              </a:rPr>
              <a:t> value/[(SG-1)x100]</a:t>
            </a:r>
            <a:endParaRPr lang="en-US" sz="5000" i="1" dirty="0" smtClean="0">
              <a:latin typeface="Comic Sans MS" pitchFamily="66" charset="0"/>
            </a:endParaRPr>
          </a:p>
        </p:txBody>
      </p:sp>
      <p:sp>
        <p:nvSpPr>
          <p:cNvPr id="29700" name="Line 4"/>
          <p:cNvSpPr>
            <a:spLocks noChangeShapeType="1"/>
          </p:cNvSpPr>
          <p:nvPr/>
        </p:nvSpPr>
        <p:spPr bwMode="auto">
          <a:xfrm>
            <a:off x="685800" y="1676400"/>
            <a:ext cx="7772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52400"/>
            <a:ext cx="8229600" cy="960438"/>
          </a:xfrm>
        </p:spPr>
        <p:txBody>
          <a:bodyPr/>
          <a:lstStyle/>
          <a:p>
            <a:r>
              <a:rPr lang="en-US" sz="4000" b="1" dirty="0" smtClean="0">
                <a:latin typeface="Comic Sans MS" pitchFamily="66" charset="0"/>
              </a:rPr>
              <a:t>Data Analysis</a:t>
            </a:r>
            <a:endParaRPr lang="en-US" sz="4000" b="1" dirty="0">
              <a:latin typeface="Comic Sans MS" pitchFamily="66" charset="0"/>
            </a:endParaRPr>
          </a:p>
        </p:txBody>
      </p:sp>
      <p:sp>
        <p:nvSpPr>
          <p:cNvPr id="29699" name="Rectangle 3"/>
          <p:cNvSpPr>
            <a:spLocks noGrp="1" noChangeArrowheads="1"/>
          </p:cNvSpPr>
          <p:nvPr>
            <p:ph type="body" idx="1"/>
          </p:nvPr>
        </p:nvSpPr>
        <p:spPr>
          <a:xfrm>
            <a:off x="457200" y="1295400"/>
            <a:ext cx="8229600" cy="5257800"/>
          </a:xfrm>
        </p:spPr>
        <p:txBody>
          <a:bodyPr>
            <a:normAutofit fontScale="85000" lnSpcReduction="10000"/>
          </a:bodyPr>
          <a:lstStyle/>
          <a:p>
            <a:pPr>
              <a:lnSpc>
                <a:spcPct val="110000"/>
              </a:lnSpc>
              <a:spcBef>
                <a:spcPts val="600"/>
              </a:spcBef>
              <a:spcAft>
                <a:spcPts val="600"/>
              </a:spcAft>
            </a:pPr>
            <a:r>
              <a:rPr lang="en-US" sz="2400" dirty="0" smtClean="0">
                <a:latin typeface="Comic Sans MS" pitchFamily="66" charset="0"/>
              </a:rPr>
              <a:t>Total free </a:t>
            </a:r>
            <a:r>
              <a:rPr lang="en-US" sz="2400" dirty="0" err="1" smtClean="0">
                <a:latin typeface="Comic Sans MS" pitchFamily="66" charset="0"/>
              </a:rPr>
              <a:t>mycoE</a:t>
            </a:r>
            <a:r>
              <a:rPr lang="en-US" sz="2400" dirty="0" smtClean="0">
                <a:latin typeface="Comic Sans MS" pitchFamily="66" charset="0"/>
              </a:rPr>
              <a:t> calculated as the sum of </a:t>
            </a:r>
            <a:r>
              <a:rPr lang="en-US" sz="2400" dirty="0" err="1" smtClean="0">
                <a:latin typeface="Comic Sans MS" pitchFamily="66" charset="0"/>
              </a:rPr>
              <a:t>zeranol</a:t>
            </a:r>
            <a:r>
              <a:rPr lang="en-US" sz="2400" dirty="0" smtClean="0">
                <a:latin typeface="Comic Sans MS" pitchFamily="66" charset="0"/>
              </a:rPr>
              <a:t> and ZEA metabolites.</a:t>
            </a:r>
            <a:endParaRPr lang="en-US" sz="2400" dirty="0">
              <a:latin typeface="Comic Sans MS" pitchFamily="66" charset="0"/>
            </a:endParaRPr>
          </a:p>
          <a:p>
            <a:pPr>
              <a:lnSpc>
                <a:spcPct val="110000"/>
              </a:lnSpc>
              <a:spcBef>
                <a:spcPts val="600"/>
              </a:spcBef>
              <a:spcAft>
                <a:spcPts val="600"/>
              </a:spcAft>
            </a:pPr>
            <a:r>
              <a:rPr lang="en-US" sz="2400" dirty="0" smtClean="0">
                <a:latin typeface="Comic Sans MS" pitchFamily="66" charset="0"/>
              </a:rPr>
              <a:t>Detectable </a:t>
            </a:r>
            <a:r>
              <a:rPr lang="en-US" sz="2400" dirty="0" err="1" smtClean="0">
                <a:latin typeface="Comic Sans MS" pitchFamily="66" charset="0"/>
              </a:rPr>
              <a:t>mycoE</a:t>
            </a:r>
            <a:r>
              <a:rPr lang="en-US" sz="2400" dirty="0" smtClean="0">
                <a:latin typeface="Comic Sans MS" pitchFamily="66" charset="0"/>
              </a:rPr>
              <a:t> values were log transformed to approximate normality prior to computing geometric means and 95% confidence intervals (CI).</a:t>
            </a:r>
            <a:endParaRPr lang="en-US" sz="2400" dirty="0">
              <a:latin typeface="Comic Sans MS" pitchFamily="66" charset="0"/>
            </a:endParaRPr>
          </a:p>
          <a:p>
            <a:pPr>
              <a:lnSpc>
                <a:spcPct val="110000"/>
              </a:lnSpc>
              <a:spcBef>
                <a:spcPts val="600"/>
              </a:spcBef>
              <a:spcAft>
                <a:spcPts val="600"/>
              </a:spcAft>
            </a:pPr>
            <a:r>
              <a:rPr lang="en-US" sz="2400" dirty="0" smtClean="0">
                <a:latin typeface="Comic Sans MS" pitchFamily="66" charset="0"/>
              </a:rPr>
              <a:t>Age-adjusted means for anthropometric variables and mean intake of relevant food groups by </a:t>
            </a:r>
            <a:r>
              <a:rPr lang="en-US" sz="2400" dirty="0" err="1" smtClean="0">
                <a:latin typeface="Comic Sans MS" pitchFamily="66" charset="0"/>
              </a:rPr>
              <a:t>mycoestrogen</a:t>
            </a:r>
            <a:r>
              <a:rPr lang="en-US" sz="2400" dirty="0" smtClean="0">
                <a:latin typeface="Comic Sans MS" pitchFamily="66" charset="0"/>
              </a:rPr>
              <a:t> status were compared using ANCOVA and </a:t>
            </a:r>
            <a:r>
              <a:rPr lang="en-US" sz="2400" dirty="0" err="1" smtClean="0">
                <a:latin typeface="Comic Sans MS" pitchFamily="66" charset="0"/>
              </a:rPr>
              <a:t>Kruskal</a:t>
            </a:r>
            <a:r>
              <a:rPr lang="en-US" sz="2400" dirty="0" smtClean="0">
                <a:latin typeface="Comic Sans MS" pitchFamily="66" charset="0"/>
              </a:rPr>
              <a:t>-Wallis test, respectively.</a:t>
            </a:r>
          </a:p>
          <a:p>
            <a:pPr>
              <a:lnSpc>
                <a:spcPct val="110000"/>
              </a:lnSpc>
              <a:spcBef>
                <a:spcPts val="600"/>
              </a:spcBef>
              <a:spcAft>
                <a:spcPts val="600"/>
              </a:spcAft>
            </a:pPr>
            <a:r>
              <a:rPr lang="en-US" sz="2400" dirty="0" smtClean="0">
                <a:latin typeface="Comic Sans MS" pitchFamily="66" charset="0"/>
              </a:rPr>
              <a:t>Prevalence ratios (PR) and 95% CIs using Poisson regression were computed for </a:t>
            </a:r>
            <a:r>
              <a:rPr lang="en-US" sz="2400" dirty="0" err="1" smtClean="0">
                <a:latin typeface="Comic Sans MS" pitchFamily="66" charset="0"/>
              </a:rPr>
              <a:t>mycoE</a:t>
            </a:r>
            <a:r>
              <a:rPr lang="en-US" sz="2400" dirty="0" smtClean="0">
                <a:latin typeface="Comic Sans MS" pitchFamily="66" charset="0"/>
              </a:rPr>
              <a:t> positive vs. negative girls with onset of breast development (Tanner stage B2+) as the outcome.</a:t>
            </a:r>
          </a:p>
          <a:p>
            <a:pPr>
              <a:lnSpc>
                <a:spcPct val="110000"/>
              </a:lnSpc>
              <a:spcBef>
                <a:spcPts val="600"/>
              </a:spcBef>
              <a:spcAft>
                <a:spcPts val="600"/>
              </a:spcAft>
            </a:pPr>
            <a:r>
              <a:rPr lang="en-US" sz="2400" dirty="0" smtClean="0">
                <a:latin typeface="Comic Sans MS" pitchFamily="66" charset="0"/>
              </a:rPr>
              <a:t>Covariates considered included age, BMI, </a:t>
            </a:r>
            <a:r>
              <a:rPr lang="en-US" sz="2400" dirty="0" err="1" smtClean="0">
                <a:latin typeface="Comic Sans MS" pitchFamily="66" charset="0"/>
              </a:rPr>
              <a:t>isoflavone</a:t>
            </a:r>
            <a:r>
              <a:rPr lang="en-US" sz="2400" dirty="0" smtClean="0">
                <a:latin typeface="Comic Sans MS" pitchFamily="66" charset="0"/>
              </a:rPr>
              <a:t> intake, beef intake, and recruitment year.</a:t>
            </a:r>
          </a:p>
          <a:p>
            <a:pPr>
              <a:lnSpc>
                <a:spcPct val="80000"/>
              </a:lnSpc>
              <a:spcBef>
                <a:spcPct val="25000"/>
              </a:spcBef>
              <a:spcAft>
                <a:spcPct val="25000"/>
              </a:spcAft>
            </a:pPr>
            <a:endParaRPr lang="en-US" sz="2400" i="1" dirty="0">
              <a:latin typeface="Comic Sans MS" pitchFamily="66" charset="0"/>
            </a:endParaRPr>
          </a:p>
        </p:txBody>
      </p:sp>
      <p:sp>
        <p:nvSpPr>
          <p:cNvPr id="5" name="Line 4"/>
          <p:cNvSpPr>
            <a:spLocks noChangeShapeType="1"/>
          </p:cNvSpPr>
          <p:nvPr/>
        </p:nvSpPr>
        <p:spPr bwMode="auto">
          <a:xfrm>
            <a:off x="457200" y="10668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en-US" dirty="0" smtClean="0"/>
              <a:t>Possible reasons for poorer survival in African Americans</a:t>
            </a:r>
            <a:endParaRPr lang="en-US" dirty="0"/>
          </a:p>
        </p:txBody>
      </p:sp>
      <p:sp>
        <p:nvSpPr>
          <p:cNvPr id="3" name="Content Placeholder 2"/>
          <p:cNvSpPr>
            <a:spLocks noGrp="1"/>
          </p:cNvSpPr>
          <p:nvPr>
            <p:ph idx="1"/>
          </p:nvPr>
        </p:nvSpPr>
        <p:spPr>
          <a:xfrm>
            <a:off x="457200" y="1600201"/>
            <a:ext cx="8229600" cy="3886200"/>
          </a:xfrm>
        </p:spPr>
        <p:txBody>
          <a:bodyPr>
            <a:normAutofit lnSpcReduction="10000"/>
          </a:bodyPr>
          <a:lstStyle/>
          <a:p>
            <a:r>
              <a:rPr lang="en-US" dirty="0" smtClean="0"/>
              <a:t>Factors related to poverty, such as poorer access to screening and optimal treatment</a:t>
            </a:r>
          </a:p>
          <a:p>
            <a:r>
              <a:rPr lang="en-US" dirty="0" smtClean="0"/>
              <a:t>Tend to have more aggressive tumor characteristics at diagnosis, such as more advance stage and grade at diagnosis, and triple negative tumors (ER-, PR-, HER2-), which have poor prognosis.</a:t>
            </a:r>
          </a:p>
          <a:p>
            <a:r>
              <a:rPr lang="en-US" dirty="0" smtClean="0"/>
              <a:t>More common </a:t>
            </a:r>
            <a:r>
              <a:rPr lang="en-US" dirty="0" err="1" smtClean="0"/>
              <a:t>comorbidities</a:t>
            </a:r>
            <a:r>
              <a:rPr lang="en-US" dirty="0" smtClean="0"/>
              <a:t> </a:t>
            </a:r>
          </a:p>
          <a:p>
            <a:r>
              <a:rPr lang="en-US" dirty="0" smtClean="0"/>
              <a:t>Lifestyle differences, such as obesity.</a:t>
            </a:r>
          </a:p>
        </p:txBody>
      </p:sp>
      <p:sp>
        <p:nvSpPr>
          <p:cNvPr id="4" name="Line 4"/>
          <p:cNvSpPr>
            <a:spLocks noChangeShapeType="1"/>
          </p:cNvSpPr>
          <p:nvPr/>
        </p:nvSpPr>
        <p:spPr bwMode="auto">
          <a:xfrm>
            <a:off x="914400" y="14478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1371600" y="2057400"/>
            <a:ext cx="7772400" cy="1470025"/>
          </a:xfrm>
        </p:spPr>
        <p:txBody>
          <a:bodyPr/>
          <a:lstStyle/>
          <a:p>
            <a:r>
              <a:rPr lang="en-US" sz="6000" b="1" dirty="0" smtClean="0">
                <a:effectLst>
                  <a:outerShdw blurRad="38100" dist="38100" dir="2700000" algn="tl">
                    <a:srgbClr val="C0C0C0"/>
                  </a:outerShdw>
                </a:effectLst>
                <a:latin typeface="Comic Sans MS" pitchFamily="66" charset="0"/>
              </a:rPr>
              <a:t>Main Questions</a:t>
            </a:r>
            <a:endParaRPr lang="en-US" sz="6000" b="1" dirty="0">
              <a:effectLst>
                <a:outerShdw blurRad="38100" dist="38100" dir="2700000" algn="tl">
                  <a:srgbClr val="C0C0C0"/>
                </a:outerShdw>
              </a:effectLst>
              <a:latin typeface="Comic Sans MS" pitchFamily="66" charset="0"/>
            </a:endParaRPr>
          </a:p>
        </p:txBody>
      </p:sp>
      <p:sp>
        <p:nvSpPr>
          <p:cNvPr id="30723" name="Rectangle 3"/>
          <p:cNvSpPr>
            <a:spLocks noGrp="1" noChangeArrowheads="1"/>
          </p:cNvSpPr>
          <p:nvPr>
            <p:ph type="subTitle" idx="4294967295"/>
          </p:nvPr>
        </p:nvSpPr>
        <p:spPr>
          <a:xfrm>
            <a:off x="1371600" y="3810000"/>
            <a:ext cx="7772400" cy="2209800"/>
          </a:xfrm>
        </p:spPr>
        <p:txBody>
          <a:bodyPr/>
          <a:lstStyle/>
          <a:p>
            <a:pPr marL="236538" indent="-236538" algn="l">
              <a:lnSpc>
                <a:spcPct val="90000"/>
              </a:lnSpc>
              <a:buFontTx/>
              <a:buChar char="•"/>
            </a:pPr>
            <a:r>
              <a:rPr lang="en-US" sz="2800" dirty="0">
                <a:latin typeface="Comic Sans MS" pitchFamily="66" charset="0"/>
              </a:rPr>
              <a:t>Can these </a:t>
            </a:r>
            <a:r>
              <a:rPr lang="en-US" sz="2800" dirty="0" err="1">
                <a:latin typeface="Comic Sans MS" pitchFamily="66" charset="0"/>
              </a:rPr>
              <a:t>mycoestrogens</a:t>
            </a:r>
            <a:r>
              <a:rPr lang="en-US" sz="2800" dirty="0">
                <a:latin typeface="Comic Sans MS" pitchFamily="66" charset="0"/>
              </a:rPr>
              <a:t> be detected in urine?</a:t>
            </a:r>
          </a:p>
          <a:p>
            <a:pPr marL="236538" indent="-236538" algn="l">
              <a:lnSpc>
                <a:spcPct val="90000"/>
              </a:lnSpc>
              <a:buFontTx/>
              <a:buChar char="•"/>
            </a:pPr>
            <a:r>
              <a:rPr lang="en-US" sz="2800" dirty="0">
                <a:latin typeface="Comic Sans MS" pitchFamily="66" charset="0"/>
              </a:rPr>
              <a:t>If so, where are they coming from?</a:t>
            </a:r>
          </a:p>
          <a:p>
            <a:pPr marL="236538" indent="-236538" algn="l">
              <a:lnSpc>
                <a:spcPct val="90000"/>
              </a:lnSpc>
              <a:buFontTx/>
              <a:buChar char="•"/>
            </a:pPr>
            <a:r>
              <a:rPr lang="en-US" sz="2800" dirty="0">
                <a:latin typeface="Comic Sans MS" pitchFamily="66" charset="0"/>
              </a:rPr>
              <a:t>Do they have an impact on girls’ growth and development?</a:t>
            </a:r>
          </a:p>
        </p:txBody>
      </p:sp>
      <p:sp>
        <p:nvSpPr>
          <p:cNvPr id="5" name="Line 4"/>
          <p:cNvSpPr>
            <a:spLocks noChangeShapeType="1"/>
          </p:cNvSpPr>
          <p:nvPr/>
        </p:nvSpPr>
        <p:spPr bwMode="auto">
          <a:xfrm>
            <a:off x="1371600" y="3429000"/>
            <a:ext cx="73914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228600"/>
            <a:ext cx="8229600" cy="1143000"/>
          </a:xfrm>
        </p:spPr>
        <p:txBody>
          <a:bodyPr>
            <a:noAutofit/>
          </a:bodyPr>
          <a:lstStyle/>
          <a:p>
            <a:r>
              <a:rPr lang="en-US" sz="2800" b="1" dirty="0" smtClean="0">
                <a:latin typeface="Comic Sans MS" pitchFamily="66" charset="0"/>
              </a:rPr>
              <a:t>Specific-gravity corrected urinary levels of </a:t>
            </a:r>
            <a:r>
              <a:rPr lang="en-US" sz="2800" b="1" dirty="0" err="1" smtClean="0">
                <a:latin typeface="Comic Sans MS" pitchFamily="66" charset="0"/>
              </a:rPr>
              <a:t>mycoestrogens</a:t>
            </a:r>
            <a:r>
              <a:rPr lang="en-US" sz="2800" b="1" dirty="0" smtClean="0">
                <a:latin typeface="Comic Sans MS" pitchFamily="66" charset="0"/>
              </a:rPr>
              <a:t> </a:t>
            </a:r>
            <a:r>
              <a:rPr lang="en-US" sz="2800" b="1" dirty="0">
                <a:latin typeface="Comic Sans MS" pitchFamily="66" charset="0"/>
              </a:rPr>
              <a:t>among </a:t>
            </a:r>
            <a:r>
              <a:rPr lang="en-US" sz="2800" b="1" dirty="0" smtClean="0">
                <a:latin typeface="Comic Sans MS" pitchFamily="66" charset="0"/>
              </a:rPr>
              <a:t>girls with detectable levels. The </a:t>
            </a:r>
            <a:r>
              <a:rPr lang="en-US" sz="2800" b="1" dirty="0">
                <a:latin typeface="Comic Sans MS" pitchFamily="66" charset="0"/>
              </a:rPr>
              <a:t>Jersey Girl Study (</a:t>
            </a:r>
            <a:r>
              <a:rPr lang="en-US" sz="2800" b="1" dirty="0" smtClean="0">
                <a:latin typeface="Comic Sans MS" pitchFamily="66" charset="0"/>
              </a:rPr>
              <a:t>n=163)</a:t>
            </a:r>
            <a:endParaRPr lang="en-US" sz="2800" b="1" dirty="0">
              <a:latin typeface="Comic Sans MS" pitchFamily="66" charset="0"/>
            </a:endParaRPr>
          </a:p>
        </p:txBody>
      </p:sp>
      <p:graphicFrame>
        <p:nvGraphicFramePr>
          <p:cNvPr id="31747" name="Group 3"/>
          <p:cNvGraphicFramePr>
            <a:graphicFrameLocks noGrp="1"/>
          </p:cNvGraphicFramePr>
          <p:nvPr>
            <p:ph type="tbl" idx="1"/>
          </p:nvPr>
        </p:nvGraphicFramePr>
        <p:xfrm>
          <a:off x="381000" y="1676400"/>
          <a:ext cx="8458200" cy="4008057"/>
        </p:xfrm>
        <a:graphic>
          <a:graphicData uri="http://schemas.openxmlformats.org/drawingml/2006/table">
            <a:tbl>
              <a:tblPr/>
              <a:tblGrid>
                <a:gridCol w="2362200"/>
                <a:gridCol w="1371600"/>
                <a:gridCol w="990600"/>
                <a:gridCol w="990600"/>
                <a:gridCol w="838200"/>
                <a:gridCol w="838200"/>
                <a:gridCol w="1066800"/>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Comic Sans MS" pitchFamily="66" charset="0"/>
                        </a:rPr>
                        <a:t>Mycoestrogens</a:t>
                      </a:r>
                      <a:r>
                        <a:rPr kumimoji="0" lang="en-US" sz="1800" b="1" i="0" u="none" strike="noStrike" cap="none" normalizeH="0" baseline="0" dirty="0" smtClean="0">
                          <a:ln>
                            <a:noFill/>
                          </a:ln>
                          <a:solidFill>
                            <a:schemeClr val="tx1"/>
                          </a:solidFill>
                          <a:effectLst/>
                          <a:latin typeface="Comic Sans MS" pitchFamily="66" charset="0"/>
                        </a:rPr>
                        <a:t> (pg/ml)</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Detection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n (%)</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Median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Mean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SD</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Comic Sans MS" pitchFamily="66" charset="0"/>
                        </a:rPr>
                        <a:t>Min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Max</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rPr>
                        <a:t>Zearalenone (ZEA)</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90 (55.2%)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323.7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6600FF"/>
                          </a:solidFill>
                          <a:effectLst/>
                          <a:latin typeface="Comic Sans MS" pitchFamily="66" charset="0"/>
                        </a:rPr>
                        <a:t>1,282.1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3,139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35.2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22,341.6</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Comic Sans MS" pitchFamily="66" charset="0"/>
                        </a:rPr>
                        <a:t>α</a:t>
                      </a:r>
                      <a:r>
                        <a:rPr kumimoji="0" lang="en-US" sz="1600" b="0" i="0" u="none" strike="noStrike" cap="none" normalizeH="0" baseline="0" dirty="0" smtClean="0">
                          <a:ln>
                            <a:noFill/>
                          </a:ln>
                          <a:solidFill>
                            <a:schemeClr val="tx1"/>
                          </a:solidFill>
                          <a:effectLst/>
                          <a:latin typeface="Comic Sans MS" pitchFamily="66" charset="0"/>
                        </a:rPr>
                        <a:t>-</a:t>
                      </a:r>
                      <a:r>
                        <a:rPr kumimoji="0" lang="en-US" sz="1600" b="0" i="0" u="none" strike="noStrike" cap="none" normalizeH="0" baseline="0" dirty="0" err="1" smtClean="0">
                          <a:ln>
                            <a:noFill/>
                          </a:ln>
                          <a:solidFill>
                            <a:schemeClr val="tx1"/>
                          </a:solidFill>
                          <a:effectLst/>
                          <a:latin typeface="Comic Sans MS" pitchFamily="66" charset="0"/>
                        </a:rPr>
                        <a:t>zearalanol</a:t>
                      </a:r>
                      <a:r>
                        <a:rPr kumimoji="0" lang="en-US" sz="1600" b="0" i="0" u="none" strike="noStrike" cap="none" normalizeH="0" baseline="0" dirty="0" smtClean="0">
                          <a:ln>
                            <a:noFill/>
                          </a:ln>
                          <a:solidFill>
                            <a:schemeClr val="tx1"/>
                          </a:solidFill>
                          <a:effectLst/>
                          <a:latin typeface="Comic Sans MS" pitchFamily="66" charset="0"/>
                        </a:rPr>
                        <a:t> (</a:t>
                      </a:r>
                      <a:r>
                        <a:rPr kumimoji="0" lang="en-US" sz="1600" b="0" i="0" u="none" strike="noStrike" cap="none" normalizeH="0" baseline="0" dirty="0" err="1" smtClean="0">
                          <a:ln>
                            <a:noFill/>
                          </a:ln>
                          <a:solidFill>
                            <a:schemeClr val="tx1"/>
                          </a:solidFill>
                          <a:effectLst/>
                          <a:latin typeface="Comic Sans MS" pitchFamily="66" charset="0"/>
                        </a:rPr>
                        <a:t>zeranol</a:t>
                      </a:r>
                      <a:r>
                        <a:rPr kumimoji="0" lang="en-US" sz="1600" b="0" i="0" u="none" strike="noStrike" cap="none" normalizeH="0" baseline="0" dirty="0" smtClean="0">
                          <a:ln>
                            <a:noFill/>
                          </a:ln>
                          <a:solidFill>
                            <a:schemeClr val="tx1"/>
                          </a:solidFill>
                          <a:effectLst/>
                          <a:latin typeface="Comic Sans MS" pitchFamily="66" charset="0"/>
                        </a:rPr>
                        <a:t>)*</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35 (21.5%)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169.6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196.2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207.2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8.1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1,229.1</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1600" b="0" i="0" u="none" strike="noStrike" cap="none" normalizeH="0" baseline="0" dirty="0" smtClean="0">
                          <a:ln>
                            <a:noFill/>
                          </a:ln>
                          <a:solidFill>
                            <a:schemeClr val="tx1"/>
                          </a:solidFill>
                          <a:effectLst/>
                          <a:latin typeface="Comic Sans MS" pitchFamily="66" charset="0"/>
                        </a:rPr>
                        <a:t>α</a:t>
                      </a:r>
                      <a:r>
                        <a:rPr kumimoji="0" lang="en-US" sz="1600" b="0" i="0" u="none" strike="noStrike" cap="none" normalizeH="0" baseline="0" dirty="0" smtClean="0">
                          <a:ln>
                            <a:noFill/>
                          </a:ln>
                          <a:solidFill>
                            <a:schemeClr val="tx1"/>
                          </a:solidFill>
                          <a:effectLst/>
                          <a:latin typeface="Comic Sans MS" pitchFamily="66" charset="0"/>
                        </a:rPr>
                        <a:t>-</a:t>
                      </a:r>
                      <a:r>
                        <a:rPr kumimoji="0" lang="en-US" sz="1600" b="0" i="0" u="none" strike="noStrike" cap="none" normalizeH="0" baseline="0" dirty="0" err="1" smtClean="0">
                          <a:ln>
                            <a:noFill/>
                          </a:ln>
                          <a:solidFill>
                            <a:schemeClr val="tx1"/>
                          </a:solidFill>
                          <a:effectLst/>
                          <a:latin typeface="Comic Sans MS" pitchFamily="66" charset="0"/>
                        </a:rPr>
                        <a:t>zearalenol</a:t>
                      </a:r>
                      <a:r>
                        <a:rPr kumimoji="0" lang="en-US" sz="1600" b="0" i="0" u="none" strike="noStrike" cap="none" normalizeH="0" baseline="0" dirty="0" smtClean="0">
                          <a:ln>
                            <a:noFill/>
                          </a:ln>
                          <a:solidFill>
                            <a:schemeClr val="tx1"/>
                          </a:solidFill>
                          <a:effectLst/>
                          <a:latin typeface="Comic Sans MS" pitchFamily="66" charset="0"/>
                        </a:rPr>
                        <a:t>*</a:t>
                      </a:r>
                      <a:endParaRPr kumimoji="0" lang="el-GR" sz="1600" b="0"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60 (36.8%)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65.0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rgbClr val="FF3300"/>
                          </a:solidFill>
                          <a:effectLst/>
                          <a:latin typeface="Comic Sans MS" pitchFamily="66" charset="0"/>
                        </a:rPr>
                        <a:t>411.2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1,185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7,157.4</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rPr>
                        <a:t>ß-zearalenol</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39 (23.9%)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157.1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213.1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176.3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21.6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1,020.7</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rPr>
                        <a:t>ß-zearalanol</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17 (10.4%)</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206.2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397.9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641.3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22.5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2,757.3</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Comic Sans MS" pitchFamily="66" charset="0"/>
                        </a:rPr>
                        <a:t>Zearalanone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29 (17.8)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167.0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221.3</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291.4</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41.6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1,570.8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Total ZEA </a:t>
                      </a:r>
                      <a:r>
                        <a:rPr kumimoji="0" lang="en-US" sz="1600" b="0" i="0" u="none" strike="noStrike" cap="none" normalizeH="0" baseline="0" dirty="0" err="1" smtClean="0">
                          <a:ln>
                            <a:noFill/>
                          </a:ln>
                          <a:solidFill>
                            <a:schemeClr val="tx1"/>
                          </a:solidFill>
                          <a:effectLst/>
                          <a:latin typeface="Comic Sans MS" pitchFamily="66" charset="0"/>
                        </a:rPr>
                        <a:t>mycotoxins</a:t>
                      </a:r>
                      <a:endParaRPr kumimoji="0" lang="en-US" sz="1600" b="0"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128 (78.5%)</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309.6</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omic Sans MS" pitchFamily="66" charset="0"/>
                        </a:rPr>
                        <a:t> 1,315.8</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3,656</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33.3</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29,882.7</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830" name="Text Box 86"/>
          <p:cNvSpPr txBox="1">
            <a:spLocks noChangeArrowheads="1"/>
          </p:cNvSpPr>
          <p:nvPr/>
        </p:nvSpPr>
        <p:spPr bwMode="auto">
          <a:xfrm>
            <a:off x="304800" y="5715000"/>
            <a:ext cx="1879600" cy="336550"/>
          </a:xfrm>
          <a:prstGeom prst="rect">
            <a:avLst/>
          </a:prstGeom>
          <a:noFill/>
          <a:ln w="9525">
            <a:noFill/>
            <a:miter lim="800000"/>
            <a:headEnd/>
            <a:tailEnd/>
          </a:ln>
          <a:effectLst/>
        </p:spPr>
        <p:txBody>
          <a:bodyPr wrap="none">
            <a:spAutoFit/>
          </a:bodyPr>
          <a:lstStyle/>
          <a:p>
            <a:r>
              <a:rPr lang="en-US" sz="1600" dirty="0">
                <a:latin typeface="Comic Sans MS" pitchFamily="66" charset="0"/>
              </a:rPr>
              <a:t>*Most estrogenic.</a:t>
            </a:r>
          </a:p>
        </p:txBody>
      </p:sp>
      <p:sp>
        <p:nvSpPr>
          <p:cNvPr id="6" name="TextBox 5"/>
          <p:cNvSpPr txBox="1"/>
          <p:nvPr/>
        </p:nvSpPr>
        <p:spPr>
          <a:xfrm>
            <a:off x="3352800" y="5867400"/>
            <a:ext cx="5410199" cy="769441"/>
          </a:xfrm>
          <a:prstGeom prst="rect">
            <a:avLst/>
          </a:prstGeom>
          <a:noFill/>
        </p:spPr>
        <p:txBody>
          <a:bodyPr wrap="square" rtlCol="0">
            <a:spAutoFit/>
          </a:bodyPr>
          <a:lstStyle/>
          <a:p>
            <a:r>
              <a:rPr lang="en-US" sz="1600" b="1" i="1" dirty="0" smtClean="0">
                <a:solidFill>
                  <a:schemeClr val="bg1">
                    <a:lumMod val="50000"/>
                  </a:schemeClr>
                </a:solidFill>
                <a:latin typeface="+mj-lt"/>
              </a:rPr>
              <a:t>Levels reported in </a:t>
            </a:r>
            <a:r>
              <a:rPr lang="en-US" sz="1600" b="1" i="1" dirty="0" err="1" smtClean="0">
                <a:solidFill>
                  <a:schemeClr val="bg1">
                    <a:lumMod val="50000"/>
                  </a:schemeClr>
                </a:solidFill>
                <a:latin typeface="+mj-lt"/>
              </a:rPr>
              <a:t>Massart</a:t>
            </a:r>
            <a:r>
              <a:rPr lang="en-US" sz="1600" b="1" i="1" dirty="0" smtClean="0">
                <a:solidFill>
                  <a:schemeClr val="bg1">
                    <a:lumMod val="50000"/>
                  </a:schemeClr>
                </a:solidFill>
                <a:latin typeface="+mj-lt"/>
              </a:rPr>
              <a:t>, J </a:t>
            </a:r>
            <a:r>
              <a:rPr lang="en-US" sz="1600" b="1" i="1" dirty="0" err="1" smtClean="0">
                <a:solidFill>
                  <a:schemeClr val="bg1">
                    <a:lumMod val="50000"/>
                  </a:schemeClr>
                </a:solidFill>
                <a:latin typeface="+mj-lt"/>
              </a:rPr>
              <a:t>Pediatr</a:t>
            </a:r>
            <a:r>
              <a:rPr lang="en-US" sz="1600" b="1" i="1" dirty="0" smtClean="0">
                <a:solidFill>
                  <a:schemeClr val="bg1">
                    <a:lumMod val="50000"/>
                  </a:schemeClr>
                </a:solidFill>
                <a:latin typeface="+mj-lt"/>
              </a:rPr>
              <a:t> 2008 (in serum)</a:t>
            </a:r>
            <a:r>
              <a:rPr lang="en-US" sz="1600" i="1" dirty="0" smtClean="0">
                <a:solidFill>
                  <a:schemeClr val="bg1">
                    <a:lumMod val="50000"/>
                  </a:schemeClr>
                </a:solidFill>
                <a:latin typeface="+mj-lt"/>
              </a:rPr>
              <a:t>:</a:t>
            </a:r>
          </a:p>
          <a:p>
            <a:pPr algn="r"/>
            <a:r>
              <a:rPr lang="en-US" sz="1400" i="1" dirty="0" smtClean="0">
                <a:solidFill>
                  <a:schemeClr val="bg1">
                    <a:lumMod val="50000"/>
                  </a:schemeClr>
                </a:solidFill>
                <a:latin typeface="Arial" pitchFamily="34" charset="0"/>
                <a:cs typeface="Arial" pitchFamily="34" charset="0"/>
              </a:rPr>
              <a:t>Mean ZEA: </a:t>
            </a:r>
            <a:r>
              <a:rPr lang="en-US" sz="1400" b="1" i="1" dirty="0" smtClean="0">
                <a:solidFill>
                  <a:srgbClr val="6600FF"/>
                </a:solidFill>
                <a:latin typeface="Arial" pitchFamily="34" charset="0"/>
                <a:cs typeface="Arial" pitchFamily="34" charset="0"/>
              </a:rPr>
              <a:t>933</a:t>
            </a:r>
            <a:r>
              <a:rPr lang="en-US" sz="1400" i="1" dirty="0" smtClean="0">
                <a:solidFill>
                  <a:schemeClr val="bg1">
                    <a:lumMod val="50000"/>
                  </a:schemeClr>
                </a:solidFill>
                <a:latin typeface="Arial" pitchFamily="34" charset="0"/>
                <a:cs typeface="Arial" pitchFamily="34" charset="0"/>
              </a:rPr>
              <a:t> pg/ml</a:t>
            </a:r>
          </a:p>
          <a:p>
            <a:pPr algn="r"/>
            <a:r>
              <a:rPr lang="en-US" sz="1400" i="1" dirty="0" smtClean="0">
                <a:solidFill>
                  <a:schemeClr val="bg1">
                    <a:lumMod val="50000"/>
                  </a:schemeClr>
                </a:solidFill>
                <a:latin typeface="Arial" pitchFamily="34" charset="0"/>
                <a:cs typeface="Arial" pitchFamily="34" charset="0"/>
              </a:rPr>
              <a:t>Mean </a:t>
            </a:r>
            <a:r>
              <a:rPr lang="el-GR" sz="1400" i="1" dirty="0" smtClean="0">
                <a:solidFill>
                  <a:schemeClr val="bg1">
                    <a:lumMod val="50000"/>
                  </a:schemeClr>
                </a:solidFill>
                <a:latin typeface="Arial" pitchFamily="34" charset="0"/>
                <a:cs typeface="Arial" pitchFamily="34" charset="0"/>
              </a:rPr>
              <a:t>α</a:t>
            </a:r>
            <a:r>
              <a:rPr lang="en-US" sz="1400" i="1" dirty="0" smtClean="0">
                <a:solidFill>
                  <a:schemeClr val="bg1">
                    <a:lumMod val="50000"/>
                  </a:schemeClr>
                </a:solidFill>
                <a:latin typeface="Arial" pitchFamily="34" charset="0"/>
                <a:cs typeface="Arial" pitchFamily="34" charset="0"/>
              </a:rPr>
              <a:t>-</a:t>
            </a:r>
            <a:r>
              <a:rPr lang="en-US" sz="1400" i="1" dirty="0" err="1" smtClean="0">
                <a:solidFill>
                  <a:schemeClr val="bg1">
                    <a:lumMod val="50000"/>
                  </a:schemeClr>
                </a:solidFill>
                <a:latin typeface="Arial" pitchFamily="34" charset="0"/>
                <a:cs typeface="Arial" pitchFamily="34" charset="0"/>
              </a:rPr>
              <a:t>zearalenol</a:t>
            </a:r>
            <a:r>
              <a:rPr lang="en-US" sz="1400" i="1" dirty="0" smtClean="0">
                <a:solidFill>
                  <a:schemeClr val="bg1">
                    <a:lumMod val="50000"/>
                  </a:schemeClr>
                </a:solidFill>
                <a:latin typeface="Arial" pitchFamily="34" charset="0"/>
                <a:cs typeface="Arial" pitchFamily="34" charset="0"/>
              </a:rPr>
              <a:t>: </a:t>
            </a:r>
            <a:r>
              <a:rPr lang="en-US" sz="1400" b="1" i="1" dirty="0" smtClean="0">
                <a:solidFill>
                  <a:srgbClr val="FF3300"/>
                </a:solidFill>
                <a:latin typeface="Arial" pitchFamily="34" charset="0"/>
                <a:cs typeface="Arial" pitchFamily="34" charset="0"/>
              </a:rPr>
              <a:t>106</a:t>
            </a:r>
            <a:r>
              <a:rPr lang="en-US" sz="1400" b="1" i="1" dirty="0" smtClean="0">
                <a:solidFill>
                  <a:schemeClr val="bg1">
                    <a:lumMod val="50000"/>
                  </a:schemeClr>
                </a:solidFill>
                <a:latin typeface="Arial" pitchFamily="34" charset="0"/>
                <a:cs typeface="Arial" pitchFamily="34" charset="0"/>
              </a:rPr>
              <a:t> </a:t>
            </a:r>
            <a:r>
              <a:rPr lang="en-US" sz="1400" i="1" dirty="0" smtClean="0">
                <a:solidFill>
                  <a:schemeClr val="bg1">
                    <a:lumMod val="50000"/>
                  </a:schemeClr>
                </a:solidFill>
                <a:latin typeface="Arial" pitchFamily="34" charset="0"/>
                <a:cs typeface="Arial" pitchFamily="34" charset="0"/>
              </a:rPr>
              <a:t>pg/ml</a:t>
            </a:r>
            <a:endParaRPr lang="en-US" sz="1400" i="1" dirty="0">
              <a:solidFill>
                <a:schemeClr val="bg1">
                  <a:lumMod val="50000"/>
                </a:schemeClr>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838200"/>
          </a:xfrm>
        </p:spPr>
        <p:txBody>
          <a:bodyPr/>
          <a:lstStyle/>
          <a:p>
            <a:r>
              <a:rPr lang="en-US" sz="2400" b="1" dirty="0" smtClean="0">
                <a:latin typeface="Comic Sans MS" pitchFamily="66" charset="0"/>
              </a:rPr>
              <a:t>Specific Gravity-Corrected levels of </a:t>
            </a:r>
            <a:r>
              <a:rPr lang="en-US" sz="2400" b="1" dirty="0" err="1" smtClean="0">
                <a:latin typeface="Comic Sans MS" pitchFamily="66" charset="0"/>
              </a:rPr>
              <a:t>mycoE</a:t>
            </a:r>
            <a:r>
              <a:rPr lang="en-US" sz="2400" b="1" dirty="0" smtClean="0">
                <a:latin typeface="Comic Sans MS" pitchFamily="66" charset="0"/>
              </a:rPr>
              <a:t> (pg/ml) according to selected characteristics (n=163)</a:t>
            </a:r>
            <a:endParaRPr lang="en-US" sz="2800" b="1" dirty="0"/>
          </a:p>
        </p:txBody>
      </p:sp>
      <p:graphicFrame>
        <p:nvGraphicFramePr>
          <p:cNvPr id="32771" name="Group 3"/>
          <p:cNvGraphicFramePr>
            <a:graphicFrameLocks noGrp="1"/>
          </p:cNvGraphicFramePr>
          <p:nvPr>
            <p:ph type="tbl" idx="1"/>
          </p:nvPr>
        </p:nvGraphicFramePr>
        <p:xfrm>
          <a:off x="838200" y="1283208"/>
          <a:ext cx="7391401" cy="5358384"/>
        </p:xfrm>
        <a:graphic>
          <a:graphicData uri="http://schemas.openxmlformats.org/drawingml/2006/table">
            <a:tbl>
              <a:tblPr/>
              <a:tblGrid>
                <a:gridCol w="2832632"/>
                <a:gridCol w="1027322"/>
                <a:gridCol w="1067647"/>
                <a:gridCol w="2463800"/>
              </a:tblGrid>
              <a:tr h="6248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5F5F5F"/>
                          </a:solidFill>
                          <a:effectLst/>
                          <a:latin typeface="Comic Sans MS" pitchFamily="66" charset="0"/>
                        </a:rPr>
                        <a:t>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5F5F5F"/>
                          </a:solidFill>
                          <a:effectLst/>
                          <a:latin typeface="Comic Sans MS" pitchFamily="66" charset="0"/>
                        </a:rPr>
                        <a: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Total </a:t>
                      </a:r>
                      <a:r>
                        <a:rPr kumimoji="0" lang="en-US" sz="1800" b="1" i="0" u="none" strike="noStrike" cap="none" normalizeH="0" baseline="0" dirty="0" err="1" smtClean="0">
                          <a:ln>
                            <a:noFill/>
                          </a:ln>
                          <a:solidFill>
                            <a:schemeClr val="tx1"/>
                          </a:solidFill>
                          <a:effectLst/>
                          <a:latin typeface="Comic Sans MS" pitchFamily="66" charset="0"/>
                        </a:rPr>
                        <a:t>mycoE</a:t>
                      </a:r>
                      <a:r>
                        <a:rPr kumimoji="0" lang="en-US" sz="1800" b="1" i="0" u="none" strike="noStrike" cap="none" normalizeH="0" baseline="0" dirty="0" smtClean="0">
                          <a:ln>
                            <a:noFill/>
                          </a:ln>
                          <a:solidFill>
                            <a:schemeClr val="tx1"/>
                          </a:solidFill>
                          <a:effectLst/>
                          <a:latin typeface="Comic Sans MS" pitchFamily="66" charset="0"/>
                        </a:rPr>
                        <a:t> Median (Min-Max)</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Age at recruitment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9 yrs.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10 years.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68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58.3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41.7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211 (0-11,902)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231 (0-29,883)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0.90</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98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Girls’ race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White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African American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Asian</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a:t>
                      </a:r>
                      <a:r>
                        <a:rPr kumimoji="0" lang="en-US" sz="18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146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92.4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3.2</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205 (0-29,883)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370 (0-1,083)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307 (122-1,835)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0.38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446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County of residence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Mercer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Middlesex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Other counties</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p value</a:t>
                      </a:r>
                      <a:endParaRPr kumimoji="0" lang="en-US" sz="1800" b="0"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63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29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71</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38.7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17.8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43.6</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218 (0-29,883)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326 (0-4,859)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181 (0-22,893)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0.09</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838200"/>
          </a:xfrm>
        </p:spPr>
        <p:txBody>
          <a:bodyPr/>
          <a:lstStyle/>
          <a:p>
            <a:r>
              <a:rPr lang="en-US" sz="2400" b="1" dirty="0" smtClean="0">
                <a:latin typeface="Comic Sans MS" pitchFamily="66" charset="0"/>
              </a:rPr>
              <a:t>Specific Gravity-Corrected levels of </a:t>
            </a:r>
            <a:r>
              <a:rPr lang="en-US" sz="2400" b="1" dirty="0" err="1" smtClean="0">
                <a:latin typeface="Comic Sans MS" pitchFamily="66" charset="0"/>
              </a:rPr>
              <a:t>mycoE</a:t>
            </a:r>
            <a:r>
              <a:rPr lang="en-US" sz="2400" b="1" dirty="0" smtClean="0">
                <a:latin typeface="Comic Sans MS" pitchFamily="66" charset="0"/>
              </a:rPr>
              <a:t> (pg/ml) according to selected characteristics (n=163)</a:t>
            </a:r>
            <a:endParaRPr lang="en-US" sz="2800" b="1" dirty="0"/>
          </a:p>
        </p:txBody>
      </p:sp>
      <p:graphicFrame>
        <p:nvGraphicFramePr>
          <p:cNvPr id="32771" name="Group 3"/>
          <p:cNvGraphicFramePr>
            <a:graphicFrameLocks noGrp="1"/>
          </p:cNvGraphicFramePr>
          <p:nvPr>
            <p:ph type="tbl" idx="1"/>
          </p:nvPr>
        </p:nvGraphicFramePr>
        <p:xfrm>
          <a:off x="838200" y="1316736"/>
          <a:ext cx="7391401" cy="3940038"/>
        </p:xfrm>
        <a:graphic>
          <a:graphicData uri="http://schemas.openxmlformats.org/drawingml/2006/table">
            <a:tbl>
              <a:tblPr/>
              <a:tblGrid>
                <a:gridCol w="2832632"/>
                <a:gridCol w="1027322"/>
                <a:gridCol w="1067647"/>
                <a:gridCol w="2463800"/>
              </a:tblGrid>
              <a:tr h="66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5F5F5F"/>
                          </a:solidFill>
                          <a:effectLst/>
                          <a:latin typeface="Comic Sans MS" pitchFamily="66" charset="0"/>
                        </a:rPr>
                        <a:t>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5F5F5F"/>
                          </a:solidFill>
                          <a:effectLst/>
                          <a:latin typeface="Comic Sans MS" pitchFamily="66" charset="0"/>
                        </a:rPr>
                        <a: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Total </a:t>
                      </a:r>
                      <a:r>
                        <a:rPr kumimoji="0" lang="en-US" sz="1800" b="1" i="0" u="none" strike="noStrike" cap="none" normalizeH="0" baseline="0" dirty="0" err="1" smtClean="0">
                          <a:ln>
                            <a:noFill/>
                          </a:ln>
                          <a:solidFill>
                            <a:schemeClr val="tx1"/>
                          </a:solidFill>
                          <a:effectLst/>
                          <a:latin typeface="Comic Sans MS" pitchFamily="66" charset="0"/>
                        </a:rPr>
                        <a:t>mycoE</a:t>
                      </a:r>
                      <a:r>
                        <a:rPr kumimoji="0" lang="en-US" sz="1800" b="1" i="0" u="none" strike="noStrike" cap="none" normalizeH="0" baseline="0" dirty="0" smtClean="0">
                          <a:ln>
                            <a:noFill/>
                          </a:ln>
                          <a:solidFill>
                            <a:schemeClr val="tx1"/>
                          </a:solidFill>
                          <a:effectLst/>
                          <a:latin typeface="Comic Sans MS" pitchFamily="66" charset="0"/>
                        </a:rPr>
                        <a:t> Median (Min-Max)</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22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Mothers’ education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High school level</a:t>
                      </a:r>
                    </a:p>
                    <a:p>
                      <a:pPr marL="341313" marR="0" lvl="0" indent="0" algn="l" defTabSz="914400" rtl="0" eaLnBrk="1" fontAlgn="base" latinLnBrk="0" hangingPunct="1">
                        <a:lnSpc>
                          <a:spcPct val="100000"/>
                        </a:lnSpc>
                        <a:spcBef>
                          <a:spcPct val="20000"/>
                        </a:spcBef>
                        <a:spcAft>
                          <a:spcPct val="0"/>
                        </a:spcAft>
                        <a:buClrTx/>
                        <a:buSzTx/>
                        <a:buFontTx/>
                        <a:buNone/>
                        <a:tabLst>
                          <a:tab pos="341313" algn="l"/>
                        </a:tabLst>
                      </a:pPr>
                      <a:r>
                        <a:rPr kumimoji="0" lang="en-US" sz="1800" b="0" i="0" u="none" strike="noStrike" cap="none" normalizeH="0" baseline="0" dirty="0" smtClean="0">
                          <a:ln>
                            <a:noFill/>
                          </a:ln>
                          <a:solidFill>
                            <a:schemeClr val="tx1"/>
                          </a:solidFill>
                          <a:effectLst/>
                          <a:latin typeface="Comic Sans MS" pitchFamily="66" charset="0"/>
                        </a:rPr>
                        <a:t>Bachelor’s degree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Graduate education</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34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63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66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20.9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38.7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40.5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235 (0-22,893)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220 (0-11,248)</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omic Sans MS" pitchFamily="66" charset="0"/>
                        </a:rPr>
                        <a:t>214 (0-29,883)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0.31</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13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Family income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   </a:t>
                      </a:r>
                      <a:r>
                        <a:rPr kumimoji="0" lang="en-US" sz="1800" b="0" i="0" u="none" strike="noStrike" cap="none" normalizeH="0" baseline="0" dirty="0" smtClean="0">
                          <a:ln>
                            <a:noFill/>
                          </a:ln>
                          <a:solidFill>
                            <a:schemeClr val="tx1"/>
                          </a:solidFill>
                          <a:effectLst/>
                          <a:latin typeface="Comic Sans MS" pitchFamily="66" charset="0"/>
                        </a:rPr>
                        <a:t>&lt;$100,000</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&gt;$100,000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40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111</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26.5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73.5</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316 (0-22,893)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202 (0-29,883)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0.28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28600"/>
            <a:ext cx="8229600" cy="838200"/>
          </a:xfrm>
        </p:spPr>
        <p:txBody>
          <a:bodyPr/>
          <a:lstStyle/>
          <a:p>
            <a:r>
              <a:rPr lang="en-US" sz="2400" b="1" dirty="0" smtClean="0">
                <a:latin typeface="Comic Sans MS" pitchFamily="66" charset="0"/>
              </a:rPr>
              <a:t>Specific Gravity-Corrected levels of </a:t>
            </a:r>
            <a:r>
              <a:rPr lang="en-US" sz="2400" b="1" dirty="0" err="1" smtClean="0">
                <a:latin typeface="Comic Sans MS" pitchFamily="66" charset="0"/>
              </a:rPr>
              <a:t>mycoE</a:t>
            </a:r>
            <a:r>
              <a:rPr lang="en-US" sz="2400" b="1" dirty="0" smtClean="0">
                <a:latin typeface="Comic Sans MS" pitchFamily="66" charset="0"/>
              </a:rPr>
              <a:t> (pg/ml) according to selected characteristics (n=163)</a:t>
            </a:r>
            <a:endParaRPr lang="en-US" sz="2800" b="1" dirty="0"/>
          </a:p>
        </p:txBody>
      </p:sp>
      <p:graphicFrame>
        <p:nvGraphicFramePr>
          <p:cNvPr id="32771" name="Group 3"/>
          <p:cNvGraphicFramePr>
            <a:graphicFrameLocks noGrp="1"/>
          </p:cNvGraphicFramePr>
          <p:nvPr>
            <p:ph type="tbl" idx="1"/>
          </p:nvPr>
        </p:nvGraphicFramePr>
        <p:xfrm>
          <a:off x="838200" y="1316736"/>
          <a:ext cx="7391401" cy="2712720"/>
        </p:xfrm>
        <a:graphic>
          <a:graphicData uri="http://schemas.openxmlformats.org/drawingml/2006/table">
            <a:tbl>
              <a:tblPr/>
              <a:tblGrid>
                <a:gridCol w="2832632"/>
                <a:gridCol w="1027322"/>
                <a:gridCol w="1067647"/>
                <a:gridCol w="2463800"/>
              </a:tblGrid>
              <a:tr h="6664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5F5F5F"/>
                          </a:solidFill>
                          <a:effectLst/>
                          <a:latin typeface="Comic Sans MS" pitchFamily="66" charset="0"/>
                        </a:rPr>
                        <a:t>n</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5F5F5F"/>
                          </a:solidFill>
                          <a:effectLst/>
                          <a:latin typeface="Comic Sans MS" pitchFamily="66" charset="0"/>
                        </a:rPr>
                        <a:t>%</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Total </a:t>
                      </a:r>
                      <a:r>
                        <a:rPr kumimoji="0" lang="en-US" sz="2000" b="1" i="0" u="none" strike="noStrike" cap="none" normalizeH="0" baseline="0" dirty="0" err="1" smtClean="0">
                          <a:ln>
                            <a:noFill/>
                          </a:ln>
                          <a:solidFill>
                            <a:schemeClr val="tx1"/>
                          </a:solidFill>
                          <a:effectLst/>
                          <a:latin typeface="Comic Sans MS" pitchFamily="66" charset="0"/>
                        </a:rPr>
                        <a:t>mycoE</a:t>
                      </a:r>
                      <a:r>
                        <a:rPr kumimoji="0" lang="en-US" sz="2000" b="1" i="0" u="none" strike="noStrike" cap="none" normalizeH="0" baseline="0" dirty="0" smtClean="0">
                          <a:ln>
                            <a:noFill/>
                          </a:ln>
                          <a:solidFill>
                            <a:schemeClr val="tx1"/>
                          </a:solidFill>
                          <a:effectLst/>
                          <a:latin typeface="Comic Sans MS" pitchFamily="66" charset="0"/>
                        </a:rPr>
                        <a:t> Median (Min-Max)</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922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Body Mass Index*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Underweight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Healthy weight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Overweight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Obese</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115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20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19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5F5F5F"/>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5.5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70.6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12.3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5F5F5F"/>
                          </a:solidFill>
                          <a:effectLst/>
                          <a:latin typeface="Comic Sans MS" pitchFamily="66" charset="0"/>
                        </a:rPr>
                        <a:t>11.7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302 (0-1,253)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217 (0-29,883)</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omic Sans MS" pitchFamily="66" charset="0"/>
                        </a:rPr>
                        <a:t>237 (0-6,130)</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Comic Sans MS" pitchFamily="66" charset="0"/>
                        </a:rPr>
                        <a:t>126 (0-5,294)</a:t>
                      </a:r>
                      <a:endParaRPr kumimoji="0" lang="en-US" sz="1800" b="0" i="1"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0.77</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914400" y="4114800"/>
            <a:ext cx="7467600" cy="830997"/>
          </a:xfrm>
          <a:prstGeom prst="rect">
            <a:avLst/>
          </a:prstGeom>
          <a:noFill/>
        </p:spPr>
        <p:txBody>
          <a:bodyPr wrap="square" rtlCol="0">
            <a:spAutoFit/>
          </a:bodyPr>
          <a:lstStyle/>
          <a:p>
            <a:r>
              <a:rPr lang="en-US" sz="1600" i="1" dirty="0" smtClean="0">
                <a:solidFill>
                  <a:srgbClr val="000000"/>
                </a:solidFill>
                <a:latin typeface="Comic Sans MS" pitchFamily="66" charset="0"/>
              </a:rPr>
              <a:t>*Based on BMI for age and gender percentiles according to CDC definition: Underweight (&lt; 5</a:t>
            </a:r>
            <a:r>
              <a:rPr lang="en-US" sz="1600" i="1" baseline="30000" dirty="0" smtClean="0">
                <a:solidFill>
                  <a:srgbClr val="000000"/>
                </a:solidFill>
                <a:latin typeface="Comic Sans MS" pitchFamily="66" charset="0"/>
              </a:rPr>
              <a:t>th</a:t>
            </a:r>
            <a:r>
              <a:rPr lang="en-US" sz="1600" i="1" dirty="0" smtClean="0">
                <a:solidFill>
                  <a:srgbClr val="000000"/>
                </a:solidFill>
                <a:latin typeface="Comic Sans MS" pitchFamily="66" charset="0"/>
              </a:rPr>
              <a:t> percentile); Healthy weight ( 5</a:t>
            </a:r>
            <a:r>
              <a:rPr lang="en-US" sz="1600" i="1" baseline="30000" dirty="0" smtClean="0">
                <a:solidFill>
                  <a:srgbClr val="000000"/>
                </a:solidFill>
                <a:latin typeface="Comic Sans MS" pitchFamily="66" charset="0"/>
              </a:rPr>
              <a:t>th</a:t>
            </a:r>
            <a:r>
              <a:rPr lang="en-US" sz="1600" i="1" dirty="0" smtClean="0">
                <a:solidFill>
                  <a:srgbClr val="000000"/>
                </a:solidFill>
                <a:latin typeface="Comic Sans MS" pitchFamily="66" charset="0"/>
              </a:rPr>
              <a:t> - &lt;85</a:t>
            </a:r>
            <a:r>
              <a:rPr lang="en-US" sz="1600" i="1" baseline="30000" dirty="0" smtClean="0">
                <a:solidFill>
                  <a:srgbClr val="000000"/>
                </a:solidFill>
                <a:latin typeface="Comic Sans MS" pitchFamily="66" charset="0"/>
              </a:rPr>
              <a:t>th</a:t>
            </a:r>
            <a:r>
              <a:rPr lang="en-US" sz="1600" i="1" dirty="0" smtClean="0">
                <a:solidFill>
                  <a:srgbClr val="000000"/>
                </a:solidFill>
                <a:latin typeface="Comic Sans MS" pitchFamily="66" charset="0"/>
              </a:rPr>
              <a:t> percentile); Overweight (85</a:t>
            </a:r>
            <a:r>
              <a:rPr lang="en-US" sz="1600" i="1" baseline="30000" dirty="0" smtClean="0">
                <a:solidFill>
                  <a:srgbClr val="000000"/>
                </a:solidFill>
                <a:latin typeface="Comic Sans MS" pitchFamily="66" charset="0"/>
              </a:rPr>
              <a:t>th</a:t>
            </a:r>
            <a:r>
              <a:rPr lang="en-US" sz="1600" i="1" dirty="0" smtClean="0">
                <a:solidFill>
                  <a:srgbClr val="000000"/>
                </a:solidFill>
                <a:latin typeface="Comic Sans MS" pitchFamily="66" charset="0"/>
              </a:rPr>
              <a:t> - &lt; 95</a:t>
            </a:r>
            <a:r>
              <a:rPr lang="en-US" sz="1600" i="1" baseline="30000" dirty="0" smtClean="0">
                <a:solidFill>
                  <a:srgbClr val="000000"/>
                </a:solidFill>
                <a:latin typeface="Comic Sans MS" pitchFamily="66" charset="0"/>
              </a:rPr>
              <a:t>th</a:t>
            </a:r>
            <a:r>
              <a:rPr lang="en-US" sz="1600" i="1" dirty="0" smtClean="0">
                <a:solidFill>
                  <a:srgbClr val="000000"/>
                </a:solidFill>
                <a:latin typeface="Comic Sans MS" pitchFamily="66" charset="0"/>
              </a:rPr>
              <a:t> percentile); Obese (</a:t>
            </a:r>
            <a:r>
              <a:rPr lang="en-US" sz="1600" i="1" u="sng" dirty="0" smtClean="0">
                <a:solidFill>
                  <a:srgbClr val="000000"/>
                </a:solidFill>
                <a:latin typeface="Comic Sans MS" pitchFamily="66" charset="0"/>
              </a:rPr>
              <a:t>&gt;</a:t>
            </a:r>
            <a:r>
              <a:rPr lang="en-US" sz="1600" i="1" dirty="0" smtClean="0">
                <a:solidFill>
                  <a:srgbClr val="000000"/>
                </a:solidFill>
                <a:latin typeface="Comic Sans MS" pitchFamily="66" charset="0"/>
              </a:rPr>
              <a:t> 95</a:t>
            </a:r>
            <a:r>
              <a:rPr lang="en-US" sz="1600" i="1" baseline="30000" dirty="0" smtClean="0">
                <a:solidFill>
                  <a:srgbClr val="000000"/>
                </a:solidFill>
                <a:latin typeface="Comic Sans MS" pitchFamily="66" charset="0"/>
              </a:rPr>
              <a:t>th</a:t>
            </a:r>
            <a:r>
              <a:rPr lang="en-US" sz="1600" i="1" dirty="0" smtClean="0">
                <a:solidFill>
                  <a:srgbClr val="000000"/>
                </a:solidFill>
                <a:latin typeface="Comic Sans MS" pitchFamily="66" charset="0"/>
              </a:rPr>
              <a:t> percentile)</a:t>
            </a:r>
            <a:endParaRPr lang="en-US" sz="1600"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960438"/>
          </a:xfrm>
        </p:spPr>
        <p:txBody>
          <a:bodyPr/>
          <a:lstStyle/>
          <a:p>
            <a:r>
              <a:rPr lang="en-US" sz="2400" b="1" dirty="0" smtClean="0">
                <a:latin typeface="Comic Sans MS" pitchFamily="66" charset="0"/>
              </a:rPr>
              <a:t>Urinary ZEA (geometric means and 95% CI in pg/ml) according to intake of beef and popcorn*</a:t>
            </a:r>
            <a:endParaRPr lang="en-US" sz="2400" b="1" dirty="0">
              <a:latin typeface="Comic Sans MS" pitchFamily="66" charset="0"/>
            </a:endParaRPr>
          </a:p>
        </p:txBody>
      </p:sp>
      <p:graphicFrame>
        <p:nvGraphicFramePr>
          <p:cNvPr id="38915" name="Group 3"/>
          <p:cNvGraphicFramePr>
            <a:graphicFrameLocks noGrp="1"/>
          </p:cNvGraphicFramePr>
          <p:nvPr>
            <p:ph type="tbl" idx="1"/>
          </p:nvPr>
        </p:nvGraphicFramePr>
        <p:xfrm>
          <a:off x="1219200" y="1676400"/>
          <a:ext cx="6324601" cy="3862769"/>
        </p:xfrm>
        <a:graphic>
          <a:graphicData uri="http://schemas.openxmlformats.org/drawingml/2006/table">
            <a:tbl>
              <a:tblPr/>
              <a:tblGrid>
                <a:gridCol w="1295400"/>
                <a:gridCol w="1219200"/>
                <a:gridCol w="304800"/>
                <a:gridCol w="1219200"/>
                <a:gridCol w="2286001"/>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Negative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Positive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noFill/>
                  </a:tcPr>
                </a:tc>
                <a:tc hMerge="1">
                  <a:txBody>
                    <a:bodyPr/>
                    <a:lstStyle/>
                    <a:p>
                      <a:endParaRPr lang="en-US"/>
                    </a:p>
                  </a:txBody>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n   (%)</a:t>
                      </a:r>
                    </a:p>
                  </a:txBody>
                  <a:tcPr horzOverflow="overflow">
                    <a:lnL>
                      <a:noFill/>
                    </a:lnL>
                    <a:lnR>
                      <a:noFill/>
                    </a:lnR>
                    <a:lnT w="28575" cap="flat" cmpd="sng" algn="ctr">
                      <a:solidFill>
                        <a:srgbClr val="D6009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n (%)</a:t>
                      </a:r>
                    </a:p>
                  </a:txBody>
                  <a:tcPr horzOverflow="overflow">
                    <a:lnL>
                      <a:noFill/>
                    </a:lnL>
                    <a:lnR>
                      <a:noFill/>
                    </a:lnR>
                    <a:lnT w="28575" cap="flat" cmpd="sng" algn="ctr">
                      <a:solidFill>
                        <a:srgbClr val="D6009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Geometric Mean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 (95% CI)</a:t>
                      </a:r>
                    </a:p>
                  </a:txBody>
                  <a:tcPr horzOverflow="overflow">
                    <a:lnL>
                      <a:noFill/>
                    </a:lnL>
                    <a:lnR>
                      <a:noFill/>
                    </a:lnR>
                    <a:lnT w="28575" cap="flat" cmpd="sng" algn="ctr">
                      <a:solidFill>
                        <a:srgbClr val="D6009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319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Beef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No</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 (10.5)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17 (43.6)</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17 (89.5)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22 (56.4)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a:t>
                      </a:r>
                      <a:r>
                        <a:rPr kumimoji="0" lang="en-US" sz="1600" b="0" i="1" u="none" strike="noStrike" cap="none" normalizeH="0" baseline="0" dirty="0" smtClean="0">
                          <a:ln>
                            <a:noFill/>
                          </a:ln>
                          <a:solidFill>
                            <a:schemeClr val="tx1"/>
                          </a:solidFill>
                          <a:effectLst/>
                          <a:latin typeface="Comic Sans MS" pitchFamily="66" charset="0"/>
                        </a:rPr>
                        <a:t>0.02)</a:t>
                      </a:r>
                      <a:r>
                        <a:rPr lang="en-US" sz="1600" baseline="30000" dirty="0" smtClean="0">
                          <a:latin typeface="Comic Sans MS" pitchFamily="66" charset="0"/>
                        </a:rPr>
                        <a:t> 1</a:t>
                      </a:r>
                      <a:endParaRPr kumimoji="0" lang="en-US" sz="18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760 (377-1,530)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325 (215-492)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(0.04)</a:t>
                      </a:r>
                      <a:r>
                        <a:rPr lang="en-US" sz="1600" baseline="30000" dirty="0" smtClean="0">
                          <a:latin typeface="Comic Sans MS" pitchFamily="66" charset="0"/>
                        </a:rPr>
                        <a:t> 2</a:t>
                      </a:r>
                      <a:endParaRPr kumimoji="0" lang="en-US" sz="16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7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Popcorn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No</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 (16.7)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18 (34.6)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5 (83.3)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34 (65.4)</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1" u="none" strike="noStrike" cap="none" normalizeH="0" baseline="0" dirty="0" smtClean="0">
                          <a:ln>
                            <a:noFill/>
                          </a:ln>
                          <a:solidFill>
                            <a:schemeClr val="tx1"/>
                          </a:solidFill>
                          <a:effectLst/>
                          <a:latin typeface="Comic Sans MS" pitchFamily="66" charset="0"/>
                        </a:rPr>
                        <a:t>(0.65)</a:t>
                      </a:r>
                      <a:r>
                        <a:rPr lang="en-US" sz="1600" baseline="30000" dirty="0" smtClean="0">
                          <a:latin typeface="Comic Sans MS" pitchFamily="66" charset="0"/>
                        </a:rPr>
                        <a:t> 1</a:t>
                      </a:r>
                      <a:endParaRPr kumimoji="0" lang="en-US" sz="16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1,927 (443-8,386)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383 (265-553)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(0.01)</a:t>
                      </a:r>
                      <a:r>
                        <a:rPr lang="en-US" sz="1600" baseline="30000" dirty="0" smtClean="0">
                          <a:latin typeface="Comic Sans MS" pitchFamily="66" charset="0"/>
                        </a:rPr>
                        <a:t> 2</a:t>
                      </a:r>
                      <a:endParaRPr kumimoji="0" lang="en-US" sz="1600" b="0" i="1"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219200" y="1219200"/>
            <a:ext cx="6324600" cy="400110"/>
          </a:xfrm>
          <a:prstGeom prst="rect">
            <a:avLst/>
          </a:prstGeom>
          <a:solidFill>
            <a:schemeClr val="accent5">
              <a:lumMod val="50000"/>
            </a:schemeClr>
          </a:solidFill>
        </p:spPr>
        <p:txBody>
          <a:bodyPr wrap="square" rtlCol="0">
            <a:spAutoFit/>
          </a:bodyPr>
          <a:lstStyle/>
          <a:p>
            <a:pPr algn="ctr"/>
            <a:r>
              <a:rPr lang="en-US" sz="2000" b="1" dirty="0" smtClean="0">
                <a:solidFill>
                  <a:schemeClr val="bg1"/>
                </a:solidFill>
                <a:latin typeface="Comic Sans MS" pitchFamily="66" charset="0"/>
              </a:rPr>
              <a:t>ZEARALENONE (ZEA)</a:t>
            </a:r>
            <a:endParaRPr lang="en-US" sz="2000" b="1" dirty="0">
              <a:solidFill>
                <a:schemeClr val="bg1"/>
              </a:solidFill>
              <a:latin typeface="Comic Sans MS" pitchFamily="66" charset="0"/>
            </a:endParaRPr>
          </a:p>
        </p:txBody>
      </p:sp>
      <p:sp>
        <p:nvSpPr>
          <p:cNvPr id="7" name="TextBox 6"/>
          <p:cNvSpPr txBox="1"/>
          <p:nvPr/>
        </p:nvSpPr>
        <p:spPr>
          <a:xfrm>
            <a:off x="1982092" y="5562600"/>
            <a:ext cx="6933308" cy="861774"/>
          </a:xfrm>
          <a:prstGeom prst="rect">
            <a:avLst/>
          </a:prstGeom>
          <a:noFill/>
        </p:spPr>
        <p:txBody>
          <a:bodyPr wrap="none" rtlCol="0">
            <a:spAutoFit/>
          </a:bodyPr>
          <a:lstStyle/>
          <a:p>
            <a:r>
              <a:rPr lang="en-US" sz="1600" dirty="0" smtClean="0">
                <a:latin typeface="Comic Sans MS" pitchFamily="66" charset="0"/>
              </a:rPr>
              <a:t>*For girls who had dietary data for day before sample (n=58)</a:t>
            </a:r>
          </a:p>
          <a:p>
            <a:r>
              <a:rPr lang="en-US" sz="1600" baseline="30000" dirty="0" smtClean="0">
                <a:latin typeface="Comic Sans MS" pitchFamily="66" charset="0"/>
              </a:rPr>
              <a:t>1</a:t>
            </a:r>
            <a:r>
              <a:rPr lang="en-US" sz="1600" dirty="0" smtClean="0">
                <a:latin typeface="Comic Sans MS" pitchFamily="66" charset="0"/>
              </a:rPr>
              <a:t>p value based on Chi-square test or Fisher’s Exact test as appropriate</a:t>
            </a:r>
          </a:p>
          <a:p>
            <a:r>
              <a:rPr lang="en-US" sz="1600" baseline="30000" dirty="0" smtClean="0">
                <a:latin typeface="Comic Sans MS" pitchFamily="66" charset="0"/>
              </a:rPr>
              <a:t>2</a:t>
            </a:r>
            <a:r>
              <a:rPr lang="en-US" sz="1600" dirty="0" smtClean="0">
                <a:latin typeface="Comic Sans MS" pitchFamily="66" charset="0"/>
              </a:rPr>
              <a:t>p value based on t-test</a:t>
            </a:r>
            <a:endParaRPr lang="en-US" sz="1600"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960438"/>
          </a:xfrm>
        </p:spPr>
        <p:txBody>
          <a:bodyPr/>
          <a:lstStyle/>
          <a:p>
            <a:r>
              <a:rPr lang="en-US" sz="2400" b="1" dirty="0" smtClean="0">
                <a:latin typeface="Comic Sans MS" pitchFamily="66" charset="0"/>
              </a:rPr>
              <a:t>Urinary ZEA (geometric means and 95% CI in pg/ml) according to intake of beef and popcorn*</a:t>
            </a:r>
            <a:endParaRPr lang="en-US" sz="2400" b="1" dirty="0">
              <a:latin typeface="Comic Sans MS" pitchFamily="66" charset="0"/>
            </a:endParaRPr>
          </a:p>
        </p:txBody>
      </p:sp>
      <p:graphicFrame>
        <p:nvGraphicFramePr>
          <p:cNvPr id="38915" name="Group 3"/>
          <p:cNvGraphicFramePr>
            <a:graphicFrameLocks noGrp="1"/>
          </p:cNvGraphicFramePr>
          <p:nvPr>
            <p:ph type="tbl" idx="1"/>
          </p:nvPr>
        </p:nvGraphicFramePr>
        <p:xfrm>
          <a:off x="1219200" y="1676400"/>
          <a:ext cx="6324601" cy="3862769"/>
        </p:xfrm>
        <a:graphic>
          <a:graphicData uri="http://schemas.openxmlformats.org/drawingml/2006/table">
            <a:tbl>
              <a:tblPr/>
              <a:tblGrid>
                <a:gridCol w="1295400"/>
                <a:gridCol w="1219200"/>
                <a:gridCol w="304800"/>
                <a:gridCol w="1219200"/>
                <a:gridCol w="2286001"/>
              </a:tblGrid>
              <a:tr h="457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Negative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Positive</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rgbClr val="D60093"/>
                      </a:solidFill>
                      <a:prstDash val="solid"/>
                      <a:round/>
                      <a:headEnd type="none" w="med" len="med"/>
                      <a:tailEnd type="none" w="med" len="med"/>
                    </a:lnB>
                    <a:lnTlToBr>
                      <a:noFill/>
                    </a:lnTlToBr>
                    <a:lnBlToTr>
                      <a:noFill/>
                    </a:lnBlToTr>
                    <a:noFill/>
                  </a:tcPr>
                </a:tc>
                <a:tc hMerge="1">
                  <a:txBody>
                    <a:bodyPr/>
                    <a:lstStyle/>
                    <a:p>
                      <a:endParaRPr lang="en-US"/>
                    </a:p>
                  </a:txBody>
                  <a:tcPr/>
                </a:tc>
              </a:tr>
              <a:tr h="4476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n   (%)</a:t>
                      </a:r>
                    </a:p>
                  </a:txBody>
                  <a:tcPr horzOverflow="overflow">
                    <a:lnL>
                      <a:noFill/>
                    </a:lnL>
                    <a:lnR>
                      <a:noFill/>
                    </a:lnR>
                    <a:lnT w="28575" cap="flat" cmpd="sng" algn="ctr">
                      <a:solidFill>
                        <a:srgbClr val="D6009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Comic Sans MS" pitchFamily="66" charset="0"/>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n (%)</a:t>
                      </a:r>
                    </a:p>
                  </a:txBody>
                  <a:tcPr horzOverflow="overflow">
                    <a:lnL>
                      <a:noFill/>
                    </a:lnL>
                    <a:lnR>
                      <a:noFill/>
                    </a:lnR>
                    <a:lnT w="28575" cap="flat" cmpd="sng" algn="ctr">
                      <a:solidFill>
                        <a:srgbClr val="D6009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Geometric Mean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 (95% CI)</a:t>
                      </a:r>
                    </a:p>
                  </a:txBody>
                  <a:tcPr horzOverflow="overflow">
                    <a:lnL>
                      <a:noFill/>
                    </a:lnL>
                    <a:lnR>
                      <a:noFill/>
                    </a:lnR>
                    <a:lnT w="28575" cap="flat" cmpd="sng" algn="ctr">
                      <a:solidFill>
                        <a:srgbClr val="D60093"/>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319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Beef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No</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 (5.3)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7 (18)</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18 (94.7)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32 (82)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dirty="0" smtClean="0">
                          <a:ln>
                            <a:noFill/>
                          </a:ln>
                          <a:solidFill>
                            <a:schemeClr val="tx1"/>
                          </a:solidFill>
                          <a:effectLst/>
                          <a:latin typeface="Comic Sans MS" pitchFamily="66" charset="0"/>
                        </a:rPr>
                        <a:t>(</a:t>
                      </a:r>
                      <a:r>
                        <a:rPr kumimoji="0" lang="en-US" sz="1600" b="0" i="1" u="none" strike="noStrike" cap="none" normalizeH="0" baseline="0" dirty="0" smtClean="0">
                          <a:ln>
                            <a:noFill/>
                          </a:ln>
                          <a:solidFill>
                            <a:schemeClr val="tx1"/>
                          </a:solidFill>
                          <a:effectLst/>
                          <a:latin typeface="Comic Sans MS" pitchFamily="66" charset="0"/>
                        </a:rPr>
                        <a:t>0.25)</a:t>
                      </a:r>
                      <a:r>
                        <a:rPr lang="en-US" sz="1600" baseline="30000" dirty="0" smtClean="0">
                          <a:latin typeface="Comic Sans MS" pitchFamily="66" charset="0"/>
                        </a:rPr>
                        <a:t> 1</a:t>
                      </a:r>
                      <a:endParaRPr kumimoji="0" lang="en-US" sz="18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1,112 (587-2,108)</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339 (233-492)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(0.002)</a:t>
                      </a:r>
                      <a:r>
                        <a:rPr lang="en-US" sz="1600" baseline="30000" dirty="0" smtClean="0">
                          <a:latin typeface="Comic Sans MS" pitchFamily="66" charset="0"/>
                        </a:rPr>
                        <a:t> 2</a:t>
                      </a:r>
                      <a:endParaRPr kumimoji="0" lang="en-US" sz="16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7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Popcorn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Yes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   No</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p value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0 (0)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8 (15.4)</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Comic Sans MS" pitchFamily="66"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6 (100)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44 (84.6)</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1" u="none" strike="noStrike" cap="none" normalizeH="0" baseline="0" dirty="0" smtClean="0">
                          <a:ln>
                            <a:noFill/>
                          </a:ln>
                          <a:solidFill>
                            <a:schemeClr val="tx1"/>
                          </a:solidFill>
                          <a:effectLst/>
                          <a:latin typeface="Comic Sans MS" pitchFamily="66" charset="0"/>
                        </a:rPr>
                        <a:t>(0.58)</a:t>
                      </a:r>
                      <a:r>
                        <a:rPr lang="en-US" sz="1600" baseline="30000" dirty="0" smtClean="0">
                          <a:latin typeface="Comic Sans MS" pitchFamily="66" charset="0"/>
                        </a:rPr>
                        <a:t> 1</a:t>
                      </a:r>
                      <a:endParaRPr kumimoji="0" lang="en-US" sz="1600" b="0" i="0"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2,365 (670-8,349)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422 (301-593)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1" u="none" strike="noStrike" cap="none" normalizeH="0" baseline="0" dirty="0" smtClean="0">
                          <a:ln>
                            <a:noFill/>
                          </a:ln>
                          <a:solidFill>
                            <a:schemeClr val="tx1"/>
                          </a:solidFill>
                          <a:effectLst/>
                          <a:latin typeface="Comic Sans MS" pitchFamily="66" charset="0"/>
                        </a:rPr>
                        <a:t>(0.002)</a:t>
                      </a:r>
                      <a:r>
                        <a:rPr lang="en-US" sz="1600" baseline="30000" dirty="0" smtClean="0">
                          <a:latin typeface="Comic Sans MS" pitchFamily="66" charset="0"/>
                        </a:rPr>
                        <a:t> 2</a:t>
                      </a:r>
                      <a:endParaRPr kumimoji="0" lang="en-US" sz="1600" b="0" i="1" u="none" strike="noStrike" cap="none" normalizeH="0" baseline="0" dirty="0" smtClean="0">
                        <a:ln>
                          <a:noFill/>
                        </a:ln>
                        <a:solidFill>
                          <a:schemeClr val="tx1"/>
                        </a:solidFill>
                        <a:effectLst/>
                        <a:latin typeface="Comic Sans MS" pitchFamily="66"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p:nvPr/>
        </p:nvSpPr>
        <p:spPr>
          <a:xfrm>
            <a:off x="1219200" y="1219200"/>
            <a:ext cx="6324600" cy="400110"/>
          </a:xfrm>
          <a:prstGeom prst="rect">
            <a:avLst/>
          </a:prstGeom>
          <a:solidFill>
            <a:schemeClr val="accent5">
              <a:lumMod val="50000"/>
            </a:schemeClr>
          </a:solidFill>
        </p:spPr>
        <p:txBody>
          <a:bodyPr wrap="square" rtlCol="0">
            <a:spAutoFit/>
          </a:bodyPr>
          <a:lstStyle/>
          <a:p>
            <a:pPr algn="ctr"/>
            <a:r>
              <a:rPr lang="en-US" sz="2000" b="1" dirty="0" smtClean="0">
                <a:solidFill>
                  <a:schemeClr val="bg1"/>
                </a:solidFill>
                <a:latin typeface="Comic Sans MS" pitchFamily="66" charset="0"/>
              </a:rPr>
              <a:t>TOTAL MYCOESTROGENS</a:t>
            </a:r>
            <a:endParaRPr lang="en-US" sz="2000" b="1" dirty="0">
              <a:solidFill>
                <a:schemeClr val="bg1"/>
              </a:solidFill>
              <a:latin typeface="Comic Sans MS" pitchFamily="66" charset="0"/>
            </a:endParaRPr>
          </a:p>
        </p:txBody>
      </p:sp>
      <p:sp>
        <p:nvSpPr>
          <p:cNvPr id="7" name="TextBox 6"/>
          <p:cNvSpPr txBox="1"/>
          <p:nvPr/>
        </p:nvSpPr>
        <p:spPr>
          <a:xfrm>
            <a:off x="1905892" y="5562600"/>
            <a:ext cx="6933308" cy="861774"/>
          </a:xfrm>
          <a:prstGeom prst="rect">
            <a:avLst/>
          </a:prstGeom>
          <a:noFill/>
        </p:spPr>
        <p:txBody>
          <a:bodyPr wrap="none" rtlCol="0">
            <a:spAutoFit/>
          </a:bodyPr>
          <a:lstStyle/>
          <a:p>
            <a:r>
              <a:rPr lang="en-US" sz="1600" dirty="0" smtClean="0">
                <a:latin typeface="Comic Sans MS" pitchFamily="66" charset="0"/>
              </a:rPr>
              <a:t>*For girls who had dietary data for day before sample (n=58)</a:t>
            </a:r>
          </a:p>
          <a:p>
            <a:r>
              <a:rPr lang="en-US" sz="1600" baseline="30000" dirty="0" smtClean="0">
                <a:latin typeface="Comic Sans MS" pitchFamily="66" charset="0"/>
              </a:rPr>
              <a:t>1</a:t>
            </a:r>
            <a:r>
              <a:rPr lang="en-US" sz="1600" dirty="0" smtClean="0">
                <a:latin typeface="Comic Sans MS" pitchFamily="66" charset="0"/>
              </a:rPr>
              <a:t>p value based on Chi-square test or Fisher’s Exact test as appropriate</a:t>
            </a:r>
          </a:p>
          <a:p>
            <a:r>
              <a:rPr lang="en-US" sz="1600" baseline="30000" dirty="0" smtClean="0">
                <a:latin typeface="Comic Sans MS" pitchFamily="66" charset="0"/>
              </a:rPr>
              <a:t>2</a:t>
            </a:r>
            <a:r>
              <a:rPr lang="en-US" sz="1600" dirty="0" smtClean="0">
                <a:latin typeface="Comic Sans MS" pitchFamily="66" charset="0"/>
              </a:rPr>
              <a:t>p value based on t-test</a:t>
            </a:r>
            <a:endParaRPr lang="en-US" sz="1600" dirty="0">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Group 2"/>
          <p:cNvGraphicFramePr>
            <a:graphicFrameLocks noGrp="1"/>
          </p:cNvGraphicFramePr>
          <p:nvPr>
            <p:ph type="tbl" idx="1"/>
          </p:nvPr>
        </p:nvGraphicFramePr>
        <p:xfrm>
          <a:off x="152400" y="1371600"/>
          <a:ext cx="8839199" cy="3297936"/>
        </p:xfrm>
        <a:graphic>
          <a:graphicData uri="http://schemas.openxmlformats.org/drawingml/2006/table">
            <a:tbl>
              <a:tblPr/>
              <a:tblGrid>
                <a:gridCol w="2759057"/>
                <a:gridCol w="1721914"/>
                <a:gridCol w="1721914"/>
                <a:gridCol w="1721914"/>
                <a:gridCol w="914400"/>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MycoE</a:t>
                      </a:r>
                      <a:endParaRPr kumimoji="0" lang="en-US" sz="16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Negative</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(n=35)</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MycoE</a:t>
                      </a:r>
                      <a:endParaRPr kumimoji="0" lang="en-US" sz="16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Positive-Low*</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(n=64)</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MycoE</a:t>
                      </a:r>
                      <a:r>
                        <a:rPr kumimoji="0" lang="en-US" sz="1600" b="1" i="0" u="none" strike="noStrike" cap="none" normalizeH="0" baseline="0" dirty="0" smtClean="0">
                          <a:ln>
                            <a:noFill/>
                          </a:ln>
                          <a:solidFill>
                            <a:schemeClr val="tx1"/>
                          </a:solidFill>
                          <a:effectLst/>
                          <a:latin typeface="Comic Sans MS" pitchFamily="66" charset="0"/>
                        </a:rPr>
                        <a:t> Positive-High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omic Sans MS" pitchFamily="66" charset="0"/>
                        </a:rPr>
                        <a:t>(n=64)</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p value**</a:t>
                      </a:r>
                    </a:p>
                  </a:txBody>
                  <a:tcP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2271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Body Mass Index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Weight (kg)</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Height (cm)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Fat Mass (kg)</a:t>
                      </a:r>
                      <a:endParaRPr kumimoji="0" lang="en-US" sz="1600" b="0" i="0" u="none" strike="noStrike" cap="none" normalizeH="0" baseline="0" dirty="0" smtClean="0">
                        <a:ln>
                          <a:noFill/>
                        </a:ln>
                        <a:solidFill>
                          <a:srgbClr val="FFFF00"/>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Percent Body Fat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Waist Circumference (cm)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Hip Circumference (cm)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Waist-to-Hip Ratio</a:t>
                      </a:r>
                    </a:p>
                  </a:txBody>
                  <a:tcP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18.61 (0.53)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38.36 (1.44)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143.14 (1.22)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8.94 (0.90)</a:t>
                      </a:r>
                      <a:endParaRPr kumimoji="0" lang="en-US" sz="1600" b="0" i="0" u="none" strike="noStrike" cap="none" normalizeH="0" baseline="0" dirty="0" smtClean="0">
                        <a:ln>
                          <a:noFill/>
                        </a:ln>
                        <a:solidFill>
                          <a:srgbClr val="FFFF0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21.57 (1.52)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68.10 (1.50)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78.71 (1.31)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0.86 (0.01)</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18.40 (0.39)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36.65 (1.06)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140.28 (0.90)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8.40 (0.67)</a:t>
                      </a:r>
                      <a:endParaRPr kumimoji="0" lang="en-US" sz="1600" b="0" i="0" u="none" strike="noStrike" cap="none" normalizeH="0" baseline="0" dirty="0" smtClean="0">
                        <a:ln>
                          <a:noFill/>
                        </a:ln>
                        <a:solidFill>
                          <a:srgbClr val="FFFF0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21 (1.13)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66.90 (1.10)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78.38 (0.96)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0.85 (0.01)</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17.82 (0.39)</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34 (1.06)</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137.38 (0.90)</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7.00 (0.67)</a:t>
                      </a:r>
                      <a:endParaRPr kumimoji="0" lang="en-US" sz="1600" b="0" i="0" u="none" strike="noStrike" cap="none" normalizeH="0" baseline="0" dirty="0" smtClean="0">
                        <a:ln>
                          <a:noFill/>
                        </a:ln>
                        <a:solidFill>
                          <a:srgbClr val="FFFF0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18.75 (1.12)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64.63 (1.11)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76.23 (0.97)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0.85 (0.01)</a:t>
                      </a:r>
                    </a:p>
                  </a:txBody>
                  <a:tcP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0.42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0.001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&lt;0.0001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0.07</a:t>
                      </a:r>
                      <a:endParaRPr kumimoji="0" lang="en-US" sz="1600" b="0" i="0" u="none" strike="noStrike" cap="none" normalizeH="0" baseline="0" dirty="0" smtClean="0">
                        <a:ln>
                          <a:noFill/>
                        </a:ln>
                        <a:solidFill>
                          <a:srgbClr val="FFFF00"/>
                        </a:solidFill>
                        <a:effectLst/>
                        <a:latin typeface="Comic Sans MS" pitchFamily="66"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0.07</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0.01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0.45</a:t>
                      </a:r>
                    </a:p>
                  </a:txBody>
                  <a:tcP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9" name="Rectangle 19"/>
          <p:cNvSpPr>
            <a:spLocks noGrp="1" noChangeArrowheads="1"/>
          </p:cNvSpPr>
          <p:nvPr>
            <p:ph type="title"/>
          </p:nvPr>
        </p:nvSpPr>
        <p:spPr>
          <a:xfrm>
            <a:off x="381000" y="152400"/>
            <a:ext cx="8458200" cy="960438"/>
          </a:xfrm>
          <a:noFill/>
          <a:ln/>
        </p:spPr>
        <p:txBody>
          <a:bodyPr/>
          <a:lstStyle/>
          <a:p>
            <a:r>
              <a:rPr lang="en-US" sz="2800" b="1" dirty="0" smtClean="0">
                <a:latin typeface="Comic Sans MS" pitchFamily="66" charset="0"/>
              </a:rPr>
              <a:t>Anthropometric factors (age-adjusted </a:t>
            </a:r>
            <a:r>
              <a:rPr lang="en-US" sz="2800" b="1" dirty="0" err="1" smtClean="0">
                <a:latin typeface="Comic Sans MS" pitchFamily="66" charset="0"/>
              </a:rPr>
              <a:t>means±SE</a:t>
            </a:r>
            <a:r>
              <a:rPr lang="en-US" sz="2800" b="1" dirty="0">
                <a:latin typeface="Comic Sans MS" pitchFamily="66" charset="0"/>
              </a:rPr>
              <a:t>) according to </a:t>
            </a:r>
            <a:r>
              <a:rPr lang="en-US" sz="2800" b="1" dirty="0" err="1">
                <a:latin typeface="Comic Sans MS" pitchFamily="66" charset="0"/>
              </a:rPr>
              <a:t>mycoestrogen</a:t>
            </a:r>
            <a:r>
              <a:rPr lang="en-US" sz="2800" b="1" dirty="0">
                <a:latin typeface="Comic Sans MS" pitchFamily="66" charset="0"/>
              </a:rPr>
              <a:t> status</a:t>
            </a:r>
          </a:p>
        </p:txBody>
      </p:sp>
      <p:sp>
        <p:nvSpPr>
          <p:cNvPr id="40980" name="Rectangle 20"/>
          <p:cNvSpPr>
            <a:spLocks noChangeArrowheads="1"/>
          </p:cNvSpPr>
          <p:nvPr/>
        </p:nvSpPr>
        <p:spPr bwMode="auto">
          <a:xfrm>
            <a:off x="152400" y="4800600"/>
            <a:ext cx="5125121" cy="523220"/>
          </a:xfrm>
          <a:prstGeom prst="rect">
            <a:avLst/>
          </a:prstGeom>
          <a:noFill/>
          <a:ln w="9525">
            <a:noFill/>
            <a:miter lim="800000"/>
            <a:headEnd/>
            <a:tailEnd/>
          </a:ln>
          <a:effectLst/>
        </p:spPr>
        <p:txBody>
          <a:bodyPr wrap="none">
            <a:spAutoFit/>
          </a:bodyPr>
          <a:lstStyle/>
          <a:p>
            <a:r>
              <a:rPr lang="en-US" sz="1400" dirty="0" smtClean="0">
                <a:latin typeface="Comic Sans MS" pitchFamily="66" charset="0"/>
              </a:rPr>
              <a:t>*Based on median value of total </a:t>
            </a:r>
            <a:r>
              <a:rPr lang="en-US" sz="1400" dirty="0" err="1" smtClean="0">
                <a:latin typeface="Comic Sans MS" pitchFamily="66" charset="0"/>
              </a:rPr>
              <a:t>mycoestrogens</a:t>
            </a:r>
            <a:r>
              <a:rPr lang="en-US" sz="1400" dirty="0" smtClean="0">
                <a:latin typeface="Comic Sans MS" pitchFamily="66" charset="0"/>
              </a:rPr>
              <a:t> (310 pg/ml)</a:t>
            </a:r>
          </a:p>
          <a:p>
            <a:r>
              <a:rPr lang="en-US" sz="1400" dirty="0" smtClean="0">
                <a:latin typeface="Comic Sans MS" pitchFamily="66" charset="0"/>
              </a:rPr>
              <a:t>**Based on ANCOVA analyses</a:t>
            </a:r>
            <a:endParaRPr lang="en-US" sz="1400" dirty="0">
              <a:latin typeface="Comic Sans MS" pitchFamily="66" charset="0"/>
            </a:endParaRPr>
          </a:p>
        </p:txBody>
      </p:sp>
      <p:sp>
        <p:nvSpPr>
          <p:cNvPr id="40981" name="Text Box 21"/>
          <p:cNvSpPr txBox="1">
            <a:spLocks noChangeArrowheads="1"/>
          </p:cNvSpPr>
          <p:nvPr/>
        </p:nvSpPr>
        <p:spPr bwMode="auto">
          <a:xfrm>
            <a:off x="941387" y="5410200"/>
            <a:ext cx="7212013" cy="336550"/>
          </a:xfrm>
          <a:prstGeom prst="rect">
            <a:avLst/>
          </a:prstGeom>
          <a:noFill/>
          <a:ln w="9525">
            <a:noFill/>
            <a:miter lim="800000"/>
            <a:headEnd/>
            <a:tailEnd/>
          </a:ln>
          <a:effectLst/>
        </p:spPr>
        <p:txBody>
          <a:bodyPr wrap="none">
            <a:spAutoFit/>
          </a:bodyPr>
          <a:lstStyle/>
          <a:p>
            <a:r>
              <a:rPr lang="en-US" sz="1600" dirty="0">
                <a:latin typeface="Comic Sans MS" pitchFamily="66" charset="0"/>
              </a:rPr>
              <a:t>Similar results in stratified analyses by pubertal status (</a:t>
            </a:r>
            <a:r>
              <a:rPr lang="en-US" sz="1600" dirty="0" err="1">
                <a:latin typeface="Comic Sans MS" pitchFamily="66" charset="0"/>
              </a:rPr>
              <a:t>prepubertal</a:t>
            </a:r>
            <a:r>
              <a:rPr lang="en-US" sz="1600" dirty="0">
                <a:latin typeface="Comic Sans MS" pitchFamily="66" charset="0"/>
              </a:rPr>
              <a:t> y/n).</a:t>
            </a:r>
          </a:p>
        </p:txBody>
      </p:sp>
    </p:spTree>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0962" name="Group 2"/>
          <p:cNvGraphicFramePr>
            <a:graphicFrameLocks noGrp="1"/>
          </p:cNvGraphicFramePr>
          <p:nvPr>
            <p:ph type="tbl" idx="1"/>
          </p:nvPr>
        </p:nvGraphicFramePr>
        <p:xfrm>
          <a:off x="152401" y="1295400"/>
          <a:ext cx="8763000" cy="3618692"/>
        </p:xfrm>
        <a:graphic>
          <a:graphicData uri="http://schemas.openxmlformats.org/drawingml/2006/table">
            <a:tbl>
              <a:tblPr/>
              <a:tblGrid>
                <a:gridCol w="3581399"/>
                <a:gridCol w="1398006"/>
                <a:gridCol w="1461774"/>
                <a:gridCol w="1405157"/>
                <a:gridCol w="916664"/>
              </a:tblGrid>
              <a:tr h="1051725">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cap="none" normalizeH="0" baseline="0" dirty="0" smtClean="0">
                        <a:ln>
                          <a:noFill/>
                        </a:ln>
                        <a:solidFill>
                          <a:srgbClr val="CC00CC"/>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en-US" sz="1600" b="1" i="0" u="none" strike="noStrike" cap="none" normalizeH="0" baseline="0" dirty="0" smtClean="0">
                        <a:ln>
                          <a:noFill/>
                        </a:ln>
                        <a:solidFill>
                          <a:schemeClr val="tx1">
                            <a:lumMod val="50000"/>
                            <a:lumOff val="50000"/>
                          </a:schemeClr>
                        </a:solidFill>
                        <a:effectLst/>
                        <a:latin typeface="Comic Sans MS" pitchFamily="66" charset="0"/>
                      </a:endParaRPr>
                    </a:p>
                  </a:txBody>
                  <a:tcPr horzOverflow="overflow">
                    <a:lnL cap="flat">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MycoE</a:t>
                      </a:r>
                      <a:endParaRPr kumimoji="0" lang="en-US" sz="16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Negative</a:t>
                      </a:r>
                    </a:p>
                    <a:p>
                      <a:pPr marL="0" marR="0" lvl="0" indent="0" algn="ctr" defTabSz="914400" rtl="0" eaLnBrk="1" fontAlgn="base" latinLnBrk="0" hangingPunct="1">
                        <a:lnSpc>
                          <a:spcPct val="100000"/>
                        </a:lnSpc>
                        <a:spcBef>
                          <a:spcPts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(n=8)</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MycoE</a:t>
                      </a:r>
                      <a:endParaRPr kumimoji="0" lang="en-US" sz="1600" b="1" i="0" u="none" strike="noStrike" cap="none" normalizeH="0" baseline="0" dirty="0" smtClean="0">
                        <a:ln>
                          <a:noFill/>
                        </a:ln>
                        <a:solidFill>
                          <a:schemeClr val="tx1"/>
                        </a:solidFill>
                        <a:effectLst/>
                        <a:latin typeface="Comic Sans MS" pitchFamily="66" charset="0"/>
                      </a:endParaRP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Positive-Low*</a:t>
                      </a:r>
                    </a:p>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omic Sans MS" pitchFamily="66" charset="0"/>
                        </a:rPr>
                        <a:t>(n=25)</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ts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Comic Sans MS" pitchFamily="66" charset="0"/>
                        </a:rPr>
                        <a:t>MycoE</a:t>
                      </a:r>
                      <a:r>
                        <a:rPr kumimoji="0" lang="en-US" sz="1600" b="1" i="0" u="none" strike="noStrike" cap="none" normalizeH="0" baseline="0" dirty="0" smtClean="0">
                          <a:ln>
                            <a:noFill/>
                          </a:ln>
                          <a:solidFill>
                            <a:schemeClr val="tx1"/>
                          </a:solidFill>
                          <a:effectLst/>
                          <a:latin typeface="Comic Sans MS" pitchFamily="66" charset="0"/>
                        </a:rPr>
                        <a:t> Positive-High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1600" b="0" i="0" u="none" strike="noStrike" cap="none" normalizeH="0" baseline="0" dirty="0" smtClean="0">
                          <a:ln>
                            <a:noFill/>
                          </a:ln>
                          <a:solidFill>
                            <a:schemeClr val="tx1"/>
                          </a:solidFill>
                          <a:effectLst/>
                          <a:latin typeface="Comic Sans MS" pitchFamily="66" charset="0"/>
                        </a:rPr>
                        <a:t>(n=25)</a:t>
                      </a: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Comic Sans MS" pitchFamily="66" charset="0"/>
                        </a:rPr>
                        <a:t>p value**</a:t>
                      </a:r>
                    </a:p>
                  </a:txBody>
                  <a:tcPr anchor="ctr" horzOverflow="overflow">
                    <a:lnL>
                      <a:noFill/>
                    </a:lnL>
                    <a:lnR cap="flat">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r>
              <a:tr h="3645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Beef</a:t>
                      </a:r>
                      <a:r>
                        <a:rPr kumimoji="0" lang="en-US" sz="1600" b="0" i="0" u="none" strike="noStrike" cap="none" normalizeH="0" baseline="0" dirty="0" smtClean="0">
                          <a:ln>
                            <a:noFill/>
                          </a:ln>
                          <a:solidFill>
                            <a:schemeClr val="tx1"/>
                          </a:solidFill>
                          <a:effectLst/>
                          <a:latin typeface="Comic Sans MS" pitchFamily="66" charset="0"/>
                        </a:rPr>
                        <a:t> </a:t>
                      </a:r>
                      <a:r>
                        <a:rPr kumimoji="0" lang="en-US" sz="1100" b="0" i="0" u="none" strike="noStrike" cap="none" normalizeH="0" baseline="0" dirty="0" smtClean="0">
                          <a:ln>
                            <a:noFill/>
                          </a:ln>
                          <a:solidFill>
                            <a:schemeClr val="tx1"/>
                          </a:solidFill>
                          <a:effectLst/>
                          <a:latin typeface="Comic Sans MS" pitchFamily="66" charset="0"/>
                        </a:rPr>
                        <a:t>(daily servings/1000 </a:t>
                      </a:r>
                      <a:r>
                        <a:rPr kumimoji="0" lang="en-US" sz="1100" b="0" i="0" u="none" strike="noStrike" cap="none" normalizeH="0" baseline="0" smtClean="0">
                          <a:ln>
                            <a:noFill/>
                          </a:ln>
                          <a:solidFill>
                            <a:schemeClr val="tx1"/>
                          </a:solidFill>
                          <a:effectLst/>
                          <a:latin typeface="Comic Sans MS" pitchFamily="66" charset="0"/>
                        </a:rPr>
                        <a:t>kcal)</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0.12 (0.34)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0.29 (0.64)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0.97 (1.24)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en-US" sz="1400" b="0" i="0" u="none" strike="noStrike" cap="none" normalizeH="0" baseline="0" dirty="0" smtClean="0">
                          <a:ln>
                            <a:noFill/>
                          </a:ln>
                          <a:solidFill>
                            <a:schemeClr val="tx1"/>
                          </a:solidFill>
                          <a:effectLst/>
                          <a:latin typeface="Comic Sans MS" pitchFamily="66" charset="0"/>
                        </a:rPr>
                        <a:t>0.03</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556">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Total grains </a:t>
                      </a:r>
                      <a:r>
                        <a:rPr kumimoji="0" lang="en-US" sz="1100" b="0" i="0" u="none" strike="noStrike" cap="none" normalizeH="0" baseline="0" dirty="0" smtClean="0">
                          <a:ln>
                            <a:noFill/>
                          </a:ln>
                          <a:solidFill>
                            <a:schemeClr val="tx1"/>
                          </a:solidFill>
                          <a:effectLst/>
                          <a:latin typeface="Comic Sans MS" pitchFamily="66" charset="0"/>
                        </a:rPr>
                        <a:t>(daily servings/1000 kcal)</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4.47 (1.22)</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3.74 (0.84)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3.78 (1.61)</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0.28</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556">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Total corn products </a:t>
                      </a:r>
                      <a:r>
                        <a:rPr kumimoji="0" lang="en-US" sz="1100" b="0" i="0" u="none" strike="noStrike" cap="none" normalizeH="0" baseline="0" dirty="0" smtClean="0">
                          <a:ln>
                            <a:noFill/>
                          </a:ln>
                          <a:solidFill>
                            <a:schemeClr val="tx1"/>
                          </a:solidFill>
                          <a:effectLst/>
                          <a:latin typeface="Comic Sans MS" pitchFamily="66" charset="0"/>
                        </a:rPr>
                        <a:t>(daily servings/1000 kcal)</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0.07 (0.24)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0.10 (0.20)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0.17</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556">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Popcorn</a:t>
                      </a:r>
                      <a:r>
                        <a:rPr kumimoji="0" lang="en-US" sz="1600" b="0" i="0" u="none" strike="noStrike" cap="none" normalizeH="0" baseline="0" dirty="0" smtClean="0">
                          <a:ln>
                            <a:noFill/>
                          </a:ln>
                          <a:solidFill>
                            <a:schemeClr val="tx1"/>
                          </a:solidFill>
                          <a:effectLst/>
                          <a:latin typeface="Comic Sans MS" pitchFamily="66" charset="0"/>
                        </a:rPr>
                        <a:t> </a:t>
                      </a:r>
                      <a:r>
                        <a:rPr kumimoji="0" lang="en-US" sz="1100" b="0" i="0" u="none" strike="noStrike" cap="none" normalizeH="0" baseline="0" dirty="0" smtClean="0">
                          <a:ln>
                            <a:noFill/>
                          </a:ln>
                          <a:solidFill>
                            <a:schemeClr val="tx1"/>
                          </a:solidFill>
                          <a:effectLst/>
                          <a:latin typeface="Comic Sans MS" pitchFamily="66" charset="0"/>
                        </a:rPr>
                        <a:t>(daily servings/1000 kcal)</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0.01 (0.05)</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0.08 (0.18)</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0.10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556">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Total </a:t>
                      </a:r>
                      <a:r>
                        <a:rPr kumimoji="0" lang="en-US" sz="1400" b="0" i="0" u="none" strike="noStrike" cap="none" normalizeH="0" baseline="0" dirty="0" err="1" smtClean="0">
                          <a:ln>
                            <a:noFill/>
                          </a:ln>
                          <a:solidFill>
                            <a:schemeClr val="tx1"/>
                          </a:solidFill>
                          <a:effectLst/>
                          <a:latin typeface="Comic Sans MS" pitchFamily="66" charset="0"/>
                        </a:rPr>
                        <a:t>isoflavones</a:t>
                      </a:r>
                      <a:r>
                        <a:rPr kumimoji="0" lang="en-US" sz="1400" b="0" i="0" u="none" strike="noStrike" cap="none" normalizeH="0" baseline="0" dirty="0" smtClean="0">
                          <a:ln>
                            <a:noFill/>
                          </a:ln>
                          <a:solidFill>
                            <a:schemeClr val="tx1"/>
                          </a:solidFill>
                          <a:effectLst/>
                          <a:latin typeface="Comic Sans MS" pitchFamily="66" charset="0"/>
                        </a:rPr>
                        <a:t> </a:t>
                      </a:r>
                      <a:r>
                        <a:rPr kumimoji="0" lang="en-US" sz="1100" b="0" i="0" u="none" strike="noStrike" cap="none" normalizeH="0" baseline="0" dirty="0" smtClean="0">
                          <a:ln>
                            <a:noFill/>
                          </a:ln>
                          <a:solidFill>
                            <a:schemeClr val="tx1"/>
                          </a:solidFill>
                          <a:effectLst/>
                          <a:latin typeface="Comic Sans MS" pitchFamily="66" charset="0"/>
                        </a:rPr>
                        <a:t>(daily mg/1000 kcal)</a:t>
                      </a:r>
                      <a:endParaRPr kumimoji="0" lang="en-US" sz="1600" b="0" i="0" u="none" strike="noStrike" cap="none" normalizeH="0" baseline="0" dirty="0" smtClean="0">
                        <a:ln>
                          <a:noFill/>
                        </a:ln>
                        <a:solidFill>
                          <a:schemeClr val="tx1"/>
                        </a:solidFill>
                        <a:effectLst/>
                        <a:latin typeface="Comic Sans MS" pitchFamily="66" charset="0"/>
                      </a:endParaRP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2.54 (6.34)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1.12 (2.76)</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1.83 (5.35)</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0.99</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556">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 calories from fat</a:t>
                      </a:r>
                    </a:p>
                  </a:txBody>
                  <a:tcPr anchor="ct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38.70 (33.33)</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31.57 (6.54)</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30.79 (6.26)</a:t>
                      </a: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0.60</a:t>
                      </a:r>
                    </a:p>
                  </a:txBody>
                  <a:tcPr anchor="ct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4556">
                <a:tc>
                  <a:txBody>
                    <a:bodyPr/>
                    <a:lstStyle/>
                    <a:p>
                      <a:pPr marL="0" marR="0" lvl="0" indent="0" algn="l"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Total calories</a:t>
                      </a:r>
                    </a:p>
                  </a:txBody>
                  <a:tcPr anchor="ctr" horzOverflow="overflow">
                    <a:lnL cap="flat">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1531.3 (302.9)</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1593.7 (483.7)</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1846.9 (489.2)</a:t>
                      </a:r>
                    </a:p>
                  </a:txBody>
                  <a:tcPr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defRPr/>
                      </a:pPr>
                      <a:r>
                        <a:rPr kumimoji="0" lang="en-US" sz="1400" b="0" i="0" u="none" strike="noStrike" cap="none" normalizeH="0" baseline="0" dirty="0" smtClean="0">
                          <a:ln>
                            <a:noFill/>
                          </a:ln>
                          <a:solidFill>
                            <a:schemeClr val="tx1"/>
                          </a:solidFill>
                          <a:effectLst/>
                          <a:latin typeface="Comic Sans MS" pitchFamily="66" charset="0"/>
                        </a:rPr>
                        <a:t>0.14</a:t>
                      </a:r>
                    </a:p>
                  </a:txBody>
                  <a:tcPr anchor="ctr" horzOverflow="overflow">
                    <a:lnL>
                      <a:noFill/>
                    </a:lnL>
                    <a:lnR cap="flat">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79" name="Rectangle 19"/>
          <p:cNvSpPr>
            <a:spLocks noGrp="1" noChangeArrowheads="1"/>
          </p:cNvSpPr>
          <p:nvPr>
            <p:ph type="title"/>
          </p:nvPr>
        </p:nvSpPr>
        <p:spPr>
          <a:xfrm>
            <a:off x="381000" y="152400"/>
            <a:ext cx="8458200" cy="960438"/>
          </a:xfrm>
          <a:noFill/>
          <a:ln/>
        </p:spPr>
        <p:txBody>
          <a:bodyPr/>
          <a:lstStyle/>
          <a:p>
            <a:r>
              <a:rPr lang="en-US" sz="2400" b="1" dirty="0" smtClean="0">
                <a:latin typeface="Comic Sans MS" pitchFamily="66" charset="0"/>
              </a:rPr>
              <a:t>Food consumption based on three-day average (age-adjusted </a:t>
            </a:r>
            <a:r>
              <a:rPr lang="en-US" sz="2400" b="1" dirty="0" err="1" smtClean="0">
                <a:latin typeface="Comic Sans MS" pitchFamily="66" charset="0"/>
              </a:rPr>
              <a:t>means±SE</a:t>
            </a:r>
            <a:r>
              <a:rPr lang="en-US" sz="2400" b="1" dirty="0">
                <a:latin typeface="Comic Sans MS" pitchFamily="66" charset="0"/>
              </a:rPr>
              <a:t>) according to </a:t>
            </a:r>
            <a:r>
              <a:rPr lang="en-US" sz="2400" b="1" dirty="0" err="1">
                <a:latin typeface="Comic Sans MS" pitchFamily="66" charset="0"/>
              </a:rPr>
              <a:t>mycoestrogen</a:t>
            </a:r>
            <a:r>
              <a:rPr lang="en-US" sz="2400" b="1" dirty="0">
                <a:latin typeface="Comic Sans MS" pitchFamily="66" charset="0"/>
              </a:rPr>
              <a:t> status</a:t>
            </a:r>
          </a:p>
        </p:txBody>
      </p:sp>
      <p:sp>
        <p:nvSpPr>
          <p:cNvPr id="40980" name="Rectangle 20"/>
          <p:cNvSpPr>
            <a:spLocks noChangeArrowheads="1"/>
          </p:cNvSpPr>
          <p:nvPr/>
        </p:nvSpPr>
        <p:spPr bwMode="auto">
          <a:xfrm>
            <a:off x="152400" y="5105400"/>
            <a:ext cx="5125121" cy="523220"/>
          </a:xfrm>
          <a:prstGeom prst="rect">
            <a:avLst/>
          </a:prstGeom>
          <a:noFill/>
          <a:ln w="9525">
            <a:noFill/>
            <a:miter lim="800000"/>
            <a:headEnd/>
            <a:tailEnd/>
          </a:ln>
          <a:effectLst/>
        </p:spPr>
        <p:txBody>
          <a:bodyPr wrap="none">
            <a:spAutoFit/>
          </a:bodyPr>
          <a:lstStyle/>
          <a:p>
            <a:r>
              <a:rPr lang="en-US" sz="1400" dirty="0" smtClean="0">
                <a:latin typeface="Comic Sans MS" pitchFamily="66" charset="0"/>
              </a:rPr>
              <a:t>*Based on median value of total </a:t>
            </a:r>
            <a:r>
              <a:rPr lang="en-US" sz="1400" dirty="0" err="1" smtClean="0">
                <a:latin typeface="Comic Sans MS" pitchFamily="66" charset="0"/>
              </a:rPr>
              <a:t>mycoestrogens</a:t>
            </a:r>
            <a:r>
              <a:rPr lang="en-US" sz="1400" dirty="0" smtClean="0">
                <a:latin typeface="Comic Sans MS" pitchFamily="66" charset="0"/>
              </a:rPr>
              <a:t> (460 pg/ml)</a:t>
            </a:r>
          </a:p>
          <a:p>
            <a:r>
              <a:rPr lang="en-US" sz="1400" dirty="0" smtClean="0">
                <a:latin typeface="Comic Sans MS" pitchFamily="66" charset="0"/>
              </a:rPr>
              <a:t>**Based on </a:t>
            </a:r>
            <a:r>
              <a:rPr lang="en-US" sz="1400" dirty="0" err="1" smtClean="0">
                <a:latin typeface="Comic Sans MS" pitchFamily="66" charset="0"/>
              </a:rPr>
              <a:t>Kruskal</a:t>
            </a:r>
            <a:r>
              <a:rPr lang="en-US" sz="1400" dirty="0" smtClean="0">
                <a:latin typeface="Comic Sans MS" pitchFamily="66" charset="0"/>
              </a:rPr>
              <a:t>-Wallis test</a:t>
            </a:r>
            <a:endParaRPr lang="en-US" sz="1400" dirty="0">
              <a:latin typeface="Comic Sans MS" pitchFamily="66" charset="0"/>
            </a:endParaRPr>
          </a:p>
        </p:txBody>
      </p:sp>
      <p:sp>
        <p:nvSpPr>
          <p:cNvPr id="7" name="TextBox 6"/>
          <p:cNvSpPr txBox="1"/>
          <p:nvPr/>
        </p:nvSpPr>
        <p:spPr>
          <a:xfrm>
            <a:off x="152400" y="1459468"/>
            <a:ext cx="2743200" cy="369332"/>
          </a:xfrm>
          <a:prstGeom prst="rect">
            <a:avLst/>
          </a:prstGeom>
          <a:solidFill>
            <a:schemeClr val="accent1">
              <a:lumMod val="50000"/>
            </a:schemeClr>
          </a:solidFill>
        </p:spPr>
        <p:txBody>
          <a:bodyPr wrap="square" rtlCol="0">
            <a:spAutoFit/>
          </a:bodyPr>
          <a:lstStyle/>
          <a:p>
            <a:r>
              <a:rPr lang="en-US" dirty="0" smtClean="0">
                <a:solidFill>
                  <a:schemeClr val="bg1"/>
                </a:solidFill>
                <a:latin typeface="Comic Sans MS" pitchFamily="66" charset="0"/>
              </a:rPr>
              <a:t>Day Before</a:t>
            </a:r>
            <a:endParaRPr lang="en-US" dirty="0">
              <a:solidFill>
                <a:schemeClr val="bg1"/>
              </a:solidFill>
              <a:latin typeface="Comic Sans MS" pitchFamily="66" charset="0"/>
            </a:endParaRP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nvGraphicFramePr>
        <p:xfrm>
          <a:off x="838200" y="228600"/>
          <a:ext cx="7391400" cy="6324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p:cNvPicPr>
            <a:picLocks noChangeAspect="1" noChangeArrowheads="1"/>
          </p:cNvPicPr>
          <p:nvPr/>
        </p:nvPicPr>
        <p:blipFill>
          <a:blip r:embed="rId3" cstate="print"/>
          <a:srcRect/>
          <a:stretch>
            <a:fillRect/>
          </a:stretch>
        </p:blipFill>
        <p:spPr bwMode="auto">
          <a:xfrm>
            <a:off x="0" y="228600"/>
            <a:ext cx="9063952" cy="651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1325562"/>
          </a:xfrm>
        </p:spPr>
        <p:txBody>
          <a:bodyPr>
            <a:normAutofit fontScale="90000"/>
          </a:bodyPr>
          <a:lstStyle/>
          <a:p>
            <a:r>
              <a:rPr lang="en-US" sz="2800" b="1" dirty="0" smtClean="0">
                <a:latin typeface="Comic Sans MS" pitchFamily="66" charset="0"/>
              </a:rPr>
              <a:t>Prevalence ratios (PR) and 95% CI </a:t>
            </a:r>
            <a:br>
              <a:rPr lang="en-US" sz="2800" b="1" dirty="0" smtClean="0">
                <a:latin typeface="Comic Sans MS" pitchFamily="66" charset="0"/>
              </a:rPr>
            </a:br>
            <a:r>
              <a:rPr lang="en-US" sz="2800" b="1" dirty="0" smtClean="0">
                <a:latin typeface="Comic Sans MS" pitchFamily="66" charset="0"/>
              </a:rPr>
              <a:t>for onset of breast development </a:t>
            </a:r>
            <a:br>
              <a:rPr lang="en-US" sz="2800" b="1" dirty="0" smtClean="0">
                <a:latin typeface="Comic Sans MS" pitchFamily="66" charset="0"/>
              </a:rPr>
            </a:br>
            <a:r>
              <a:rPr lang="en-US" sz="2800" b="1" dirty="0" smtClean="0">
                <a:latin typeface="Comic Sans MS" pitchFamily="66" charset="0"/>
              </a:rPr>
              <a:t>according to </a:t>
            </a:r>
            <a:r>
              <a:rPr lang="en-US" sz="2800" b="1" dirty="0" err="1" smtClean="0">
                <a:latin typeface="Comic Sans MS" pitchFamily="66" charset="0"/>
              </a:rPr>
              <a:t>mycoestrogen</a:t>
            </a:r>
            <a:r>
              <a:rPr lang="en-US" sz="2800" b="1" dirty="0" smtClean="0">
                <a:latin typeface="Comic Sans MS" pitchFamily="66" charset="0"/>
              </a:rPr>
              <a:t> status</a:t>
            </a:r>
            <a:endParaRPr lang="en-US" sz="2800" b="1" dirty="0">
              <a:latin typeface="Comic Sans MS" pitchFamily="66" charset="0"/>
            </a:endParaRPr>
          </a:p>
        </p:txBody>
      </p:sp>
      <p:graphicFrame>
        <p:nvGraphicFramePr>
          <p:cNvPr id="49155" name="Group 3"/>
          <p:cNvGraphicFramePr>
            <a:graphicFrameLocks noGrp="1"/>
          </p:cNvGraphicFramePr>
          <p:nvPr>
            <p:ph idx="1"/>
          </p:nvPr>
        </p:nvGraphicFramePr>
        <p:xfrm>
          <a:off x="380999" y="2018053"/>
          <a:ext cx="8305801" cy="2706347"/>
        </p:xfrm>
        <a:graphic>
          <a:graphicData uri="http://schemas.openxmlformats.org/drawingml/2006/table">
            <a:tbl>
              <a:tblPr/>
              <a:tblGrid>
                <a:gridCol w="1828801"/>
                <a:gridCol w="1143000"/>
                <a:gridCol w="1158489"/>
                <a:gridCol w="1965711"/>
                <a:gridCol w="2209800"/>
              </a:tblGrid>
              <a:tr h="8659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Breast Development</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lumMod val="75000"/>
                            </a:schemeClr>
                          </a:solidFill>
                          <a:effectLst/>
                          <a:latin typeface="Comic Sans MS" pitchFamily="66" charset="0"/>
                        </a:rPr>
                        <a:t>B2+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lumMod val="75000"/>
                            </a:schemeClr>
                          </a:solidFill>
                          <a:effectLst/>
                          <a:latin typeface="Comic Sans MS" pitchFamily="66" charset="0"/>
                        </a:rPr>
                        <a:t>n (%)</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lumMod val="75000"/>
                            </a:schemeClr>
                          </a:solidFill>
                          <a:effectLst/>
                          <a:latin typeface="Comic Sans MS" pitchFamily="66" charset="0"/>
                        </a:rPr>
                        <a:t>B1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bg2">
                              <a:lumMod val="75000"/>
                            </a:schemeClr>
                          </a:solidFill>
                          <a:effectLst/>
                          <a:latin typeface="Comic Sans MS" pitchFamily="66" charset="0"/>
                        </a:rPr>
                        <a:t>n (%)</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Crude PR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(95% CI)</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Adjusted PR*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Comic Sans MS" pitchFamily="66" charset="0"/>
                        </a:rPr>
                        <a:t>(95% CI)</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DFF"/>
                    </a:solidFill>
                  </a:tcPr>
                </a:tc>
              </a:tr>
              <a:tr h="886691">
                <a:tc>
                  <a:txBody>
                    <a:bodyPr/>
                    <a:lstStyle/>
                    <a:p>
                      <a:pPr marL="227013"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mic Sans MS" pitchFamily="66" charset="0"/>
                        </a:rPr>
                        <a:t>MycoE</a:t>
                      </a:r>
                      <a:r>
                        <a:rPr kumimoji="0" lang="en-US" sz="1800" b="0" i="0" u="none" strike="noStrike" cap="none" normalizeH="0" baseline="0" dirty="0" smtClean="0">
                          <a:ln>
                            <a:noFill/>
                          </a:ln>
                          <a:solidFill>
                            <a:schemeClr val="tx1"/>
                          </a:solidFill>
                          <a:effectLst/>
                          <a:latin typeface="Comic Sans MS" pitchFamily="66" charset="0"/>
                        </a:rPr>
                        <a:t>-</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 (23.8%)</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11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(17.7%)</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1.00</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1.00</a:t>
                      </a:r>
                    </a:p>
                  </a:txBody>
                  <a:tcPr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DDFF"/>
                    </a:solidFill>
                  </a:tcPr>
                </a:tc>
              </a:tr>
              <a:tr h="953747">
                <a:tc>
                  <a:txBody>
                    <a:bodyPr/>
                    <a:lstStyle/>
                    <a:p>
                      <a:pPr marL="227013"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Comic Sans MS" pitchFamily="66" charset="0"/>
                        </a:rPr>
                        <a:t>MycoE</a:t>
                      </a:r>
                      <a:r>
                        <a:rPr kumimoji="0" lang="en-US" sz="1800" b="0" i="0" u="none" strike="noStrike" cap="none" normalizeH="0" baseline="0" dirty="0" smtClean="0">
                          <a:ln>
                            <a:noFill/>
                          </a:ln>
                          <a:solidFill>
                            <a:schemeClr val="tx1"/>
                          </a:solidFill>
                          <a:effectLst/>
                          <a:latin typeface="Comic Sans MS" pitchFamily="66" charset="0"/>
                        </a:rPr>
                        <a:t>+</a:t>
                      </a:r>
                    </a:p>
                  </a:txBody>
                  <a:tcPr anchor="ctr" horzOverflow="overflow">
                    <a:lnL cap="flat">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77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(76.2%)</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51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bg2">
                              <a:lumMod val="75000"/>
                            </a:schemeClr>
                          </a:solidFill>
                          <a:effectLst/>
                          <a:latin typeface="Comic Sans MS" pitchFamily="66" charset="0"/>
                        </a:rPr>
                        <a:t>(82.3%)</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0.88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omic Sans MS" pitchFamily="66" charset="0"/>
                        </a:rPr>
                        <a:t>(0.67-1.14)</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0.79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Comic Sans MS" pitchFamily="66" charset="0"/>
                        </a:rPr>
                        <a:t>(0.60-1.04)</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DDFF"/>
                    </a:solidFill>
                  </a:tcPr>
                </a:tc>
              </a:tr>
            </a:tbl>
          </a:graphicData>
        </a:graphic>
      </p:graphicFrame>
      <p:sp>
        <p:nvSpPr>
          <p:cNvPr id="49233" name="Text Box 81"/>
          <p:cNvSpPr txBox="1">
            <a:spLocks noChangeArrowheads="1"/>
          </p:cNvSpPr>
          <p:nvPr/>
        </p:nvSpPr>
        <p:spPr bwMode="auto">
          <a:xfrm>
            <a:off x="685800" y="4825425"/>
            <a:ext cx="7010400" cy="584775"/>
          </a:xfrm>
          <a:prstGeom prst="rect">
            <a:avLst/>
          </a:prstGeom>
          <a:noFill/>
          <a:ln w="9525">
            <a:noFill/>
            <a:miter lim="800000"/>
            <a:headEnd/>
            <a:tailEnd/>
          </a:ln>
          <a:effectLst/>
        </p:spPr>
        <p:txBody>
          <a:bodyPr wrap="square">
            <a:spAutoFit/>
          </a:bodyPr>
          <a:lstStyle/>
          <a:p>
            <a:r>
              <a:rPr lang="en-US" sz="1600" dirty="0">
                <a:latin typeface="Comic Sans MS" pitchFamily="66" charset="0"/>
              </a:rPr>
              <a:t>*Adjusted for </a:t>
            </a:r>
            <a:r>
              <a:rPr lang="en-US" sz="1600" dirty="0" smtClean="0">
                <a:latin typeface="Comic Sans MS" pitchFamily="66" charset="0"/>
              </a:rPr>
              <a:t>age, BMI, year of urine collection, and total </a:t>
            </a:r>
            <a:r>
              <a:rPr lang="en-US" sz="1600" dirty="0" err="1" smtClean="0">
                <a:latin typeface="Comic Sans MS" pitchFamily="66" charset="0"/>
              </a:rPr>
              <a:t>isoflavone</a:t>
            </a:r>
            <a:r>
              <a:rPr lang="en-US" sz="1600" dirty="0" smtClean="0">
                <a:latin typeface="Comic Sans MS" pitchFamily="66" charset="0"/>
              </a:rPr>
              <a:t> intake in mg/1000 kcal.</a:t>
            </a:r>
            <a:endParaRPr lang="en-US" sz="1600" dirty="0">
              <a:latin typeface="Comic Sans MS" pitchFamily="66" charset="0"/>
            </a:endParaRPr>
          </a:p>
        </p:txBody>
      </p:sp>
      <p:sp>
        <p:nvSpPr>
          <p:cNvPr id="7" name="TextBox 6"/>
          <p:cNvSpPr txBox="1"/>
          <p:nvPr/>
        </p:nvSpPr>
        <p:spPr>
          <a:xfrm>
            <a:off x="762000" y="5562600"/>
            <a:ext cx="6386685" cy="338554"/>
          </a:xfrm>
          <a:prstGeom prst="rect">
            <a:avLst/>
          </a:prstGeom>
          <a:noFill/>
        </p:spPr>
        <p:txBody>
          <a:bodyPr wrap="none" rtlCol="0">
            <a:spAutoFit/>
          </a:bodyPr>
          <a:lstStyle/>
          <a:p>
            <a:r>
              <a:rPr lang="en-US" sz="1600" dirty="0" smtClean="0">
                <a:latin typeface="Comic Sans MS" pitchFamily="66" charset="0"/>
              </a:rPr>
              <a:t>Note: Tanner Stage B2+ marks the onset of breast development </a:t>
            </a:r>
            <a:endParaRPr lang="en-US" sz="1600" dirty="0">
              <a:latin typeface="Comic Sans MS" pitchFamily="66" charset="0"/>
            </a:endParaRPr>
          </a:p>
        </p:txBody>
      </p:sp>
      <p:cxnSp>
        <p:nvCxnSpPr>
          <p:cNvPr id="9" name="Straight Connector 8"/>
          <p:cNvCxnSpPr/>
          <p:nvPr/>
        </p:nvCxnSpPr>
        <p:spPr>
          <a:xfrm>
            <a:off x="762000" y="5486400"/>
            <a:ext cx="2743200" cy="0"/>
          </a:xfrm>
          <a:prstGeom prst="line">
            <a:avLst/>
          </a:prstGeom>
          <a:ln w="28575">
            <a:solidFill>
              <a:schemeClr val="accent1">
                <a:lumMod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381000" y="152400"/>
            <a:ext cx="8229600" cy="1143000"/>
          </a:xfrm>
        </p:spPr>
        <p:txBody>
          <a:bodyPr/>
          <a:lstStyle/>
          <a:p>
            <a:r>
              <a:rPr lang="en-US" b="1" dirty="0">
                <a:latin typeface="Comic Sans MS" pitchFamily="66" charset="0"/>
              </a:rPr>
              <a:t>Strengths and Limitations</a:t>
            </a:r>
          </a:p>
        </p:txBody>
      </p:sp>
      <p:sp>
        <p:nvSpPr>
          <p:cNvPr id="50179" name="Rectangle 3"/>
          <p:cNvSpPr>
            <a:spLocks noGrp="1" noChangeArrowheads="1"/>
          </p:cNvSpPr>
          <p:nvPr>
            <p:ph type="body" sz="half" idx="4294967295"/>
          </p:nvPr>
        </p:nvSpPr>
        <p:spPr>
          <a:xfrm>
            <a:off x="609600" y="1447800"/>
            <a:ext cx="4038600" cy="3733800"/>
          </a:xfrm>
        </p:spPr>
        <p:txBody>
          <a:bodyPr/>
          <a:lstStyle/>
          <a:p>
            <a:pPr>
              <a:buFontTx/>
              <a:buNone/>
            </a:pPr>
            <a:r>
              <a:rPr lang="en-US" sz="2400" b="1" dirty="0">
                <a:latin typeface="Comic Sans MS" pitchFamily="66" charset="0"/>
              </a:rPr>
              <a:t>LIMITATIONS</a:t>
            </a:r>
          </a:p>
          <a:p>
            <a:r>
              <a:rPr lang="en-US" sz="2400" dirty="0">
                <a:latin typeface="Comic Sans MS" pitchFamily="66" charset="0"/>
              </a:rPr>
              <a:t>Small sample size</a:t>
            </a:r>
          </a:p>
          <a:p>
            <a:r>
              <a:rPr lang="en-US" sz="2400" dirty="0" smtClean="0">
                <a:latin typeface="Comic Sans MS" pitchFamily="66" charset="0"/>
              </a:rPr>
              <a:t>Dietary </a:t>
            </a:r>
            <a:r>
              <a:rPr lang="en-US" sz="2400" dirty="0">
                <a:latin typeface="Comic Sans MS" pitchFamily="66" charset="0"/>
              </a:rPr>
              <a:t>information before the day of urine </a:t>
            </a:r>
            <a:r>
              <a:rPr lang="en-US" sz="2400" dirty="0" smtClean="0">
                <a:latin typeface="Comic Sans MS" pitchFamily="66" charset="0"/>
              </a:rPr>
              <a:t>collection was only available for a small subset of girls</a:t>
            </a:r>
            <a:endParaRPr lang="en-US" sz="2400" dirty="0">
              <a:latin typeface="Comic Sans MS" pitchFamily="66" charset="0"/>
            </a:endParaRPr>
          </a:p>
          <a:p>
            <a:r>
              <a:rPr lang="en-US" sz="2400" dirty="0">
                <a:latin typeface="Comic Sans MS" pitchFamily="66" charset="0"/>
              </a:rPr>
              <a:t>Only one urine </a:t>
            </a:r>
            <a:r>
              <a:rPr lang="en-US" sz="2400" dirty="0" smtClean="0">
                <a:latin typeface="Comic Sans MS" pitchFamily="66" charset="0"/>
              </a:rPr>
              <a:t>sample was measured</a:t>
            </a:r>
            <a:endParaRPr lang="en-US" sz="2400" dirty="0">
              <a:latin typeface="Comic Sans MS" pitchFamily="66" charset="0"/>
            </a:endParaRPr>
          </a:p>
        </p:txBody>
      </p:sp>
      <p:sp>
        <p:nvSpPr>
          <p:cNvPr id="50180" name="Rectangle 4"/>
          <p:cNvSpPr>
            <a:spLocks noGrp="1" noChangeArrowheads="1"/>
          </p:cNvSpPr>
          <p:nvPr>
            <p:ph type="body" sz="half" idx="4294967295"/>
          </p:nvPr>
        </p:nvSpPr>
        <p:spPr>
          <a:xfrm>
            <a:off x="4648200" y="2971800"/>
            <a:ext cx="4038600" cy="3200400"/>
          </a:xfrm>
        </p:spPr>
        <p:txBody>
          <a:bodyPr/>
          <a:lstStyle/>
          <a:p>
            <a:pPr>
              <a:buFontTx/>
              <a:buNone/>
            </a:pPr>
            <a:r>
              <a:rPr lang="en-US" sz="2400" b="1" dirty="0">
                <a:latin typeface="Comic Sans MS" pitchFamily="66" charset="0"/>
              </a:rPr>
              <a:t>STRENGTHS</a:t>
            </a:r>
          </a:p>
          <a:p>
            <a:r>
              <a:rPr lang="en-US" sz="2400" dirty="0">
                <a:latin typeface="Comic Sans MS" pitchFamily="66" charset="0"/>
              </a:rPr>
              <a:t>First study to evaluate urinary levels of </a:t>
            </a:r>
            <a:r>
              <a:rPr lang="en-US" sz="2400" dirty="0" err="1">
                <a:latin typeface="Comic Sans MS" pitchFamily="66" charset="0"/>
              </a:rPr>
              <a:t>mycoestrogens</a:t>
            </a:r>
            <a:r>
              <a:rPr lang="en-US" sz="2400" dirty="0">
                <a:latin typeface="Comic Sans MS" pitchFamily="66" charset="0"/>
              </a:rPr>
              <a:t> in girls</a:t>
            </a:r>
          </a:p>
          <a:p>
            <a:r>
              <a:rPr lang="en-US" sz="2400" dirty="0">
                <a:latin typeface="Comic Sans MS" pitchFamily="66" charset="0"/>
              </a:rPr>
              <a:t>First study evaluating </a:t>
            </a:r>
            <a:r>
              <a:rPr lang="en-US" sz="2400" dirty="0" err="1">
                <a:latin typeface="Comic Sans MS" pitchFamily="66" charset="0"/>
              </a:rPr>
              <a:t>mycotoxins</a:t>
            </a:r>
            <a:r>
              <a:rPr lang="en-US" sz="2400" dirty="0">
                <a:latin typeface="Comic Sans MS" pitchFamily="66" charset="0"/>
              </a:rPr>
              <a:t> and growth and development in girls in the US</a:t>
            </a:r>
          </a:p>
        </p:txBody>
      </p:sp>
      <p:sp>
        <p:nvSpPr>
          <p:cNvPr id="6" name="Line 4"/>
          <p:cNvSpPr>
            <a:spLocks noChangeShapeType="1"/>
          </p:cNvSpPr>
          <p:nvPr/>
        </p:nvSpPr>
        <p:spPr bwMode="auto">
          <a:xfrm>
            <a:off x="457200" y="12192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b="1" dirty="0" smtClean="0">
                <a:latin typeface="Comic Sans MS" pitchFamily="66" charset="0"/>
              </a:rPr>
              <a:t>Conclusions</a:t>
            </a:r>
            <a:endParaRPr lang="en-US" sz="2800" dirty="0">
              <a:solidFill>
                <a:srgbClr val="CC0000"/>
              </a:solidFill>
            </a:endParaRPr>
          </a:p>
        </p:txBody>
      </p:sp>
      <p:sp>
        <p:nvSpPr>
          <p:cNvPr id="51203" name="Rectangle 3"/>
          <p:cNvSpPr>
            <a:spLocks noGrp="1" noChangeArrowheads="1"/>
          </p:cNvSpPr>
          <p:nvPr>
            <p:ph type="body" idx="1"/>
          </p:nvPr>
        </p:nvSpPr>
        <p:spPr/>
        <p:txBody>
          <a:bodyPr/>
          <a:lstStyle/>
          <a:p>
            <a:pPr>
              <a:spcBef>
                <a:spcPts val="600"/>
              </a:spcBef>
              <a:spcAft>
                <a:spcPts val="600"/>
              </a:spcAft>
            </a:pPr>
            <a:r>
              <a:rPr lang="en-US" sz="2800" dirty="0" err="1">
                <a:latin typeface="Comic Sans MS" pitchFamily="66" charset="0"/>
              </a:rPr>
              <a:t>Mycoestrogens</a:t>
            </a:r>
            <a:r>
              <a:rPr lang="en-US" sz="2800" dirty="0">
                <a:latin typeface="Comic Sans MS" pitchFamily="66" charset="0"/>
              </a:rPr>
              <a:t> were detected in urine of girls in NJ, particularly </a:t>
            </a:r>
            <a:r>
              <a:rPr lang="en-US" sz="2800" dirty="0" err="1" smtClean="0">
                <a:latin typeface="Comic Sans MS" pitchFamily="66" charset="0"/>
              </a:rPr>
              <a:t>zearalenone</a:t>
            </a:r>
            <a:r>
              <a:rPr lang="en-US" sz="2800" dirty="0" smtClean="0">
                <a:latin typeface="Comic Sans MS" pitchFamily="66" charset="0"/>
              </a:rPr>
              <a:t>.  </a:t>
            </a:r>
            <a:r>
              <a:rPr lang="en-US" sz="2800" dirty="0" err="1">
                <a:latin typeface="Comic Sans MS" pitchFamily="66" charset="0"/>
              </a:rPr>
              <a:t>Zeranol</a:t>
            </a:r>
            <a:r>
              <a:rPr lang="en-US" sz="2800" dirty="0">
                <a:latin typeface="Comic Sans MS" pitchFamily="66" charset="0"/>
              </a:rPr>
              <a:t> levels were negligible.</a:t>
            </a:r>
          </a:p>
          <a:p>
            <a:pPr>
              <a:spcBef>
                <a:spcPts val="600"/>
              </a:spcBef>
              <a:spcAft>
                <a:spcPts val="600"/>
              </a:spcAft>
            </a:pPr>
            <a:r>
              <a:rPr lang="en-US" sz="2800" dirty="0">
                <a:latin typeface="Comic Sans MS" pitchFamily="66" charset="0"/>
              </a:rPr>
              <a:t>Main source seems to be </a:t>
            </a:r>
            <a:r>
              <a:rPr lang="en-US" sz="2800" dirty="0" smtClean="0">
                <a:latin typeface="Comic Sans MS" pitchFamily="66" charset="0"/>
              </a:rPr>
              <a:t>beef and popcorn.</a:t>
            </a:r>
            <a:endParaRPr lang="en-US" sz="2800" dirty="0">
              <a:latin typeface="Comic Sans MS" pitchFamily="66" charset="0"/>
            </a:endParaRPr>
          </a:p>
          <a:p>
            <a:pPr>
              <a:spcBef>
                <a:spcPts val="600"/>
              </a:spcBef>
              <a:spcAft>
                <a:spcPts val="600"/>
              </a:spcAft>
            </a:pPr>
            <a:r>
              <a:rPr lang="en-US" sz="2800" dirty="0">
                <a:latin typeface="Comic Sans MS" pitchFamily="66" charset="0"/>
              </a:rPr>
              <a:t>Compared to </a:t>
            </a:r>
            <a:r>
              <a:rPr lang="en-US" sz="2800" dirty="0" err="1" smtClean="0">
                <a:latin typeface="Comic Sans MS" pitchFamily="66" charset="0"/>
              </a:rPr>
              <a:t>mycoE</a:t>
            </a:r>
            <a:r>
              <a:rPr lang="en-US" sz="2800" dirty="0" smtClean="0">
                <a:latin typeface="Comic Sans MS" pitchFamily="66" charset="0"/>
              </a:rPr>
              <a:t>-negative, girls with </a:t>
            </a:r>
            <a:r>
              <a:rPr lang="en-US" sz="2800" dirty="0" err="1" smtClean="0">
                <a:latin typeface="Comic Sans MS" pitchFamily="66" charset="0"/>
              </a:rPr>
              <a:t>mycoE</a:t>
            </a:r>
            <a:r>
              <a:rPr lang="en-US" sz="2800" dirty="0" smtClean="0">
                <a:latin typeface="Comic Sans MS" pitchFamily="66" charset="0"/>
              </a:rPr>
              <a:t> positive urine tended </a:t>
            </a:r>
            <a:r>
              <a:rPr lang="en-US" sz="2800" dirty="0">
                <a:latin typeface="Comic Sans MS" pitchFamily="66" charset="0"/>
              </a:rPr>
              <a:t>to be </a:t>
            </a:r>
            <a:r>
              <a:rPr lang="en-US" sz="2800" dirty="0" smtClean="0">
                <a:latin typeface="Comic Sans MS" pitchFamily="66" charset="0"/>
              </a:rPr>
              <a:t>of shorter stature and less likely </a:t>
            </a:r>
            <a:r>
              <a:rPr lang="en-US" sz="2800" dirty="0">
                <a:latin typeface="Comic Sans MS" pitchFamily="66" charset="0"/>
              </a:rPr>
              <a:t>to have reached the onset of puberty, even after controlling for BMI</a:t>
            </a:r>
            <a:r>
              <a:rPr lang="en-US" sz="2800" dirty="0" smtClean="0">
                <a:latin typeface="Comic Sans MS" pitchFamily="66" charset="0"/>
              </a:rPr>
              <a:t>.</a:t>
            </a:r>
            <a:endParaRPr lang="en-US" sz="2800" dirty="0">
              <a:latin typeface="Comic Sans MS" pitchFamily="66" charset="0"/>
            </a:endParaRPr>
          </a:p>
        </p:txBody>
      </p:sp>
      <p:sp>
        <p:nvSpPr>
          <p:cNvPr id="5" name="Line 4"/>
          <p:cNvSpPr>
            <a:spLocks noChangeShapeType="1"/>
          </p:cNvSpPr>
          <p:nvPr/>
        </p:nvSpPr>
        <p:spPr bwMode="auto">
          <a:xfrm>
            <a:off x="457200" y="12192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7" dur="500"/>
                                        <p:tgtEl>
                                          <p:spTgt spid="512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03">
                                            <p:txEl>
                                              <p:pRg st="2" end="2"/>
                                            </p:txEl>
                                          </p:spTgt>
                                        </p:tgtEl>
                                        <p:attrNameLst>
                                          <p:attrName>style.visibility</p:attrName>
                                        </p:attrNameLst>
                                      </p:cBhvr>
                                      <p:to>
                                        <p:strVal val="visible"/>
                                      </p:to>
                                    </p:set>
                                    <p:animEffect transition="in" filter="blinds(horizontal)">
                                      <p:cBhvr>
                                        <p:cTn id="12" dur="500"/>
                                        <p:tgtEl>
                                          <p:spTgt spid="512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4000" b="1" dirty="0" smtClean="0">
                <a:latin typeface="Comic Sans MS" pitchFamily="66" charset="0"/>
              </a:rPr>
              <a:t>Conclusions</a:t>
            </a:r>
            <a:endParaRPr lang="en-US" sz="2800" dirty="0">
              <a:solidFill>
                <a:srgbClr val="CC0000"/>
              </a:solidFill>
            </a:endParaRPr>
          </a:p>
        </p:txBody>
      </p:sp>
      <p:sp>
        <p:nvSpPr>
          <p:cNvPr id="51203" name="Rectangle 3"/>
          <p:cNvSpPr>
            <a:spLocks noGrp="1" noChangeArrowheads="1"/>
          </p:cNvSpPr>
          <p:nvPr>
            <p:ph type="body" idx="1"/>
          </p:nvPr>
        </p:nvSpPr>
        <p:spPr/>
        <p:txBody>
          <a:bodyPr/>
          <a:lstStyle/>
          <a:p>
            <a:pPr>
              <a:spcBef>
                <a:spcPts val="600"/>
              </a:spcBef>
              <a:spcAft>
                <a:spcPts val="1200"/>
              </a:spcAft>
            </a:pPr>
            <a:r>
              <a:rPr lang="en-US" sz="2800" dirty="0" smtClean="0">
                <a:latin typeface="Comic Sans MS" pitchFamily="66" charset="0"/>
              </a:rPr>
              <a:t>Our </a:t>
            </a:r>
            <a:r>
              <a:rPr lang="en-US" sz="2800" dirty="0">
                <a:latin typeface="Comic Sans MS" pitchFamily="66" charset="0"/>
              </a:rPr>
              <a:t>findings suggest that ZEA may have anti-estrogenic effects, perhaps by competing with endogenous </a:t>
            </a:r>
            <a:r>
              <a:rPr lang="en-US" sz="2800" dirty="0" smtClean="0">
                <a:latin typeface="Comic Sans MS" pitchFamily="66" charset="0"/>
              </a:rPr>
              <a:t>estrogens, similar to effects reported for </a:t>
            </a:r>
            <a:r>
              <a:rPr lang="en-US" sz="2800" dirty="0" err="1" smtClean="0">
                <a:latin typeface="Comic Sans MS" pitchFamily="66" charset="0"/>
              </a:rPr>
              <a:t>isoflavones</a:t>
            </a:r>
            <a:r>
              <a:rPr lang="en-US" sz="2800" dirty="0" smtClean="0">
                <a:latin typeface="Comic Sans MS" pitchFamily="66" charset="0"/>
              </a:rPr>
              <a:t>.</a:t>
            </a:r>
            <a:endParaRPr lang="en-US" sz="2800" dirty="0">
              <a:latin typeface="Comic Sans MS" pitchFamily="66" charset="0"/>
            </a:endParaRPr>
          </a:p>
          <a:p>
            <a:pPr>
              <a:spcBef>
                <a:spcPts val="600"/>
              </a:spcBef>
              <a:spcAft>
                <a:spcPts val="600"/>
              </a:spcAft>
            </a:pPr>
            <a:r>
              <a:rPr lang="en-US" sz="2800" dirty="0">
                <a:latin typeface="Comic Sans MS" pitchFamily="66" charset="0"/>
              </a:rPr>
              <a:t>While our results are not conclusive, they raise important questions that should be tested in larger, more diverse </a:t>
            </a:r>
            <a:r>
              <a:rPr lang="en-US" sz="2800" dirty="0" smtClean="0">
                <a:latin typeface="Comic Sans MS" pitchFamily="66" charset="0"/>
              </a:rPr>
              <a:t>populations using a longitudinal design.</a:t>
            </a:r>
            <a:endParaRPr lang="en-US" sz="2800" dirty="0">
              <a:latin typeface="Comic Sans MS" pitchFamily="66" charset="0"/>
            </a:endParaRPr>
          </a:p>
        </p:txBody>
      </p:sp>
      <p:sp>
        <p:nvSpPr>
          <p:cNvPr id="5" name="Line 4"/>
          <p:cNvSpPr>
            <a:spLocks noChangeShapeType="1"/>
          </p:cNvSpPr>
          <p:nvPr/>
        </p:nvSpPr>
        <p:spPr bwMode="auto">
          <a:xfrm>
            <a:off x="457200" y="12192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7"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76200"/>
            <a:ext cx="8229600" cy="609600"/>
          </a:xfrm>
        </p:spPr>
        <p:txBody>
          <a:bodyPr>
            <a:normAutofit fontScale="90000"/>
          </a:bodyPr>
          <a:lstStyle/>
          <a:p>
            <a:r>
              <a:rPr lang="en-US" sz="4000" b="1" dirty="0" smtClean="0">
                <a:latin typeface="Comic Sans MS" pitchFamily="66" charset="0"/>
              </a:rPr>
              <a:t>Future Plans</a:t>
            </a:r>
            <a:endParaRPr lang="en-US" sz="2800" dirty="0">
              <a:solidFill>
                <a:srgbClr val="CC0000"/>
              </a:solidFill>
            </a:endParaRPr>
          </a:p>
        </p:txBody>
      </p:sp>
      <p:sp>
        <p:nvSpPr>
          <p:cNvPr id="51203" name="Rectangle 3"/>
          <p:cNvSpPr>
            <a:spLocks noGrp="1" noChangeArrowheads="1"/>
          </p:cNvSpPr>
          <p:nvPr>
            <p:ph type="body" idx="1"/>
          </p:nvPr>
        </p:nvSpPr>
        <p:spPr>
          <a:xfrm>
            <a:off x="685800" y="685800"/>
            <a:ext cx="8229600" cy="5638800"/>
          </a:xfrm>
        </p:spPr>
        <p:txBody>
          <a:bodyPr/>
          <a:lstStyle/>
          <a:p>
            <a:pPr marL="0" indent="0">
              <a:spcBef>
                <a:spcPts val="600"/>
              </a:spcBef>
              <a:spcAft>
                <a:spcPts val="300"/>
              </a:spcAft>
              <a:buNone/>
            </a:pPr>
            <a:r>
              <a:rPr lang="en-US" sz="2400" b="1" u="sng" dirty="0" smtClean="0">
                <a:solidFill>
                  <a:srgbClr val="26585C"/>
                </a:solidFill>
                <a:latin typeface="Comic Sans MS" pitchFamily="66" charset="0"/>
              </a:rPr>
              <a:t>NIEHS R01 Application: “Urinary </a:t>
            </a:r>
            <a:r>
              <a:rPr lang="en-US" sz="2400" b="1" u="sng" dirty="0" err="1" smtClean="0">
                <a:solidFill>
                  <a:srgbClr val="26585C"/>
                </a:solidFill>
                <a:latin typeface="Comic Sans MS" pitchFamily="66" charset="0"/>
              </a:rPr>
              <a:t>mycoestrogens</a:t>
            </a:r>
            <a:r>
              <a:rPr lang="en-US" sz="2400" b="1" u="sng" dirty="0" smtClean="0">
                <a:solidFill>
                  <a:srgbClr val="26585C"/>
                </a:solidFill>
                <a:latin typeface="Comic Sans MS" pitchFamily="66" charset="0"/>
              </a:rPr>
              <a:t> and pubertal markers in girls”</a:t>
            </a:r>
            <a:r>
              <a:rPr lang="en-US" sz="2400" dirty="0" smtClean="0">
                <a:solidFill>
                  <a:srgbClr val="26585C"/>
                </a:solidFill>
                <a:latin typeface="Comic Sans MS" pitchFamily="66" charset="0"/>
              </a:rPr>
              <a:t>  (PI: Elisa Bandera)</a:t>
            </a:r>
          </a:p>
          <a:p>
            <a:pPr marL="0" indent="0">
              <a:lnSpc>
                <a:spcPct val="80000"/>
              </a:lnSpc>
              <a:spcBef>
                <a:spcPts val="600"/>
              </a:spcBef>
              <a:spcAft>
                <a:spcPts val="300"/>
              </a:spcAft>
              <a:buNone/>
            </a:pPr>
            <a:r>
              <a:rPr lang="en-US" sz="2000" dirty="0" smtClean="0">
                <a:solidFill>
                  <a:srgbClr val="26585C"/>
                </a:solidFill>
                <a:latin typeface="Comic Sans MS" pitchFamily="66" charset="0"/>
              </a:rPr>
              <a:t>Co-investigators: Lawrence H Kushi, Brian Buckley, Gayle Windham, Louise Greenspan, Ian Marshall, Yong Lin.</a:t>
            </a:r>
            <a:endParaRPr lang="en-US" sz="2000" dirty="0" smtClean="0">
              <a:latin typeface="Comic Sans MS" pitchFamily="66" charset="0"/>
            </a:endParaRPr>
          </a:p>
          <a:p>
            <a:pPr marL="0" indent="0">
              <a:spcBef>
                <a:spcPts val="0"/>
              </a:spcBef>
              <a:buNone/>
            </a:pPr>
            <a:endParaRPr lang="en-US" sz="600" dirty="0" smtClean="0">
              <a:latin typeface="Comic Sans MS" pitchFamily="66" charset="0"/>
            </a:endParaRPr>
          </a:p>
          <a:p>
            <a:pPr marL="0" indent="0">
              <a:spcBef>
                <a:spcPts val="0"/>
              </a:spcBef>
            </a:pPr>
            <a:r>
              <a:rPr lang="en-US" sz="1800" dirty="0" smtClean="0">
                <a:latin typeface="Comic Sans MS" pitchFamily="66" charset="0"/>
              </a:rPr>
              <a:t>Aiming to conduct longitudinal analyses in </a:t>
            </a:r>
            <a:r>
              <a:rPr lang="en-US" sz="1800" dirty="0" smtClean="0">
                <a:solidFill>
                  <a:srgbClr val="CC0066"/>
                </a:solidFill>
                <a:latin typeface="Comic Sans MS" pitchFamily="66" charset="0"/>
              </a:rPr>
              <a:t>the </a:t>
            </a:r>
            <a:r>
              <a:rPr lang="en-US" sz="1800" b="1" dirty="0" smtClean="0">
                <a:solidFill>
                  <a:srgbClr val="CC0066"/>
                </a:solidFill>
                <a:latin typeface="Comic Sans MS" pitchFamily="66" charset="0"/>
              </a:rPr>
              <a:t>CYGNET Study</a:t>
            </a:r>
            <a:r>
              <a:rPr lang="en-US" sz="1800" b="1" dirty="0" smtClean="0">
                <a:latin typeface="Comic Sans MS" pitchFamily="66" charset="0"/>
              </a:rPr>
              <a:t>, </a:t>
            </a:r>
            <a:r>
              <a:rPr lang="en-US" sz="1800" dirty="0" smtClean="0">
                <a:latin typeface="Comic Sans MS" pitchFamily="66" charset="0"/>
              </a:rPr>
              <a:t>an ongoing cohort study based at Kaiser Permanente Northern California, by measuring </a:t>
            </a:r>
            <a:r>
              <a:rPr lang="en-US" sz="1800" dirty="0" err="1" smtClean="0">
                <a:latin typeface="Comic Sans MS" pitchFamily="66" charset="0"/>
              </a:rPr>
              <a:t>mycoestrogens</a:t>
            </a:r>
            <a:r>
              <a:rPr lang="en-US" sz="1800" dirty="0" smtClean="0">
                <a:latin typeface="Comic Sans MS" pitchFamily="66" charset="0"/>
              </a:rPr>
              <a:t> in urine samples collected in year 1 follow up (after they completed dietary recalls) in 409 girls and evaluate their role on:</a:t>
            </a:r>
          </a:p>
          <a:p>
            <a:pPr marL="463550" indent="-231775">
              <a:spcBef>
                <a:spcPts val="0"/>
              </a:spcBef>
              <a:buFont typeface="Courier New" pitchFamily="49" charset="0"/>
              <a:buChar char="o"/>
            </a:pPr>
            <a:r>
              <a:rPr lang="en-US" sz="1800" dirty="0" smtClean="0">
                <a:latin typeface="Comic Sans MS" pitchFamily="66" charset="0"/>
              </a:rPr>
              <a:t>age at </a:t>
            </a:r>
            <a:r>
              <a:rPr lang="en-US" sz="1800" dirty="0" err="1" smtClean="0">
                <a:latin typeface="Comic Sans MS" pitchFamily="66" charset="0"/>
              </a:rPr>
              <a:t>thelarche</a:t>
            </a:r>
            <a:r>
              <a:rPr lang="en-US" sz="1800" dirty="0" smtClean="0">
                <a:latin typeface="Comic Sans MS" pitchFamily="66" charset="0"/>
              </a:rPr>
              <a:t> and menarche</a:t>
            </a:r>
          </a:p>
          <a:p>
            <a:pPr marL="463550" indent="-231775">
              <a:spcBef>
                <a:spcPts val="0"/>
              </a:spcBef>
              <a:buFont typeface="Courier New" pitchFamily="49" charset="0"/>
              <a:buChar char="o"/>
            </a:pPr>
            <a:r>
              <a:rPr lang="en-US" sz="1800" dirty="0" smtClean="0">
                <a:latin typeface="Comic Sans MS" pitchFamily="66" charset="0"/>
              </a:rPr>
              <a:t>body size, body composition</a:t>
            </a:r>
          </a:p>
          <a:p>
            <a:pPr marL="463550" indent="-231775">
              <a:spcBef>
                <a:spcPts val="0"/>
              </a:spcBef>
              <a:buFont typeface="Courier New" pitchFamily="49" charset="0"/>
              <a:buChar char="o"/>
            </a:pPr>
            <a:r>
              <a:rPr lang="en-US" sz="1800" dirty="0" smtClean="0">
                <a:latin typeface="Comic Sans MS" pitchFamily="66" charset="0"/>
              </a:rPr>
              <a:t>height at age 15-17 y</a:t>
            </a:r>
          </a:p>
          <a:p>
            <a:pPr marL="463550" indent="-231775">
              <a:spcBef>
                <a:spcPts val="0"/>
              </a:spcBef>
              <a:buFont typeface="Courier New" pitchFamily="49" charset="0"/>
              <a:buChar char="o"/>
            </a:pPr>
            <a:r>
              <a:rPr lang="en-US" sz="1800" dirty="0" smtClean="0">
                <a:latin typeface="Comic Sans MS" pitchFamily="66" charset="0"/>
              </a:rPr>
              <a:t>growth rate (age at take off  and age at peak height velocity).  </a:t>
            </a:r>
          </a:p>
          <a:p>
            <a:pPr marL="0" indent="0">
              <a:spcBef>
                <a:spcPts val="0"/>
              </a:spcBef>
              <a:buNone/>
            </a:pPr>
            <a:endParaRPr lang="en-US" sz="900" dirty="0" smtClean="0">
              <a:latin typeface="Comic Sans MS" pitchFamily="66" charset="0"/>
            </a:endParaRPr>
          </a:p>
          <a:p>
            <a:pPr marL="0" indent="0">
              <a:spcBef>
                <a:spcPts val="0"/>
              </a:spcBef>
            </a:pPr>
            <a:r>
              <a:rPr lang="en-US" sz="1800" dirty="0" smtClean="0">
                <a:latin typeface="Comic Sans MS" pitchFamily="66" charset="0"/>
              </a:rPr>
              <a:t>We will conduct follow-up in </a:t>
            </a:r>
            <a:r>
              <a:rPr lang="en-US" sz="1800" dirty="0" smtClean="0">
                <a:solidFill>
                  <a:srgbClr val="CC0066"/>
                </a:solidFill>
                <a:latin typeface="Comic Sans MS" pitchFamily="66" charset="0"/>
              </a:rPr>
              <a:t>the </a:t>
            </a:r>
            <a:r>
              <a:rPr lang="en-US" sz="1800" b="1" dirty="0" smtClean="0">
                <a:solidFill>
                  <a:srgbClr val="CC0066"/>
                </a:solidFill>
                <a:latin typeface="Comic Sans MS" pitchFamily="66" charset="0"/>
              </a:rPr>
              <a:t>Jersey Girl Study </a:t>
            </a:r>
            <a:r>
              <a:rPr lang="en-US" sz="1800" dirty="0" smtClean="0">
                <a:latin typeface="Comic Sans MS" pitchFamily="66" charset="0"/>
              </a:rPr>
              <a:t>(n=200) to better infer causality and examine other endpoints, including final height and onset of menarche.</a:t>
            </a:r>
          </a:p>
          <a:p>
            <a:pPr marL="0" indent="0">
              <a:spcBef>
                <a:spcPts val="0"/>
              </a:spcBef>
              <a:buNone/>
            </a:pPr>
            <a:endParaRPr lang="en-US" sz="800" dirty="0" smtClean="0">
              <a:latin typeface="Comic Sans MS" pitchFamily="66" charset="0"/>
            </a:endParaRPr>
          </a:p>
          <a:p>
            <a:pPr marL="0" indent="0">
              <a:spcBef>
                <a:spcPts val="0"/>
              </a:spcBef>
            </a:pPr>
            <a:r>
              <a:rPr lang="en-US" sz="1800" dirty="0" smtClean="0">
                <a:latin typeface="Comic Sans MS" pitchFamily="66" charset="0"/>
              </a:rPr>
              <a:t>We will also compare levels and food sources in California and NJ</a:t>
            </a:r>
          </a:p>
          <a:p>
            <a:pPr>
              <a:lnSpc>
                <a:spcPct val="80000"/>
              </a:lnSpc>
              <a:buNone/>
            </a:pPr>
            <a:endParaRPr lang="en-US" sz="2400" dirty="0">
              <a:latin typeface="Comic Sans MS" pitchFamily="66" charset="0"/>
            </a:endParaRPr>
          </a:p>
          <a:p>
            <a:pPr>
              <a:lnSpc>
                <a:spcPct val="80000"/>
              </a:lnSpc>
              <a:buNone/>
            </a:pPr>
            <a:endParaRPr lang="en-US" sz="2400" dirty="0">
              <a:latin typeface="Comic Sans MS" pitchFamily="66" charset="0"/>
            </a:endParaRPr>
          </a:p>
        </p:txBody>
      </p:sp>
      <p:sp>
        <p:nvSpPr>
          <p:cNvPr id="5" name="Line 4"/>
          <p:cNvSpPr>
            <a:spLocks noChangeShapeType="1"/>
          </p:cNvSpPr>
          <p:nvPr/>
        </p:nvSpPr>
        <p:spPr bwMode="auto">
          <a:xfrm>
            <a:off x="685800" y="685800"/>
            <a:ext cx="83058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0"/>
            <a:ext cx="7696200" cy="1371600"/>
          </a:xfrm>
        </p:spPr>
        <p:txBody>
          <a:bodyPr>
            <a:normAutofit/>
          </a:bodyPr>
          <a:lstStyle/>
          <a:p>
            <a:pPr algn="ctr"/>
            <a:r>
              <a:rPr lang="en-US" sz="5400" dirty="0" smtClean="0"/>
              <a:t>Thank you!!</a:t>
            </a:r>
            <a:endParaRPr lang="en-US" sz="5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p:cNvPicPr>
            <a:picLocks noChangeAspect="1" noChangeArrowheads="1"/>
          </p:cNvPicPr>
          <p:nvPr/>
        </p:nvPicPr>
        <p:blipFill>
          <a:blip r:embed="rId3" cstate="print"/>
          <a:srcRect/>
          <a:stretch>
            <a:fillRect/>
          </a:stretch>
        </p:blipFill>
        <p:spPr bwMode="auto">
          <a:xfrm>
            <a:off x="746125" y="55563"/>
            <a:ext cx="5883275" cy="6802437"/>
          </a:xfrm>
          <a:prstGeom prst="rect">
            <a:avLst/>
          </a:prstGeom>
          <a:noFill/>
          <a:ln w="9525">
            <a:noFill/>
            <a:miter lim="800000"/>
            <a:headEnd/>
            <a:tailEnd/>
          </a:ln>
          <a:effectLst/>
        </p:spPr>
      </p:pic>
      <p:sp>
        <p:nvSpPr>
          <p:cNvPr id="149507" name="Line 3"/>
          <p:cNvSpPr>
            <a:spLocks noChangeShapeType="1"/>
          </p:cNvSpPr>
          <p:nvPr/>
        </p:nvSpPr>
        <p:spPr bwMode="auto">
          <a:xfrm>
            <a:off x="304800" y="1676400"/>
            <a:ext cx="381000" cy="0"/>
          </a:xfrm>
          <a:prstGeom prst="line">
            <a:avLst/>
          </a:prstGeom>
          <a:noFill/>
          <a:ln w="57150">
            <a:solidFill>
              <a:srgbClr val="9900FF"/>
            </a:solidFill>
            <a:round/>
            <a:headEnd/>
            <a:tailEnd type="triangle" w="med" len="med"/>
          </a:ln>
          <a:effectLst/>
        </p:spPr>
        <p:txBody>
          <a:bodyPr/>
          <a:lstStyle/>
          <a:p>
            <a:endParaRPr lang="en-US"/>
          </a:p>
        </p:txBody>
      </p:sp>
      <p:sp>
        <p:nvSpPr>
          <p:cNvPr id="149508" name="Line 4"/>
          <p:cNvSpPr>
            <a:spLocks noChangeShapeType="1"/>
          </p:cNvSpPr>
          <p:nvPr/>
        </p:nvSpPr>
        <p:spPr bwMode="auto">
          <a:xfrm flipH="1">
            <a:off x="6705600" y="1676400"/>
            <a:ext cx="304800" cy="0"/>
          </a:xfrm>
          <a:prstGeom prst="line">
            <a:avLst/>
          </a:prstGeom>
          <a:noFill/>
          <a:ln w="57150">
            <a:solidFill>
              <a:srgbClr val="9900FF"/>
            </a:solidFill>
            <a:round/>
            <a:headEnd/>
            <a:tailEnd type="triangle" w="med" len="med"/>
          </a:ln>
          <a:effectLst/>
        </p:spPr>
        <p:txBody>
          <a:bodyPr/>
          <a:lstStyle/>
          <a:p>
            <a:endParaRPr lang="en-US"/>
          </a:p>
        </p:txBody>
      </p:sp>
      <p:sp>
        <p:nvSpPr>
          <p:cNvPr id="149509" name="Text Box 5"/>
          <p:cNvSpPr txBox="1">
            <a:spLocks noChangeArrowheads="1"/>
          </p:cNvSpPr>
          <p:nvPr/>
        </p:nvSpPr>
        <p:spPr bwMode="auto">
          <a:xfrm>
            <a:off x="6629400" y="6019800"/>
            <a:ext cx="2514600" cy="523220"/>
          </a:xfrm>
          <a:prstGeom prst="rect">
            <a:avLst/>
          </a:prstGeom>
          <a:noFill/>
          <a:ln w="9525">
            <a:noFill/>
            <a:miter lim="800000"/>
            <a:headEnd/>
            <a:tailEnd/>
          </a:ln>
          <a:effectLst/>
        </p:spPr>
        <p:txBody>
          <a:bodyPr wrap="square">
            <a:spAutoFit/>
          </a:bodyPr>
          <a:lstStyle/>
          <a:p>
            <a:r>
              <a:rPr lang="en-US" sz="1400" i="1" dirty="0"/>
              <a:t>(McPherson et al., BMJ, 2000)</a:t>
            </a:r>
          </a:p>
        </p:txBody>
      </p:sp>
      <p:pic>
        <p:nvPicPr>
          <p:cNvPr id="149510" name="Picture 6" descr="http://z.about.com/d/webclipart/1/0/4/Y/rib1.gif - 3.3 K"/>
          <p:cNvPicPr>
            <a:picLocks noChangeAspect="1" noChangeArrowheads="1"/>
          </p:cNvPicPr>
          <p:nvPr/>
        </p:nvPicPr>
        <p:blipFill>
          <a:blip r:embed="rId4" cstate="print"/>
          <a:srcRect/>
          <a:stretch>
            <a:fillRect/>
          </a:stretch>
        </p:blipFill>
        <p:spPr bwMode="auto">
          <a:xfrm>
            <a:off x="7391400" y="533400"/>
            <a:ext cx="1073150" cy="1717675"/>
          </a:xfrm>
          <a:prstGeom prst="rect">
            <a:avLst/>
          </a:prstGeom>
          <a:noFill/>
        </p:spPr>
      </p:pic>
      <p:sp>
        <p:nvSpPr>
          <p:cNvPr id="9" name="Line 3"/>
          <p:cNvSpPr>
            <a:spLocks noChangeShapeType="1"/>
          </p:cNvSpPr>
          <p:nvPr/>
        </p:nvSpPr>
        <p:spPr bwMode="auto">
          <a:xfrm>
            <a:off x="304800" y="4191000"/>
            <a:ext cx="381000" cy="0"/>
          </a:xfrm>
          <a:prstGeom prst="line">
            <a:avLst/>
          </a:prstGeom>
          <a:noFill/>
          <a:ln w="57150">
            <a:solidFill>
              <a:srgbClr val="9900FF"/>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en-US" sz="3200" dirty="0" smtClean="0"/>
              <a:t>Life-course breast cancer risk</a:t>
            </a:r>
            <a:endParaRPr lang="en-US" sz="3200" dirty="0"/>
          </a:p>
        </p:txBody>
      </p:sp>
      <p:pic>
        <p:nvPicPr>
          <p:cNvPr id="1026" name="Picture 2"/>
          <p:cNvPicPr>
            <a:picLocks noGrp="1" noChangeAspect="1" noChangeArrowheads="1"/>
          </p:cNvPicPr>
          <p:nvPr>
            <p:ph idx="1"/>
          </p:nvPr>
        </p:nvPicPr>
        <p:blipFill>
          <a:blip r:embed="rId2" cstate="print"/>
          <a:srcRect b="34404"/>
          <a:stretch>
            <a:fillRect/>
          </a:stretch>
        </p:blipFill>
        <p:spPr bwMode="auto">
          <a:xfrm>
            <a:off x="457200" y="1371600"/>
            <a:ext cx="8114702" cy="5278575"/>
          </a:xfrm>
          <a:prstGeom prst="rect">
            <a:avLst/>
          </a:prstGeom>
          <a:noFill/>
          <a:ln w="9525">
            <a:noFill/>
            <a:miter lim="800000"/>
            <a:headEnd/>
            <a:tailEnd/>
          </a:ln>
        </p:spPr>
      </p:pic>
      <p:sp>
        <p:nvSpPr>
          <p:cNvPr id="5" name="TextBox 4"/>
          <p:cNvSpPr txBox="1"/>
          <p:nvPr/>
        </p:nvSpPr>
        <p:spPr>
          <a:xfrm>
            <a:off x="5181600" y="6248400"/>
            <a:ext cx="3788217" cy="338554"/>
          </a:xfrm>
          <a:prstGeom prst="rect">
            <a:avLst/>
          </a:prstGeom>
          <a:noFill/>
        </p:spPr>
        <p:txBody>
          <a:bodyPr wrap="none" rtlCol="0">
            <a:spAutoFit/>
          </a:bodyPr>
          <a:lstStyle/>
          <a:p>
            <a:r>
              <a:rPr lang="en-US" sz="1600" dirty="0" smtClean="0"/>
              <a:t>(</a:t>
            </a:r>
            <a:r>
              <a:rPr lang="en-US" sz="1600" dirty="0" err="1" smtClean="0"/>
              <a:t>Uauy</a:t>
            </a:r>
            <a:r>
              <a:rPr lang="en-US" sz="1600" dirty="0" smtClean="0"/>
              <a:t> and </a:t>
            </a:r>
            <a:r>
              <a:rPr lang="en-US" sz="1600" dirty="0" err="1" smtClean="0"/>
              <a:t>Solomons</a:t>
            </a:r>
            <a:r>
              <a:rPr lang="en-US" sz="1600" dirty="0" smtClean="0"/>
              <a:t>, J </a:t>
            </a:r>
            <a:r>
              <a:rPr lang="en-US" sz="1600" dirty="0" err="1" smtClean="0"/>
              <a:t>Nutr</a:t>
            </a:r>
            <a:r>
              <a:rPr lang="en-US" sz="1600" dirty="0" smtClean="0"/>
              <a:t> 2005)</a:t>
            </a:r>
            <a:endParaRPr lang="en-US" sz="1600" dirty="0"/>
          </a:p>
        </p:txBody>
      </p:sp>
      <p:cxnSp>
        <p:nvCxnSpPr>
          <p:cNvPr id="7" name="Straight Connector 6"/>
          <p:cNvCxnSpPr/>
          <p:nvPr/>
        </p:nvCxnSpPr>
        <p:spPr>
          <a:xfrm>
            <a:off x="2133600" y="381000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33600" y="4038600"/>
            <a:ext cx="990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09800" y="3352800"/>
            <a:ext cx="990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0" y="3048000"/>
            <a:ext cx="990600"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733800" y="36576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209800" y="48006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5257800" y="3200400"/>
            <a:ext cx="863441" cy="307777"/>
          </a:xfrm>
          <a:prstGeom prst="rect">
            <a:avLst/>
          </a:prstGeom>
          <a:noFill/>
        </p:spPr>
        <p:txBody>
          <a:bodyPr wrap="none" rtlCol="0">
            <a:spAutoFit/>
          </a:bodyPr>
          <a:lstStyle/>
          <a:p>
            <a:r>
              <a:rPr lang="en-US" sz="1400" dirty="0" smtClean="0"/>
              <a:t>Obesity</a:t>
            </a:r>
            <a:endParaRPr lang="en-US" sz="1400" dirty="0"/>
          </a:p>
        </p:txBody>
      </p:sp>
      <p:sp>
        <p:nvSpPr>
          <p:cNvPr id="19" name="TextBox 18"/>
          <p:cNvSpPr txBox="1"/>
          <p:nvPr/>
        </p:nvSpPr>
        <p:spPr>
          <a:xfrm>
            <a:off x="6908959" y="2971800"/>
            <a:ext cx="863441" cy="307777"/>
          </a:xfrm>
          <a:prstGeom prst="rect">
            <a:avLst/>
          </a:prstGeom>
          <a:noFill/>
        </p:spPr>
        <p:txBody>
          <a:bodyPr wrap="none" rtlCol="0">
            <a:spAutoFit/>
          </a:bodyPr>
          <a:lstStyle/>
          <a:p>
            <a:r>
              <a:rPr lang="en-US" sz="1400" dirty="0" smtClean="0"/>
              <a:t>Obesity</a:t>
            </a:r>
            <a:endParaRPr lang="en-US" sz="1400" dirty="0"/>
          </a:p>
        </p:txBody>
      </p:sp>
      <p:cxnSp>
        <p:nvCxnSpPr>
          <p:cNvPr id="20" name="Straight Connector 19"/>
          <p:cNvCxnSpPr/>
          <p:nvPr/>
        </p:nvCxnSpPr>
        <p:spPr>
          <a:xfrm>
            <a:off x="5410200" y="34290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86600" y="32004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066800" y="5181600"/>
            <a:ext cx="6096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66800" y="5410200"/>
            <a:ext cx="76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657600" y="4264223"/>
            <a:ext cx="550151" cy="307777"/>
          </a:xfrm>
          <a:prstGeom prst="rect">
            <a:avLst/>
          </a:prstGeom>
          <a:noFill/>
        </p:spPr>
        <p:txBody>
          <a:bodyPr wrap="none" rtlCol="0">
            <a:spAutoFit/>
          </a:bodyPr>
          <a:lstStyle/>
          <a:p>
            <a:r>
              <a:rPr lang="en-US" sz="1400" dirty="0" smtClean="0"/>
              <a:t>Diet</a:t>
            </a:r>
            <a:endParaRPr lang="en-US" sz="1400" dirty="0"/>
          </a:p>
        </p:txBody>
      </p:sp>
      <p:cxnSp>
        <p:nvCxnSpPr>
          <p:cNvPr id="24" name="Straight Connector 23"/>
          <p:cNvCxnSpPr/>
          <p:nvPr/>
        </p:nvCxnSpPr>
        <p:spPr>
          <a:xfrm>
            <a:off x="3733800" y="4495800"/>
            <a:ext cx="4572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257800" y="2971800"/>
            <a:ext cx="4572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09800" y="4648200"/>
            <a:ext cx="8382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66800" y="4114800"/>
            <a:ext cx="533400" cy="0"/>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sp>
        <p:nvSpPr>
          <p:cNvPr id="25" name="Line 4"/>
          <p:cNvSpPr>
            <a:spLocks noChangeShapeType="1"/>
          </p:cNvSpPr>
          <p:nvPr/>
        </p:nvSpPr>
        <p:spPr bwMode="auto">
          <a:xfrm>
            <a:off x="914400" y="12192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10000"/>
          </a:bodyPr>
          <a:lstStyle/>
          <a:p>
            <a:pPr>
              <a:spcAft>
                <a:spcPts val="600"/>
              </a:spcAft>
            </a:pPr>
            <a:r>
              <a:rPr lang="en-US" dirty="0" smtClean="0"/>
              <a:t>Epidemiologic studies have shown:</a:t>
            </a:r>
          </a:p>
          <a:p>
            <a:pPr>
              <a:buNone/>
            </a:pPr>
            <a:r>
              <a:rPr lang="en-US" sz="2400" dirty="0" smtClean="0"/>
              <a:t>Height:</a:t>
            </a:r>
          </a:p>
          <a:p>
            <a:pPr lvl="1"/>
            <a:r>
              <a:rPr lang="en-US" dirty="0" smtClean="0"/>
              <a:t>I</a:t>
            </a:r>
            <a:r>
              <a:rPr lang="en-US" dirty="0" smtClean="0"/>
              <a:t>ncreased risk for tallest girls and rapid growth during adolescence</a:t>
            </a:r>
          </a:p>
          <a:p>
            <a:pPr lvl="1"/>
            <a:r>
              <a:rPr lang="en-US" dirty="0" smtClean="0"/>
              <a:t>Increased risk for adult height</a:t>
            </a:r>
          </a:p>
          <a:p>
            <a:pPr marL="117475" lvl="1" indent="0">
              <a:buNone/>
            </a:pPr>
            <a:r>
              <a:rPr lang="en-US" dirty="0" smtClean="0"/>
              <a:t>BMI:</a:t>
            </a:r>
          </a:p>
          <a:p>
            <a:pPr lvl="1"/>
            <a:r>
              <a:rPr lang="en-US" dirty="0" smtClean="0"/>
              <a:t>Increased risk for higher birth weight</a:t>
            </a:r>
          </a:p>
          <a:p>
            <a:pPr lvl="1"/>
            <a:r>
              <a:rPr lang="en-US" dirty="0" smtClean="0"/>
              <a:t>Decreased risk for higher BMI during adolescence and young adulthood</a:t>
            </a:r>
          </a:p>
          <a:p>
            <a:pPr lvl="1"/>
            <a:r>
              <a:rPr lang="en-US" dirty="0" smtClean="0"/>
              <a:t>Decreased risk for premenopausal women</a:t>
            </a:r>
          </a:p>
          <a:p>
            <a:pPr lvl="1"/>
            <a:r>
              <a:rPr lang="en-US" dirty="0" smtClean="0"/>
              <a:t>Increased risk for postmenopausal women</a:t>
            </a:r>
          </a:p>
          <a:p>
            <a:r>
              <a:rPr lang="en-US" dirty="0" smtClean="0"/>
              <a:t>Current evidence mostly based on studies in white women.</a:t>
            </a:r>
          </a:p>
          <a:p>
            <a:endParaRPr lang="en-US" dirty="0" smtClean="0"/>
          </a:p>
          <a:p>
            <a:endParaRPr lang="en-US" dirty="0"/>
          </a:p>
        </p:txBody>
      </p:sp>
      <p:sp>
        <p:nvSpPr>
          <p:cNvPr id="4" name="Title 3"/>
          <p:cNvSpPr>
            <a:spLocks noGrp="1"/>
          </p:cNvSpPr>
          <p:nvPr>
            <p:ph type="title"/>
          </p:nvPr>
        </p:nvSpPr>
        <p:spPr/>
        <p:txBody>
          <a:bodyPr>
            <a:normAutofit fontScale="90000"/>
          </a:bodyPr>
          <a:lstStyle/>
          <a:p>
            <a:pPr algn="r"/>
            <a:r>
              <a:rPr lang="en-US" dirty="0" smtClean="0"/>
              <a:t>B</a:t>
            </a:r>
            <a:r>
              <a:rPr lang="en-US" dirty="0" smtClean="0"/>
              <a:t>ody size and BC: background</a:t>
            </a:r>
            <a:endParaRPr lang="en-US" dirty="0"/>
          </a:p>
        </p:txBody>
      </p:sp>
      <p:sp>
        <p:nvSpPr>
          <p:cNvPr id="6" name="Line 4"/>
          <p:cNvSpPr>
            <a:spLocks noChangeShapeType="1"/>
          </p:cNvSpPr>
          <p:nvPr/>
        </p:nvSpPr>
        <p:spPr bwMode="auto">
          <a:xfrm>
            <a:off x="533400" y="1295400"/>
            <a:ext cx="8001000" cy="0"/>
          </a:xfrm>
          <a:prstGeom prst="line">
            <a:avLst/>
          </a:prstGeom>
          <a:ln>
            <a:headEnd/>
            <a:tailEnd/>
          </a:ln>
        </p:spPr>
        <p:style>
          <a:lnRef idx="3">
            <a:schemeClr val="accent2"/>
          </a:lnRef>
          <a:fillRef idx="0">
            <a:schemeClr val="accent2"/>
          </a:fillRef>
          <a:effectRef idx="2">
            <a:schemeClr val="accent2"/>
          </a:effectRef>
          <a:fontRef idx="minor">
            <a:schemeClr val="tx1"/>
          </a:fontRef>
        </p:style>
        <p:txBody>
          <a:bodyPr/>
          <a:lstStyle/>
          <a:p>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1139</TotalTime>
  <Words>4333</Words>
  <Application>Microsoft Office PowerPoint</Application>
  <PresentationFormat>On-screen Show (4:3)</PresentationFormat>
  <Paragraphs>886</Paragraphs>
  <Slides>65</Slides>
  <Notes>20</Notes>
  <HiddenSlides>1</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Concourse</vt:lpstr>
      <vt:lpstr>New insights into  breast cancer etiology</vt:lpstr>
      <vt:lpstr>Slide 2</vt:lpstr>
      <vt:lpstr>Slide 3</vt:lpstr>
      <vt:lpstr>Slide 4</vt:lpstr>
      <vt:lpstr>Possible reasons for poorer survival in African Americans</vt:lpstr>
      <vt:lpstr>Slide 6</vt:lpstr>
      <vt:lpstr>Slide 7</vt:lpstr>
      <vt:lpstr>Life-course breast cancer risk</vt:lpstr>
      <vt:lpstr>Body size and BC: background</vt:lpstr>
      <vt:lpstr>The complex relationship of BMI on breast cancer risk</vt:lpstr>
      <vt:lpstr>Body size and breast cancer risk in women of African ancestry in the Women’s Circle of Health Study</vt:lpstr>
      <vt:lpstr>Slide 12</vt:lpstr>
      <vt:lpstr>Slide 13</vt:lpstr>
      <vt:lpstr>Slide 14</vt:lpstr>
      <vt:lpstr>Women’s Circle of Health Study: Study Team</vt:lpstr>
      <vt:lpstr>Body size in early life and breast cancer risk in African American women and whites</vt:lpstr>
      <vt:lpstr>Slide 17</vt:lpstr>
      <vt:lpstr>Covariates considered</vt:lpstr>
      <vt:lpstr>Major findings: Body size during childhood and adolescence and  postmenopausal breast cancer risk in AA</vt:lpstr>
      <vt:lpstr>Slide 20</vt:lpstr>
      <vt:lpstr>Body fatness and breast cancer risk in women of African ancestry</vt:lpstr>
      <vt:lpstr>Current BMI and breast cancer risk in AA women (WCHS, 2006-2012)</vt:lpstr>
      <vt:lpstr>WHR and breast cancer risk in AA women (WCHS, 2006-2012)</vt:lpstr>
      <vt:lpstr>Waist circumference and breast cancer risk in AA women (WCHS, 2006-2012)</vt:lpstr>
      <vt:lpstr>Hip circumference and breast cancer risk in AA women (WCHS, 2006-2012)</vt:lpstr>
      <vt:lpstr>Summary/ Major findings</vt:lpstr>
      <vt:lpstr>Conclusions</vt:lpstr>
      <vt:lpstr>Conclusions</vt:lpstr>
      <vt:lpstr>Life-course breast cancer risk</vt:lpstr>
      <vt:lpstr>Slide 30</vt:lpstr>
      <vt:lpstr>Mycoestrogens and growth and development: Study Team</vt:lpstr>
      <vt:lpstr>Puberty and breast cancer</vt:lpstr>
      <vt:lpstr>Slide 33</vt:lpstr>
      <vt:lpstr>What are mycotoxins?</vt:lpstr>
      <vt:lpstr>Mycotoxin contamination</vt:lpstr>
      <vt:lpstr>Factors influencing mycotoxin occurrence in the food chain (Pestka and Casale, 1988) </vt:lpstr>
      <vt:lpstr>Some mycotoxins and mycotoxin producing fungi  (Sinha, 1996; Carlile et al., 2001) </vt:lpstr>
      <vt:lpstr>Zearalenone</vt:lpstr>
      <vt:lpstr>Zeranol</vt:lpstr>
      <vt:lpstr>Slide 40</vt:lpstr>
      <vt:lpstr>Zearalenone and its metabolites</vt:lpstr>
      <vt:lpstr>Slide 42</vt:lpstr>
      <vt:lpstr>Mycoestrogens and puberty</vt:lpstr>
      <vt:lpstr>Slide 44</vt:lpstr>
      <vt:lpstr>METHODS</vt:lpstr>
      <vt:lpstr>Slide 46</vt:lpstr>
      <vt:lpstr>Dietary  Assessment</vt:lpstr>
      <vt:lpstr>Urine sample collection, processing, and measurements</vt:lpstr>
      <vt:lpstr>Data Analysis</vt:lpstr>
      <vt:lpstr>Main Questions</vt:lpstr>
      <vt:lpstr>Specific-gravity corrected urinary levels of mycoestrogens among girls with detectable levels. The Jersey Girl Study (n=163)</vt:lpstr>
      <vt:lpstr>Specific Gravity-Corrected levels of mycoE (pg/ml) according to selected characteristics (n=163)</vt:lpstr>
      <vt:lpstr>Specific Gravity-Corrected levels of mycoE (pg/ml) according to selected characteristics (n=163)</vt:lpstr>
      <vt:lpstr>Specific Gravity-Corrected levels of mycoE (pg/ml) according to selected characteristics (n=163)</vt:lpstr>
      <vt:lpstr>Urinary ZEA (geometric means and 95% CI in pg/ml) according to intake of beef and popcorn*</vt:lpstr>
      <vt:lpstr>Urinary ZEA (geometric means and 95% CI in pg/ml) according to intake of beef and popcorn*</vt:lpstr>
      <vt:lpstr>Anthropometric factors (age-adjusted means±SE) according to mycoestrogen status</vt:lpstr>
      <vt:lpstr>Food consumption based on three-day average (age-adjusted means±SE) according to mycoestrogen status</vt:lpstr>
      <vt:lpstr>Slide 59</vt:lpstr>
      <vt:lpstr>Prevalence ratios (PR) and 95% CI  for onset of breast development  according to mycoestrogen status</vt:lpstr>
      <vt:lpstr>Strengths and Limitations</vt:lpstr>
      <vt:lpstr>Conclusions</vt:lpstr>
      <vt:lpstr>Conclusions</vt:lpstr>
      <vt:lpstr>Future Plans</vt:lpstr>
      <vt:lpstr>Thank you!!</vt:lpstr>
    </vt:vector>
  </TitlesOfParts>
  <Company>cinj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Emerging issues in breast cancer etiology</dc:title>
  <dc:creator>Elisa V. Bandera</dc:creator>
  <cp:lastModifiedBy>Elisa V. Bandera</cp:lastModifiedBy>
  <cp:revision>109</cp:revision>
  <dcterms:created xsi:type="dcterms:W3CDTF">2013-02-23T23:28:50Z</dcterms:created>
  <dcterms:modified xsi:type="dcterms:W3CDTF">2013-03-02T04:23:08Z</dcterms:modified>
</cp:coreProperties>
</file>