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 id="2147483696" r:id="rId4"/>
    <p:sldMasterId id="2147483708" r:id="rId5"/>
    <p:sldMasterId id="2147483732" r:id="rId6"/>
    <p:sldMasterId id="2147483744" r:id="rId7"/>
  </p:sldMasterIdLst>
  <p:notesMasterIdLst>
    <p:notesMasterId r:id="rId85"/>
  </p:notesMasterIdLst>
  <p:handoutMasterIdLst>
    <p:handoutMasterId r:id="rId86"/>
  </p:handoutMasterIdLst>
  <p:sldIdLst>
    <p:sldId id="256" r:id="rId8"/>
    <p:sldId id="514" r:id="rId9"/>
    <p:sldId id="556" r:id="rId10"/>
    <p:sldId id="545" r:id="rId11"/>
    <p:sldId id="547" r:id="rId12"/>
    <p:sldId id="424" r:id="rId13"/>
    <p:sldId id="425" r:id="rId14"/>
    <p:sldId id="414" r:id="rId15"/>
    <p:sldId id="420" r:id="rId16"/>
    <p:sldId id="426" r:id="rId17"/>
    <p:sldId id="275" r:id="rId18"/>
    <p:sldId id="263" r:id="rId19"/>
    <p:sldId id="264" r:id="rId20"/>
    <p:sldId id="575" r:id="rId21"/>
    <p:sldId id="521" r:id="rId22"/>
    <p:sldId id="522" r:id="rId23"/>
    <p:sldId id="523" r:id="rId24"/>
    <p:sldId id="381" r:id="rId25"/>
    <p:sldId id="305" r:id="rId26"/>
    <p:sldId id="499" r:id="rId27"/>
    <p:sldId id="488" r:id="rId28"/>
    <p:sldId id="498" r:id="rId29"/>
    <p:sldId id="557" r:id="rId30"/>
    <p:sldId id="558" r:id="rId31"/>
    <p:sldId id="419" r:id="rId32"/>
    <p:sldId id="383" r:id="rId33"/>
    <p:sldId id="548" r:id="rId34"/>
    <p:sldId id="307" r:id="rId35"/>
    <p:sldId id="308" r:id="rId36"/>
    <p:sldId id="549" r:id="rId37"/>
    <p:sldId id="550" r:id="rId38"/>
    <p:sldId id="551" r:id="rId39"/>
    <p:sldId id="552" r:id="rId40"/>
    <p:sldId id="564" r:id="rId41"/>
    <p:sldId id="477" r:id="rId42"/>
    <p:sldId id="480" r:id="rId43"/>
    <p:sldId id="563" r:id="rId44"/>
    <p:sldId id="568" r:id="rId45"/>
    <p:sldId id="311" r:id="rId46"/>
    <p:sldId id="569" r:id="rId47"/>
    <p:sldId id="461" r:id="rId48"/>
    <p:sldId id="402" r:id="rId49"/>
    <p:sldId id="403" r:id="rId50"/>
    <p:sldId id="404" r:id="rId51"/>
    <p:sldId id="573" r:id="rId52"/>
    <p:sldId id="405" r:id="rId53"/>
    <p:sldId id="462" r:id="rId54"/>
    <p:sldId id="463" r:id="rId55"/>
    <p:sldId id="464" r:id="rId56"/>
    <p:sldId id="316" r:id="rId57"/>
    <p:sldId id="319" r:id="rId58"/>
    <p:sldId id="466" r:id="rId59"/>
    <p:sldId id="467" r:id="rId60"/>
    <p:sldId id="475" r:id="rId61"/>
    <p:sldId id="537" r:id="rId62"/>
    <p:sldId id="538" r:id="rId63"/>
    <p:sldId id="539" r:id="rId64"/>
    <p:sldId id="527" r:id="rId65"/>
    <p:sldId id="528" r:id="rId66"/>
    <p:sldId id="529" r:id="rId67"/>
    <p:sldId id="530" r:id="rId68"/>
    <p:sldId id="524" r:id="rId69"/>
    <p:sldId id="525" r:id="rId70"/>
    <p:sldId id="526" r:id="rId71"/>
    <p:sldId id="574" r:id="rId72"/>
    <p:sldId id="553" r:id="rId73"/>
    <p:sldId id="554" r:id="rId74"/>
    <p:sldId id="555" r:id="rId75"/>
    <p:sldId id="560" r:id="rId76"/>
    <p:sldId id="561" r:id="rId77"/>
    <p:sldId id="562" r:id="rId78"/>
    <p:sldId id="546" r:id="rId79"/>
    <p:sldId id="543" r:id="rId80"/>
    <p:sldId id="544" r:id="rId81"/>
    <p:sldId id="570" r:id="rId82"/>
    <p:sldId id="571" r:id="rId83"/>
    <p:sldId id="572" r:id="rId84"/>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66FF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showGuides="1">
      <p:cViewPr>
        <p:scale>
          <a:sx n="60" d="100"/>
          <a:sy n="60" d="100"/>
        </p:scale>
        <p:origin x="-31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slide" Target="slides/slide56.xml"/><Relationship Id="rId68" Type="http://schemas.openxmlformats.org/officeDocument/2006/relationships/slide" Target="slides/slide61.xml"/><Relationship Id="rId76" Type="http://schemas.openxmlformats.org/officeDocument/2006/relationships/slide" Target="slides/slide69.xml"/><Relationship Id="rId84" Type="http://schemas.openxmlformats.org/officeDocument/2006/relationships/slide" Target="slides/slide77.xml"/><Relationship Id="rId89" Type="http://schemas.openxmlformats.org/officeDocument/2006/relationships/theme" Target="theme/theme1.xml"/><Relationship Id="rId7" Type="http://schemas.openxmlformats.org/officeDocument/2006/relationships/slideMaster" Target="slideMasters/slideMaster7.xml"/><Relationship Id="rId71" Type="http://schemas.openxmlformats.org/officeDocument/2006/relationships/slide" Target="slides/slide64.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slide" Target="slides/slide59.xml"/><Relationship Id="rId74" Type="http://schemas.openxmlformats.org/officeDocument/2006/relationships/slide" Target="slides/slide67.xml"/><Relationship Id="rId79" Type="http://schemas.openxmlformats.org/officeDocument/2006/relationships/slide" Target="slides/slide72.xml"/><Relationship Id="rId87" Type="http://schemas.openxmlformats.org/officeDocument/2006/relationships/presProps" Target="presProps.xml"/><Relationship Id="rId5" Type="http://schemas.openxmlformats.org/officeDocument/2006/relationships/slideMaster" Target="slideMasters/slideMaster5.xml"/><Relationship Id="rId61" Type="http://schemas.openxmlformats.org/officeDocument/2006/relationships/slide" Target="slides/slide54.xml"/><Relationship Id="rId82" Type="http://schemas.openxmlformats.org/officeDocument/2006/relationships/slide" Target="slides/slide75.xml"/><Relationship Id="rId90" Type="http://schemas.openxmlformats.org/officeDocument/2006/relationships/tableStyles" Target="tableStyles.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slide" Target="slides/slide70.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slide" Target="slides/slide73.xml"/><Relationship Id="rId85"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slide" Target="slides/slide68.xml"/><Relationship Id="rId83" Type="http://schemas.openxmlformats.org/officeDocument/2006/relationships/slide" Target="slides/slide76.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slide" Target="slides/slide71.xml"/><Relationship Id="rId81" Type="http://schemas.openxmlformats.org/officeDocument/2006/relationships/slide" Target="slides/slide74.xml"/><Relationship Id="rId86"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defRPr sz="1300"/>
            </a:lvl1pPr>
          </a:lstStyle>
          <a:p>
            <a:pPr>
              <a:defRPr/>
            </a:pPr>
            <a:endParaRPr lang="en-US"/>
          </a:p>
        </p:txBody>
      </p:sp>
      <p:sp>
        <p:nvSpPr>
          <p:cNvPr id="15363" name="Rectangle 3"/>
          <p:cNvSpPr>
            <a:spLocks noGrp="1" noChangeArrowheads="1"/>
          </p:cNvSpPr>
          <p:nvPr>
            <p:ph type="dt" sz="quarter" idx="1"/>
          </p:nvPr>
        </p:nvSpPr>
        <p:spPr bwMode="auto">
          <a:xfrm>
            <a:off x="414528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a:defRPr sz="1300"/>
            </a:lvl1pPr>
          </a:lstStyle>
          <a:p>
            <a:pPr>
              <a:defRPr/>
            </a:pPr>
            <a:endParaRPr lang="en-US"/>
          </a:p>
        </p:txBody>
      </p:sp>
      <p:sp>
        <p:nvSpPr>
          <p:cNvPr id="15364" name="Rectangle 4"/>
          <p:cNvSpPr>
            <a:spLocks noGrp="1" noChangeArrowheads="1"/>
          </p:cNvSpPr>
          <p:nvPr>
            <p:ph type="ftr" sz="quarter" idx="2"/>
          </p:nvPr>
        </p:nvSpPr>
        <p:spPr bwMode="auto">
          <a:xfrm>
            <a:off x="0" y="912114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defRPr sz="1300"/>
            </a:lvl1pPr>
          </a:lstStyle>
          <a:p>
            <a:pPr>
              <a:defRPr/>
            </a:pPr>
            <a:endParaRPr lang="en-US"/>
          </a:p>
        </p:txBody>
      </p:sp>
      <p:sp>
        <p:nvSpPr>
          <p:cNvPr id="15365" name="Rectangle 5"/>
          <p:cNvSpPr>
            <a:spLocks noGrp="1" noChangeArrowheads="1"/>
          </p:cNvSpPr>
          <p:nvPr>
            <p:ph type="sldNum" sz="quarter" idx="3"/>
          </p:nvPr>
        </p:nvSpPr>
        <p:spPr bwMode="auto">
          <a:xfrm>
            <a:off x="4145280" y="912114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a:defRPr sz="1300"/>
            </a:lvl1pPr>
          </a:lstStyle>
          <a:p>
            <a:pPr>
              <a:defRPr/>
            </a:pPr>
            <a:fld id="{626420AF-D9AA-42D0-A101-FB9DC67A64AB}" type="slidenum">
              <a:rPr lang="en-US"/>
              <a:pPr>
                <a:defRPr/>
              </a:pPr>
              <a:t>‹#›</a:t>
            </a:fld>
            <a:endParaRPr lang="en-US"/>
          </a:p>
        </p:txBody>
      </p:sp>
    </p:spTree>
    <p:extLst>
      <p:ext uri="{BB962C8B-B14F-4D97-AF65-F5344CB8AC3E}">
        <p14:creationId xmlns:p14="http://schemas.microsoft.com/office/powerpoint/2010/main" val="1204839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pPr>
              <a:defRPr/>
            </a:pPr>
            <a:fld id="{9376F92A-F5D4-45D8-A679-11F54A83E95F}" type="datetimeFigureOut">
              <a:rPr lang="en-US"/>
              <a:pPr>
                <a:defRPr/>
              </a:pPr>
              <a:t>9/19/2012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smtClean="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pPr>
              <a:defRPr/>
            </a:pPr>
            <a:fld id="{7F57DD2D-CFD2-4312-8DE4-A25A962FC185}" type="slidenum">
              <a:rPr lang="en-US"/>
              <a:pPr>
                <a:defRPr/>
              </a:pPr>
              <a:t>‹#›</a:t>
            </a:fld>
            <a:endParaRPr lang="en-US"/>
          </a:p>
        </p:txBody>
      </p:sp>
    </p:spTree>
    <p:extLst>
      <p:ext uri="{BB962C8B-B14F-4D97-AF65-F5344CB8AC3E}">
        <p14:creationId xmlns:p14="http://schemas.microsoft.com/office/powerpoint/2010/main" val="22077943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7AA9CE-787F-4809-93F4-2DD2362486FB}" type="slidenum">
              <a:rPr lang="en-US" smtClean="0">
                <a:solidFill>
                  <a:prstClr val="black"/>
                </a:solidFill>
              </a:rPr>
              <a:pPr/>
              <a:t>27</a:t>
            </a:fld>
            <a:endParaRPr lang="en-US"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3EE8F3-F7CD-428D-ADDC-37CA2AF6A23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A145B2-4A9C-4788-A80B-2551F489D37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86AA4C-1F1A-404C-8BD9-F5AFA6F1C60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F82D61-4A27-4184-84C7-47CCFC55C59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E4B52B-E673-4515-AA5F-17487CBD7D0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CC4E0D-6CBD-4E7A-8F26-5E582BCABB2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4AEC5C-D9A0-46D5-ADAF-903D0E9CD4C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788E10-F87D-4459-ADD6-B2DEE0367DE9}"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05E21D9-F68A-401F-8601-D03062D0018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545012C-863B-463B-B6F6-DE4E2A237B3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F04997-F191-4F8D-B4E5-50B675DE08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019A95-194A-44EF-B424-880E1B9DE7C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A008C9-D22F-410D-8556-E3C21D5D575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6B3868-9BD6-4AC4-8542-438AA6D22B21}"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2EE14E-44B3-4F31-8DB7-0D5FF8225F4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9B6776-762D-4BB8-9BDF-B9D1BA0507E3}"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63EE8F3-F7CD-428D-ADDC-37CA2AF6A23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26046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019A95-194A-44EF-B424-880E1B9DE7C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645591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D69D1-30A9-4A36-A9E7-B44E7EC1807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479917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672854-0405-48EF-B3D2-C93FF1591CC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231489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A332F81-72BB-4D40-965F-B21D67C5823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278029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93E0102-64AE-459C-8072-7000F4C0EE6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25848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4D69D1-30A9-4A36-A9E7-B44E7EC1807F}"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E2C5B40-6F0E-469B-80F0-4DF1F9E2A4D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605067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1BA56A2-E66E-4231-BECA-85EC9EDE1A1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850901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EA6DD0-47EA-4398-B9E8-69EB0817294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24506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EA145B2-4A9C-4788-A80B-2551F489D37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740572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86AA4C-1F1A-404C-8BD9-F5AFA6F1C60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716132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63EE8F3-F7CD-428D-ADDC-37CA2AF6A23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489605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019A95-194A-44EF-B424-880E1B9DE7C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436783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D69D1-30A9-4A36-A9E7-B44E7EC1807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971189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672854-0405-48EF-B3D2-C93FF1591CC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73588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A332F81-72BB-4D40-965F-B21D67C5823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07893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672854-0405-48EF-B3D2-C93FF1591CC9}"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93E0102-64AE-459C-8072-7000F4C0EE6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44051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E2C5B40-6F0E-469B-80F0-4DF1F9E2A4D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010164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1BA56A2-E66E-4231-BECA-85EC9EDE1A1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567822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EA6DD0-47EA-4398-B9E8-69EB0817294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006850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EA145B2-4A9C-4788-A80B-2551F489D37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762555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86AA4C-1F1A-404C-8BD9-F5AFA6F1C60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435434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63EE8F3-F7CD-428D-ADDC-37CA2AF6A23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231674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019A95-194A-44EF-B424-880E1B9DE7C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828943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D69D1-30A9-4A36-A9E7-B44E7EC1807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895721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672854-0405-48EF-B3D2-C93FF1591CC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6653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A332F81-72BB-4D40-965F-B21D67C5823F}"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A332F81-72BB-4D40-965F-B21D67C5823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141525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93E0102-64AE-459C-8072-7000F4C0EE6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730290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E2C5B40-6F0E-469B-80F0-4DF1F9E2A4D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196423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1BA56A2-E66E-4231-BECA-85EC9EDE1A1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8697673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EA6DD0-47EA-4398-B9E8-69EB0817294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058124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EA145B2-4A9C-4788-A80B-2551F489D37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272515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86AA4C-1F1A-404C-8BD9-F5AFA6F1C60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938043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63EE8F3-F7CD-428D-ADDC-37CA2AF6A23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1411438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019A95-194A-44EF-B424-880E1B9DE7C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5117882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4D69D1-30A9-4A36-A9E7-B44E7EC1807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313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93E0102-64AE-459C-8072-7000F4C0EE64}"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B672854-0405-48EF-B3D2-C93FF1591CC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966913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A332F81-72BB-4D40-965F-B21D67C5823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359480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93E0102-64AE-459C-8072-7000F4C0EE6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3294093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E2C5B40-6F0E-469B-80F0-4DF1F9E2A4D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1868363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1BA56A2-E66E-4231-BECA-85EC9EDE1A1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7083931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EA6DD0-47EA-4398-B9E8-69EB0817294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8805183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EA145B2-4A9C-4788-A80B-2551F489D37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7315081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86AA4C-1F1A-404C-8BD9-F5AFA6F1C60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017433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9B9F2E27-7CA7-4B26-8B59-0578D2652E97}"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63192161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09F7466-8904-4572-A185-28EE7B60048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38428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E2C5B40-6F0E-469B-80F0-4DF1F9E2A4DD}"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CFCCECA2-20FB-4F0E-8254-E9EEE271427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57845072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968EA18E-7D1A-4525-B13A-3AAA01FB35D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9818834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1D84A724-88DE-42B2-BF8B-99B59ACDAE6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69465768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83554098-B1A8-472F-BBDB-4A38328BAC57}"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88262217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7BAC7B2D-B301-4A33-B6EF-29BE7800BC0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80752641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5E4C204A-A4BB-43A7-8CBD-16DB3F5AC83F}"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10750062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BBDC4AB3-AB75-48B9-A48A-170EBFC75AFE}"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8540793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389C523F-CC32-471E-BDC3-22DD0A9D1ABA}"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64962907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A54A9F8-AD7A-42BC-BCEB-00C113C249E9}"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2633999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cSld name="Layout 1">
    <p:spTree>
      <p:nvGrpSpPr>
        <p:cNvPr id="1" name=""/>
        <p:cNvGrpSpPr/>
        <p:nvPr/>
      </p:nvGrpSpPr>
      <p:grpSpPr>
        <a:xfrm>
          <a:off x="0" y="0"/>
          <a:ext cx="0" cy="0"/>
          <a:chOff x="0" y="0"/>
          <a:chExt cx="0" cy="0"/>
        </a:xfrm>
      </p:grpSpPr>
      <p:sp>
        <p:nvSpPr>
          <p:cNvPr id="8" name="Title 23"/>
          <p:cNvSpPr>
            <a:spLocks noGrp="1"/>
          </p:cNvSpPr>
          <p:nvPr>
            <p:ph type="title"/>
          </p:nvPr>
        </p:nvSpPr>
        <p:spPr>
          <a:xfrm>
            <a:off x="1234448" y="228600"/>
            <a:ext cx="7543800" cy="1371600"/>
          </a:xfrm>
          <a:prstGeom prst="rect">
            <a:avLst/>
          </a:prstGeom>
        </p:spPr>
        <p:txBody>
          <a:bodyPr vert="horz" anchor="ctr"/>
          <a:lstStyle>
            <a:lvl1pPr algn="l">
              <a:defRPr sz="4000" b="1">
                <a:solidFill>
                  <a:srgbClr val="6B276A"/>
                </a:solidFill>
                <a:latin typeface="+mn-lt"/>
              </a:defRPr>
            </a:lvl1pPr>
          </a:lstStyle>
          <a:p>
            <a:r>
              <a:rPr lang="en-US" smtClean="0"/>
              <a:t>Click to edit Master title style</a:t>
            </a:r>
            <a:endParaRPr lang="en-US" dirty="0"/>
          </a:p>
        </p:txBody>
      </p:sp>
      <p:sp>
        <p:nvSpPr>
          <p:cNvPr id="9" name="Text Placeholder 16"/>
          <p:cNvSpPr>
            <a:spLocks noGrp="1"/>
          </p:cNvSpPr>
          <p:nvPr>
            <p:ph type="body" sz="quarter" idx="10"/>
          </p:nvPr>
        </p:nvSpPr>
        <p:spPr>
          <a:xfrm>
            <a:off x="1234448" y="2082800"/>
            <a:ext cx="7543800" cy="4572000"/>
          </a:xfrm>
          <a:prstGeom prst="rect">
            <a:avLst/>
          </a:prstGeom>
        </p:spPr>
        <p:txBody>
          <a:bodyPr vert="horz"/>
          <a:lstStyle>
            <a:lvl1pPr marL="0" indent="0">
              <a:spcBef>
                <a:spcPts val="300"/>
              </a:spcBef>
              <a:buNone/>
              <a:defRPr sz="2400">
                <a:solidFill>
                  <a:srgbClr val="000000"/>
                </a:solidFill>
                <a:latin typeface="+mn-lt"/>
              </a:defRPr>
            </a:lvl1pPr>
            <a:lvl2pPr>
              <a:buFont typeface="Wingdings" charset="2"/>
              <a:buChar char="§"/>
              <a:defRPr sz="2400">
                <a:solidFill>
                  <a:srgbClr val="000000"/>
                </a:solidFill>
                <a:latin typeface="+mn-lt"/>
              </a:defRPr>
            </a:lvl2pPr>
            <a:lvl3pPr>
              <a:defRPr sz="2400">
                <a:solidFill>
                  <a:srgbClr val="000000"/>
                </a:solidFill>
                <a:latin typeface="+mn-lt"/>
              </a:defRPr>
            </a:lvl3pPr>
            <a:lvl4pPr>
              <a:defRPr sz="2400">
                <a:solidFill>
                  <a:srgbClr val="000000"/>
                </a:solidFill>
                <a:latin typeface="+mn-lt"/>
              </a:defRPr>
            </a:lvl4pPr>
            <a:lvl5pPr>
              <a:defRPr sz="2400">
                <a:solidFill>
                  <a:srgbClr val="000000"/>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50948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BA56A2-E66E-4231-BECA-85EC9EDE1A1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EA6DD0-47EA-4398-B9E8-69EB081729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theme" Target="../theme/theme7.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56D8A4B-D85C-4E16-9F12-4B9272EDDC7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3AE22808-1D49-4CD0-AD3D-54B70DD1C50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56D8A4B-D85C-4E16-9F12-4B9272EDDC7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53893991"/>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56D8A4B-D85C-4E16-9F12-4B9272EDDC7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13479952"/>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56D8A4B-D85C-4E16-9F12-4B9272EDDC7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36969686"/>
      </p:ext>
    </p:extLst>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56D8A4B-D85C-4E16-9F12-4B9272EDDC7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59422516"/>
      </p:ext>
    </p:extLst>
  </p:cSld>
  <p:clrMap bg1="dk2" tx1="lt1" bg2="dk1"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solidFill>
                <a:srgbClr val="FFFFFF"/>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B8A3004-AD7A-4A7D-9135-41047757F59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016540827"/>
      </p:ext>
    </p:extLst>
  </p:cSld>
  <p:clrMap bg1="dk2" tx1="lt1" bg2="dk1"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1.xml"/><Relationship Id="rId7" Type="http://schemas.openxmlformats.org/officeDocument/2006/relationships/oleObject" Target="../embeddings/oleObject3.bin"/><Relationship Id="rId12"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6.bin"/><Relationship Id="rId5" Type="http://schemas.openxmlformats.org/officeDocument/2006/relationships/image" Target="../media/image4.wmf"/><Relationship Id="rId10" Type="http://schemas.openxmlformats.org/officeDocument/2006/relationships/oleObject" Target="../embeddings/oleObject5.bin"/><Relationship Id="rId4" Type="http://schemas.openxmlformats.org/officeDocument/2006/relationships/oleObject" Target="../embeddings/oleObject1.bin"/><Relationship Id="rId9"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8.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0.bin"/></Relationships>
</file>

<file path=ppt/slides/_rels/slide63.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15.bin"/><Relationship Id="rId4" Type="http://schemas.openxmlformats.org/officeDocument/2006/relationships/image" Target="../media/image12.wmf"/></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1.xml"/></Relationships>
</file>

<file path=ppt/slides/_rels/slide7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0.xml"/></Relationships>
</file>

<file path=ppt/slides/_rels/slide7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762000"/>
            <a:ext cx="8610600" cy="2438400"/>
          </a:xfrm>
        </p:spPr>
        <p:txBody>
          <a:bodyPr/>
          <a:lstStyle/>
          <a:p>
            <a:pPr algn="l" eaLnBrk="1" hangingPunct="1"/>
            <a:r>
              <a:rPr lang="en-US" dirty="0" smtClean="0"/>
              <a:t>Diet Heart and Nutritional Epidemiology: Lessons Not Learned.</a:t>
            </a:r>
            <a:br>
              <a:rPr lang="en-US" dirty="0" smtClean="0"/>
            </a:br>
            <a:endParaRPr lang="en-US" dirty="0" smtClean="0"/>
          </a:p>
        </p:txBody>
      </p:sp>
      <p:sp>
        <p:nvSpPr>
          <p:cNvPr id="3075" name="Rectangle 3"/>
          <p:cNvSpPr>
            <a:spLocks noGrp="1" noChangeArrowheads="1"/>
          </p:cNvSpPr>
          <p:nvPr>
            <p:ph type="subTitle" idx="1"/>
          </p:nvPr>
        </p:nvSpPr>
        <p:spPr>
          <a:xfrm>
            <a:off x="381000" y="3352800"/>
            <a:ext cx="8382000" cy="1676400"/>
          </a:xfrm>
        </p:spPr>
        <p:txBody>
          <a:bodyPr/>
          <a:lstStyle/>
          <a:p>
            <a:pPr eaLnBrk="1" hangingPunct="1"/>
            <a:r>
              <a:rPr lang="en-US" sz="4000" dirty="0" smtClean="0"/>
              <a:t>Christopher T. Sempos</a:t>
            </a:r>
          </a:p>
          <a:p>
            <a:pPr eaLnBrk="1" hangingPunct="1"/>
            <a:r>
              <a:rPr lang="en-US" sz="4000" dirty="0" smtClean="0"/>
              <a:t>September 20,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Timelines</a:t>
            </a:r>
          </a:p>
        </p:txBody>
      </p:sp>
      <p:sp>
        <p:nvSpPr>
          <p:cNvPr id="5123" name="Rectangle 3"/>
          <p:cNvSpPr>
            <a:spLocks noGrp="1" noChangeArrowheads="1"/>
          </p:cNvSpPr>
          <p:nvPr>
            <p:ph type="body" idx="1"/>
          </p:nvPr>
        </p:nvSpPr>
        <p:spPr>
          <a:xfrm>
            <a:off x="457200" y="1600200"/>
            <a:ext cx="8458200" cy="4267200"/>
          </a:xfrm>
        </p:spPr>
        <p:txBody>
          <a:bodyPr/>
          <a:lstStyle/>
          <a:p>
            <a:pPr eaLnBrk="1" hangingPunct="1">
              <a:lnSpc>
                <a:spcPct val="80000"/>
              </a:lnSpc>
              <a:buClr>
                <a:srgbClr val="00CC00"/>
              </a:buClr>
            </a:pPr>
            <a:r>
              <a:rPr lang="en-US" sz="2800" dirty="0" smtClean="0"/>
              <a:t>1908 </a:t>
            </a:r>
            <a:r>
              <a:rPr lang="en-US" sz="2800" dirty="0" err="1" smtClean="0"/>
              <a:t>Ignatowski</a:t>
            </a:r>
            <a:r>
              <a:rPr lang="en-US" sz="2800" dirty="0" smtClean="0"/>
              <a:t> and </a:t>
            </a:r>
          </a:p>
          <a:p>
            <a:pPr eaLnBrk="1" hangingPunct="1">
              <a:lnSpc>
                <a:spcPct val="80000"/>
              </a:lnSpc>
              <a:buClr>
                <a:srgbClr val="00CC00"/>
              </a:buClr>
            </a:pPr>
            <a:r>
              <a:rPr lang="en-US" sz="2800" dirty="0" smtClean="0"/>
              <a:t>1913 </a:t>
            </a:r>
            <a:r>
              <a:rPr lang="en-US" sz="2800" dirty="0" err="1" smtClean="0"/>
              <a:t>Anichkov</a:t>
            </a:r>
            <a:r>
              <a:rPr lang="en-US" sz="2800" dirty="0" smtClean="0"/>
              <a:t> - Animal model for atherosclerosis.</a:t>
            </a:r>
          </a:p>
          <a:p>
            <a:pPr eaLnBrk="1" hangingPunct="1">
              <a:lnSpc>
                <a:spcPct val="80000"/>
              </a:lnSpc>
              <a:buClr>
                <a:srgbClr val="00CC00"/>
              </a:buClr>
            </a:pPr>
            <a:r>
              <a:rPr lang="en-US" sz="2800" dirty="0" smtClean="0"/>
              <a:t>1948 Framingham Heart Study begins.</a:t>
            </a:r>
          </a:p>
          <a:p>
            <a:pPr eaLnBrk="1" hangingPunct="1">
              <a:lnSpc>
                <a:spcPct val="80000"/>
              </a:lnSpc>
              <a:buClr>
                <a:srgbClr val="00CC00"/>
              </a:buClr>
            </a:pPr>
            <a:r>
              <a:rPr lang="en-US" sz="2800" dirty="0" smtClean="0"/>
              <a:t>1979 ASCN Report (AJCN Dec 1979)</a:t>
            </a:r>
            <a:endParaRPr lang="en-US" sz="2800" dirty="0" smtClean="0"/>
          </a:p>
          <a:p>
            <a:pPr eaLnBrk="1" hangingPunct="1">
              <a:lnSpc>
                <a:spcPct val="80000"/>
              </a:lnSpc>
              <a:buClr>
                <a:srgbClr val="00CC00"/>
              </a:buClr>
            </a:pPr>
            <a:r>
              <a:rPr lang="en-US" sz="2800" dirty="0" smtClean="0"/>
              <a:t>1981 Stamler et al.  NEJM 304;65-70.</a:t>
            </a:r>
          </a:p>
          <a:p>
            <a:pPr eaLnBrk="1" hangingPunct="1">
              <a:lnSpc>
                <a:spcPct val="80000"/>
              </a:lnSpc>
              <a:buClr>
                <a:srgbClr val="00CC00"/>
              </a:buClr>
            </a:pPr>
            <a:r>
              <a:rPr lang="en-US" sz="2800" dirty="0" smtClean="0"/>
              <a:t>1984 LRC-CPPT</a:t>
            </a:r>
          </a:p>
          <a:p>
            <a:pPr eaLnBrk="1" hangingPunct="1">
              <a:lnSpc>
                <a:spcPct val="80000"/>
              </a:lnSpc>
              <a:buClr>
                <a:srgbClr val="00CC00"/>
              </a:buClr>
            </a:pPr>
            <a:r>
              <a:rPr lang="en-US" sz="2800" dirty="0" smtClean="0"/>
              <a:t>1985 Cholesterol Consensus Conference.</a:t>
            </a:r>
          </a:p>
          <a:p>
            <a:pPr eaLnBrk="1" hangingPunct="1">
              <a:lnSpc>
                <a:spcPct val="80000"/>
              </a:lnSpc>
              <a:buClr>
                <a:srgbClr val="00CC00"/>
              </a:buClr>
              <a:tabLst>
                <a:tab pos="1198563" algn="l"/>
              </a:tabLst>
            </a:pPr>
            <a:r>
              <a:rPr lang="en-US" sz="2800" dirty="0" smtClean="0"/>
              <a:t>1988 National Cholesterol Education Adult Treatment 		Guidelines (ATP I)</a:t>
            </a:r>
          </a:p>
          <a:p>
            <a:pPr eaLnBrk="1" hangingPunct="1">
              <a:lnSpc>
                <a:spcPct val="80000"/>
              </a:lnSpc>
              <a:buClr>
                <a:srgbClr val="00CC00"/>
              </a:buClr>
              <a:tabLst>
                <a:tab pos="1198563" algn="l"/>
              </a:tabLst>
            </a:pPr>
            <a:r>
              <a:rPr lang="en-US" sz="2800" dirty="0" smtClean="0"/>
              <a:t>1989 Dr. Steinberg’s paper</a:t>
            </a:r>
          </a:p>
          <a:p>
            <a:pPr marL="0" indent="0" eaLnBrk="1" hangingPunct="1">
              <a:lnSpc>
                <a:spcPct val="80000"/>
              </a:lnSpc>
              <a:buNone/>
            </a:pPr>
            <a:endParaRPr lang="en-US"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09600"/>
            <a:ext cx="7772400" cy="1524000"/>
          </a:xfrm>
        </p:spPr>
        <p:txBody>
          <a:bodyPr/>
          <a:lstStyle/>
          <a:p>
            <a:pPr eaLnBrk="1" hangingPunct="1"/>
            <a:r>
              <a:rPr lang="en-US" sz="3600" b="1" smtClean="0">
                <a:solidFill>
                  <a:schemeClr val="tx1"/>
                </a:solidFill>
              </a:rPr>
              <a:t>The Black Box</a:t>
            </a:r>
            <a:r>
              <a:rPr lang="en-US" smtClean="0"/>
              <a:t/>
            </a:r>
            <a:br>
              <a:rPr lang="en-US" smtClean="0"/>
            </a:br>
            <a:r>
              <a:rPr lang="en-US" sz="2400" b="1" smtClean="0"/>
              <a:t>The unknown, poorly understood or hypothesized mechanism(s), by which an exposure or  </a:t>
            </a:r>
            <a:br>
              <a:rPr lang="en-US" sz="2400" b="1" smtClean="0"/>
            </a:br>
            <a:r>
              <a:rPr lang="en-US" sz="2400" b="1" smtClean="0"/>
              <a:t>risk factor leads to disease.</a:t>
            </a:r>
            <a:endParaRPr lang="en-US" sz="2000" smtClean="0"/>
          </a:p>
        </p:txBody>
      </p:sp>
      <p:sp>
        <p:nvSpPr>
          <p:cNvPr id="11267" name="Text Box 3"/>
          <p:cNvSpPr txBox="1">
            <a:spLocks noChangeArrowheads="1"/>
          </p:cNvSpPr>
          <p:nvPr/>
        </p:nvSpPr>
        <p:spPr bwMode="auto">
          <a:xfrm>
            <a:off x="2743200" y="2895600"/>
            <a:ext cx="44958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1268" name="Text Box 4"/>
          <p:cNvSpPr txBox="1">
            <a:spLocks noChangeArrowheads="1"/>
          </p:cNvSpPr>
          <p:nvPr/>
        </p:nvSpPr>
        <p:spPr bwMode="auto">
          <a:xfrm>
            <a:off x="2133600" y="2667000"/>
            <a:ext cx="4724400" cy="1927225"/>
          </a:xfrm>
          <a:prstGeom prst="rect">
            <a:avLst/>
          </a:prstGeom>
          <a:noFill/>
          <a:ln w="9525">
            <a:solidFill>
              <a:schemeClr val="tx1"/>
            </a:solidFill>
            <a:miter lim="800000"/>
            <a:headEnd/>
            <a:tailEnd/>
          </a:ln>
          <a:effectLst/>
        </p:spPr>
        <p:txBody>
          <a:bodyPr>
            <a:spAutoFit/>
          </a:bodyPr>
          <a:lstStyle/>
          <a:p>
            <a:r>
              <a:rPr lang="en-US" b="1" dirty="0"/>
              <a:t>Altered Metabolism</a:t>
            </a:r>
          </a:p>
          <a:p>
            <a:r>
              <a:rPr lang="en-US" b="1" dirty="0"/>
              <a:t>	</a:t>
            </a:r>
          </a:p>
          <a:p>
            <a:r>
              <a:rPr lang="en-US" b="1" dirty="0"/>
              <a:t>	Pathological Changes</a:t>
            </a:r>
          </a:p>
          <a:p>
            <a:r>
              <a:rPr lang="en-US" b="1" dirty="0"/>
              <a:t>				</a:t>
            </a:r>
          </a:p>
          <a:p>
            <a:r>
              <a:rPr lang="en-US" b="1" dirty="0"/>
              <a:t>		Pre-clinical disease</a:t>
            </a:r>
            <a:endParaRPr lang="en-US" dirty="0"/>
          </a:p>
        </p:txBody>
      </p:sp>
      <p:sp>
        <p:nvSpPr>
          <p:cNvPr id="11269" name="Text Box 5"/>
          <p:cNvSpPr txBox="1">
            <a:spLocks noChangeArrowheads="1"/>
          </p:cNvSpPr>
          <p:nvPr/>
        </p:nvSpPr>
        <p:spPr bwMode="auto">
          <a:xfrm>
            <a:off x="457200" y="3200400"/>
            <a:ext cx="1447800" cy="822325"/>
          </a:xfrm>
          <a:prstGeom prst="rect">
            <a:avLst/>
          </a:prstGeom>
          <a:noFill/>
          <a:ln w="9525">
            <a:noFill/>
            <a:miter lim="800000"/>
            <a:headEnd/>
            <a:tailEnd/>
          </a:ln>
          <a:effectLst/>
        </p:spPr>
        <p:txBody>
          <a:bodyPr>
            <a:spAutoFit/>
          </a:bodyPr>
          <a:lstStyle/>
          <a:p>
            <a:pPr>
              <a:spcBef>
                <a:spcPct val="50000"/>
              </a:spcBef>
            </a:pPr>
            <a:r>
              <a:rPr lang="en-US" b="1"/>
              <a:t>Risk     </a:t>
            </a:r>
            <a:r>
              <a:rPr lang="en-US" b="1">
                <a:sym typeface="Monotype Sorts" pitchFamily="2" charset="2"/>
              </a:rPr>
              <a:t></a:t>
            </a:r>
            <a:r>
              <a:rPr lang="en-US" b="1"/>
              <a:t> Factor</a:t>
            </a:r>
            <a:endParaRPr lang="en-US"/>
          </a:p>
        </p:txBody>
      </p:sp>
      <p:sp>
        <p:nvSpPr>
          <p:cNvPr id="11270" name="Text Box 6"/>
          <p:cNvSpPr txBox="1">
            <a:spLocks noChangeArrowheads="1"/>
          </p:cNvSpPr>
          <p:nvPr/>
        </p:nvSpPr>
        <p:spPr bwMode="auto">
          <a:xfrm>
            <a:off x="6934200" y="3276600"/>
            <a:ext cx="1752600" cy="457200"/>
          </a:xfrm>
          <a:prstGeom prst="rect">
            <a:avLst/>
          </a:prstGeom>
          <a:noFill/>
          <a:ln w="9525">
            <a:noFill/>
            <a:miter lim="800000"/>
            <a:headEnd/>
            <a:tailEnd/>
          </a:ln>
          <a:effectLst/>
        </p:spPr>
        <p:txBody>
          <a:bodyPr>
            <a:spAutoFit/>
          </a:bodyPr>
          <a:lstStyle/>
          <a:p>
            <a:pPr>
              <a:spcBef>
                <a:spcPct val="50000"/>
              </a:spcBef>
            </a:pPr>
            <a:r>
              <a:rPr lang="en-US">
                <a:sym typeface="Monotype Sorts" pitchFamily="2" charset="2"/>
              </a:rPr>
              <a:t>  </a:t>
            </a:r>
            <a:r>
              <a:rPr lang="en-US" b="1">
                <a:sym typeface="Monotype Sorts" pitchFamily="2" charset="2"/>
              </a:rPr>
              <a:t>Disease</a:t>
            </a:r>
            <a:endParaRPr lang="en-US"/>
          </a:p>
        </p:txBody>
      </p:sp>
      <p:sp>
        <p:nvSpPr>
          <p:cNvPr id="7" name="Down Arrow 6"/>
          <p:cNvSpPr/>
          <p:nvPr/>
        </p:nvSpPr>
        <p:spPr>
          <a:xfrm>
            <a:off x="3200400" y="3048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4572000" y="38100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The Black Box and </a:t>
            </a:r>
            <a:br>
              <a:rPr lang="en-US" smtClean="0"/>
            </a:br>
            <a:r>
              <a:rPr lang="en-US" smtClean="0"/>
              <a:t>Nutritional Epidemiology</a:t>
            </a:r>
          </a:p>
        </p:txBody>
      </p:sp>
      <p:sp>
        <p:nvSpPr>
          <p:cNvPr id="12291" name="Rectangle 3"/>
          <p:cNvSpPr>
            <a:spLocks noChangeArrowheads="1"/>
          </p:cNvSpPr>
          <p:nvPr/>
        </p:nvSpPr>
        <p:spPr bwMode="auto">
          <a:xfrm>
            <a:off x="2438400" y="2057400"/>
            <a:ext cx="4038600" cy="3962400"/>
          </a:xfrm>
          <a:prstGeom prst="rect">
            <a:avLst/>
          </a:prstGeom>
          <a:solidFill>
            <a:schemeClr val="bg1"/>
          </a:solidFill>
          <a:ln w="9525">
            <a:solidFill>
              <a:schemeClr val="tx1"/>
            </a:solidFill>
            <a:miter lim="800000"/>
            <a:headEnd/>
            <a:tailEnd/>
          </a:ln>
          <a:effectLst/>
        </p:spPr>
        <p:txBody>
          <a:bodyPr wrap="none" anchor="ctr"/>
          <a:lstStyle/>
          <a:p>
            <a:pPr algn="ctr">
              <a:buClr>
                <a:schemeClr val="tx2"/>
              </a:buClr>
              <a:buFont typeface="Symbol" pitchFamily="18" charset="2"/>
              <a:buNone/>
            </a:pPr>
            <a:endParaRPr lang="en-US" sz="2000"/>
          </a:p>
          <a:p>
            <a:pPr algn="ctr">
              <a:buClr>
                <a:schemeClr val="tx2"/>
              </a:buClr>
              <a:buFont typeface="Symbol" pitchFamily="18" charset="2"/>
              <a:buNone/>
            </a:pPr>
            <a:r>
              <a:rPr lang="en-US" sz="2000"/>
              <a:t>Estimated Intake                                </a:t>
            </a:r>
          </a:p>
          <a:p>
            <a:pPr algn="ctr">
              <a:buClr>
                <a:schemeClr val="tx2"/>
              </a:buClr>
              <a:buFont typeface="Symbol" pitchFamily="18" charset="2"/>
              <a:buChar char="¯"/>
            </a:pPr>
            <a:r>
              <a:rPr lang="en-US" sz="2000"/>
              <a:t> ?                                               </a:t>
            </a:r>
          </a:p>
          <a:p>
            <a:pPr algn="ctr">
              <a:buClr>
                <a:schemeClr val="tx2"/>
              </a:buClr>
            </a:pPr>
            <a:r>
              <a:rPr lang="en-US" sz="2000"/>
              <a:t>True Intake                                </a:t>
            </a:r>
          </a:p>
          <a:p>
            <a:pPr algn="ctr">
              <a:buClr>
                <a:schemeClr val="tx2"/>
              </a:buClr>
              <a:buFont typeface="Symbol" pitchFamily="18" charset="2"/>
              <a:buChar char="¯"/>
            </a:pPr>
            <a:r>
              <a:rPr lang="en-US" sz="2000"/>
              <a:t>                                       </a:t>
            </a:r>
          </a:p>
          <a:p>
            <a:pPr algn="ctr"/>
            <a:r>
              <a:rPr lang="en-US" sz="2000"/>
              <a:t>Absorbed Levels                    </a:t>
            </a:r>
          </a:p>
          <a:p>
            <a:pPr algn="ctr">
              <a:buClr>
                <a:schemeClr val="tx2"/>
              </a:buClr>
              <a:buFont typeface="Symbol" pitchFamily="18" charset="2"/>
              <a:buChar char="¯"/>
            </a:pPr>
            <a:r>
              <a:rPr lang="en-US" sz="2000"/>
              <a:t>                              </a:t>
            </a:r>
          </a:p>
          <a:p>
            <a:pPr algn="ctr">
              <a:buClr>
                <a:schemeClr val="tx2"/>
              </a:buClr>
            </a:pPr>
            <a:r>
              <a:rPr lang="en-US" sz="2000"/>
              <a:t>Altered metabolism         </a:t>
            </a:r>
          </a:p>
          <a:p>
            <a:pPr algn="ctr">
              <a:buClr>
                <a:schemeClr val="tx2"/>
              </a:buClr>
              <a:buFont typeface="Symbol" pitchFamily="18" charset="2"/>
              <a:buChar char="¯"/>
            </a:pPr>
            <a:r>
              <a:rPr lang="en-US" sz="2000"/>
              <a:t>               </a:t>
            </a:r>
          </a:p>
          <a:p>
            <a:pPr algn="ctr">
              <a:buClr>
                <a:schemeClr val="tx2"/>
              </a:buClr>
              <a:buFont typeface="Symbol" pitchFamily="18" charset="2"/>
              <a:buNone/>
            </a:pPr>
            <a:r>
              <a:rPr lang="en-US" sz="2000"/>
              <a:t>           Pathological Changes           </a:t>
            </a:r>
          </a:p>
          <a:p>
            <a:pPr algn="ctr">
              <a:buClr>
                <a:schemeClr val="tx2"/>
              </a:buClr>
              <a:buFont typeface="Symbol" pitchFamily="18" charset="2"/>
              <a:buChar char="¯"/>
            </a:pPr>
            <a:r>
              <a:rPr lang="en-US" sz="2000"/>
              <a:t>  </a:t>
            </a:r>
          </a:p>
          <a:p>
            <a:pPr algn="ctr">
              <a:buClr>
                <a:schemeClr val="tx2"/>
              </a:buClr>
              <a:buFont typeface="Symbol" pitchFamily="18" charset="2"/>
              <a:buNone/>
            </a:pPr>
            <a:r>
              <a:rPr lang="en-US" sz="2000"/>
              <a:t>                     Pre-Clinical Disease           </a:t>
            </a:r>
          </a:p>
          <a:p>
            <a:pPr algn="ctr">
              <a:buClr>
                <a:schemeClr val="tx2"/>
              </a:buClr>
            </a:pPr>
            <a:r>
              <a:rPr lang="en-US" sz="2000"/>
              <a:t>                            </a:t>
            </a:r>
          </a:p>
        </p:txBody>
      </p:sp>
      <p:sp>
        <p:nvSpPr>
          <p:cNvPr id="12292" name="Text Box 5"/>
          <p:cNvSpPr txBox="1">
            <a:spLocks noChangeArrowheads="1"/>
          </p:cNvSpPr>
          <p:nvPr/>
        </p:nvSpPr>
        <p:spPr bwMode="auto">
          <a:xfrm>
            <a:off x="381000" y="3429000"/>
            <a:ext cx="1295400" cy="701675"/>
          </a:xfrm>
          <a:prstGeom prst="rect">
            <a:avLst/>
          </a:prstGeom>
          <a:noFill/>
          <a:ln w="9525">
            <a:noFill/>
            <a:miter lim="800000"/>
            <a:headEnd/>
            <a:tailEnd/>
          </a:ln>
          <a:effectLst/>
        </p:spPr>
        <p:txBody>
          <a:bodyPr>
            <a:spAutoFit/>
          </a:bodyPr>
          <a:lstStyle/>
          <a:p>
            <a:pPr>
              <a:spcBef>
                <a:spcPct val="50000"/>
              </a:spcBef>
              <a:buFont typeface="Monotype Sorts" pitchFamily="2" charset="2"/>
              <a:buNone/>
            </a:pPr>
            <a:r>
              <a:rPr lang="en-US" sz="2000"/>
              <a:t>NutritionalExposure</a:t>
            </a:r>
            <a:endParaRPr lang="en-US"/>
          </a:p>
        </p:txBody>
      </p:sp>
      <p:sp>
        <p:nvSpPr>
          <p:cNvPr id="12293" name="AutoShape 11"/>
          <p:cNvSpPr>
            <a:spLocks noChangeArrowheads="1"/>
          </p:cNvSpPr>
          <p:nvPr/>
        </p:nvSpPr>
        <p:spPr bwMode="auto">
          <a:xfrm>
            <a:off x="1828800" y="3657600"/>
            <a:ext cx="457200" cy="152400"/>
          </a:xfrm>
          <a:prstGeom prst="rightArrow">
            <a:avLst>
              <a:gd name="adj1" fmla="val 50000"/>
              <a:gd name="adj2" fmla="val 75000"/>
            </a:avLst>
          </a:prstGeom>
          <a:solidFill>
            <a:schemeClr val="tx2"/>
          </a:solidFill>
          <a:ln w="9525">
            <a:solidFill>
              <a:schemeClr val="tx1"/>
            </a:solidFill>
            <a:miter lim="800000"/>
            <a:headEnd/>
            <a:tailEnd/>
          </a:ln>
          <a:effectLst/>
        </p:spPr>
        <p:txBody>
          <a:bodyPr wrap="none" anchor="ctr"/>
          <a:lstStyle/>
          <a:p>
            <a:endParaRPr lang="en-US"/>
          </a:p>
        </p:txBody>
      </p:sp>
      <p:sp>
        <p:nvSpPr>
          <p:cNvPr id="12294" name="AutoShape 12"/>
          <p:cNvSpPr>
            <a:spLocks noChangeArrowheads="1"/>
          </p:cNvSpPr>
          <p:nvPr/>
        </p:nvSpPr>
        <p:spPr bwMode="auto">
          <a:xfrm>
            <a:off x="6705600" y="3733800"/>
            <a:ext cx="457200" cy="152400"/>
          </a:xfrm>
          <a:prstGeom prst="rightArrow">
            <a:avLst>
              <a:gd name="adj1" fmla="val 50000"/>
              <a:gd name="adj2" fmla="val 75000"/>
            </a:avLst>
          </a:prstGeom>
          <a:solidFill>
            <a:schemeClr val="tx2"/>
          </a:solidFill>
          <a:ln w="9525">
            <a:solidFill>
              <a:schemeClr val="tx1"/>
            </a:solidFill>
            <a:miter lim="800000"/>
            <a:headEnd/>
            <a:tailEnd/>
          </a:ln>
          <a:effectLst/>
        </p:spPr>
        <p:txBody>
          <a:bodyPr wrap="none" anchor="ctr"/>
          <a:lstStyle/>
          <a:p>
            <a:endParaRPr lang="en-US"/>
          </a:p>
        </p:txBody>
      </p:sp>
      <p:sp>
        <p:nvSpPr>
          <p:cNvPr id="12295" name="Text Box 13"/>
          <p:cNvSpPr txBox="1">
            <a:spLocks noChangeArrowheads="1"/>
          </p:cNvSpPr>
          <p:nvPr/>
        </p:nvSpPr>
        <p:spPr bwMode="auto">
          <a:xfrm>
            <a:off x="7162800" y="3581400"/>
            <a:ext cx="1295400" cy="457200"/>
          </a:xfrm>
          <a:prstGeom prst="rect">
            <a:avLst/>
          </a:prstGeom>
          <a:noFill/>
          <a:ln w="9525">
            <a:noFill/>
            <a:miter lim="800000"/>
            <a:headEnd/>
            <a:tailEnd/>
          </a:ln>
          <a:effectLst/>
        </p:spPr>
        <p:txBody>
          <a:bodyPr>
            <a:spAutoFit/>
          </a:bodyPr>
          <a:lstStyle/>
          <a:p>
            <a:pPr>
              <a:spcBef>
                <a:spcPct val="50000"/>
              </a:spcBef>
            </a:pPr>
            <a:r>
              <a:rPr lang="en-US"/>
              <a:t>Disease</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The Black Box Paradigm for the </a:t>
            </a:r>
            <a:br>
              <a:rPr lang="en-US" smtClean="0"/>
            </a:br>
            <a:r>
              <a:rPr lang="en-US" smtClean="0"/>
              <a:t>Diet Heart Hypothesis</a:t>
            </a:r>
          </a:p>
        </p:txBody>
      </p:sp>
      <p:sp>
        <p:nvSpPr>
          <p:cNvPr id="13315" name="Rectangle 3"/>
          <p:cNvSpPr>
            <a:spLocks noChangeArrowheads="1"/>
          </p:cNvSpPr>
          <p:nvPr/>
        </p:nvSpPr>
        <p:spPr bwMode="auto">
          <a:xfrm>
            <a:off x="2819400" y="1981200"/>
            <a:ext cx="3886200" cy="4114800"/>
          </a:xfrm>
          <a:prstGeom prst="rect">
            <a:avLst/>
          </a:prstGeom>
          <a:solidFill>
            <a:schemeClr val="bg1"/>
          </a:solidFill>
          <a:ln w="9525">
            <a:solidFill>
              <a:schemeClr val="tx1"/>
            </a:solidFill>
            <a:miter lim="800000"/>
            <a:headEnd/>
            <a:tailEnd/>
          </a:ln>
          <a:effectLst/>
        </p:spPr>
        <p:txBody>
          <a:bodyPr wrap="none" anchor="ctr"/>
          <a:lstStyle/>
          <a:p>
            <a:pPr algn="ctr">
              <a:buClr>
                <a:schemeClr val="tx2"/>
              </a:buClr>
              <a:buFont typeface="Symbol" pitchFamily="18" charset="2"/>
              <a:buNone/>
            </a:pPr>
            <a:r>
              <a:rPr lang="en-US" sz="2000" dirty="0"/>
              <a:t>Estimated Intake                                </a:t>
            </a:r>
          </a:p>
          <a:p>
            <a:pPr algn="ctr">
              <a:buClr>
                <a:schemeClr val="tx2"/>
              </a:buClr>
              <a:buFont typeface="Symbol" pitchFamily="18" charset="2"/>
              <a:buChar char="¯"/>
            </a:pPr>
            <a:r>
              <a:rPr lang="en-US" sz="2000" dirty="0"/>
              <a:t> ?                                               </a:t>
            </a:r>
          </a:p>
          <a:p>
            <a:pPr algn="ctr">
              <a:buClr>
                <a:schemeClr val="tx2"/>
              </a:buClr>
            </a:pPr>
            <a:r>
              <a:rPr lang="en-US" sz="2000" dirty="0"/>
              <a:t>True Intake                                </a:t>
            </a:r>
          </a:p>
          <a:p>
            <a:pPr algn="ctr">
              <a:buClr>
                <a:schemeClr val="tx2"/>
              </a:buClr>
              <a:buFont typeface="Symbol" pitchFamily="18" charset="2"/>
              <a:buChar char="¯"/>
            </a:pPr>
            <a:r>
              <a:rPr lang="en-US" sz="2000" dirty="0"/>
              <a:t>                                      </a:t>
            </a:r>
          </a:p>
          <a:p>
            <a:pPr algn="ctr">
              <a:buClr>
                <a:schemeClr val="tx2"/>
              </a:buClr>
              <a:buFont typeface="Symbol" pitchFamily="18" charset="2"/>
              <a:buNone/>
            </a:pPr>
            <a:r>
              <a:rPr lang="en-US" sz="2000" dirty="0"/>
              <a:t>Altered Cholesterol              </a:t>
            </a:r>
          </a:p>
          <a:p>
            <a:pPr algn="ctr"/>
            <a:r>
              <a:rPr lang="en-US" sz="2000" dirty="0"/>
              <a:t>Metabolism                    </a:t>
            </a:r>
          </a:p>
          <a:p>
            <a:pPr algn="ctr">
              <a:buClr>
                <a:schemeClr val="tx2"/>
              </a:buClr>
              <a:buFont typeface="Symbol" pitchFamily="18" charset="2"/>
              <a:buChar char="¯"/>
            </a:pPr>
            <a:r>
              <a:rPr lang="en-US" sz="2000" dirty="0"/>
              <a:t>                              </a:t>
            </a:r>
          </a:p>
          <a:p>
            <a:pPr algn="ctr">
              <a:buClr>
                <a:schemeClr val="tx2"/>
              </a:buClr>
            </a:pPr>
            <a:r>
              <a:rPr lang="en-US" sz="2000" dirty="0"/>
              <a:t> </a:t>
            </a:r>
            <a:r>
              <a:rPr lang="en-US" sz="2000" dirty="0" smtClean="0">
                <a:solidFill>
                  <a:schemeClr val="tx2"/>
                </a:solidFill>
              </a:rPr>
              <a:t>Total </a:t>
            </a:r>
            <a:r>
              <a:rPr lang="en-US" sz="2000" dirty="0">
                <a:solidFill>
                  <a:schemeClr val="tx2"/>
                </a:solidFill>
              </a:rPr>
              <a:t>&amp; LDL             </a:t>
            </a:r>
          </a:p>
          <a:p>
            <a:pPr algn="ctr">
              <a:buClr>
                <a:schemeClr val="tx2"/>
              </a:buClr>
              <a:buFont typeface="Symbol" pitchFamily="18" charset="2"/>
              <a:buNone/>
            </a:pPr>
            <a:r>
              <a:rPr lang="en-US" sz="2000" dirty="0">
                <a:solidFill>
                  <a:schemeClr val="tx2"/>
                </a:solidFill>
              </a:rPr>
              <a:t>Cholesterol</a:t>
            </a:r>
            <a:r>
              <a:rPr lang="en-US" sz="2000" dirty="0"/>
              <a:t>            </a:t>
            </a:r>
          </a:p>
          <a:p>
            <a:pPr algn="ctr">
              <a:buClr>
                <a:schemeClr val="tx2"/>
              </a:buClr>
              <a:buFont typeface="Symbol" pitchFamily="18" charset="2"/>
              <a:buChar char="¯"/>
            </a:pPr>
            <a:r>
              <a:rPr lang="en-US" sz="2000" dirty="0"/>
              <a:t>               </a:t>
            </a:r>
          </a:p>
          <a:p>
            <a:pPr algn="ctr">
              <a:buClr>
                <a:schemeClr val="tx2"/>
              </a:buClr>
              <a:buFont typeface="Symbol" pitchFamily="18" charset="2"/>
              <a:buNone/>
            </a:pPr>
            <a:r>
              <a:rPr lang="en-US" sz="2000" dirty="0"/>
              <a:t>           Atherosclerosis             </a:t>
            </a:r>
          </a:p>
          <a:p>
            <a:pPr algn="ctr">
              <a:buClr>
                <a:schemeClr val="tx2"/>
              </a:buClr>
              <a:buFont typeface="Symbol" pitchFamily="18" charset="2"/>
              <a:buChar char="¯"/>
            </a:pPr>
            <a:r>
              <a:rPr lang="en-US" sz="2000" dirty="0"/>
              <a:t>  </a:t>
            </a:r>
          </a:p>
          <a:p>
            <a:pPr algn="ctr">
              <a:buClr>
                <a:schemeClr val="tx2"/>
              </a:buClr>
              <a:buFont typeface="Symbol" pitchFamily="18" charset="2"/>
              <a:buNone/>
            </a:pPr>
            <a:r>
              <a:rPr lang="en-US" sz="2000" dirty="0"/>
              <a:t>                     Pre-Clinical Disease </a:t>
            </a:r>
          </a:p>
        </p:txBody>
      </p:sp>
      <p:sp>
        <p:nvSpPr>
          <p:cNvPr id="13316" name="Text Box 4"/>
          <p:cNvSpPr txBox="1">
            <a:spLocks noChangeArrowheads="1"/>
          </p:cNvSpPr>
          <p:nvPr/>
        </p:nvSpPr>
        <p:spPr bwMode="auto">
          <a:xfrm>
            <a:off x="381000" y="3200400"/>
            <a:ext cx="1905000" cy="1220788"/>
          </a:xfrm>
          <a:prstGeom prst="rect">
            <a:avLst/>
          </a:prstGeom>
          <a:noFill/>
          <a:ln w="9525">
            <a:noFill/>
            <a:miter lim="800000"/>
            <a:headEnd/>
            <a:tailEnd/>
          </a:ln>
          <a:effectLst/>
        </p:spPr>
        <p:txBody>
          <a:bodyPr>
            <a:spAutoFit/>
          </a:bodyPr>
          <a:lstStyle/>
          <a:p>
            <a:pPr>
              <a:spcBef>
                <a:spcPct val="50000"/>
              </a:spcBef>
              <a:buFont typeface="Monotype Sorts" pitchFamily="2" charset="2"/>
              <a:buNone/>
            </a:pPr>
            <a:r>
              <a:rPr lang="en-US" sz="1800"/>
              <a:t>High  Intakes of  Saturated Fatty Acids  &amp; Dietary Cholesterol</a:t>
            </a:r>
            <a:r>
              <a:rPr lang="en-US" sz="2000"/>
              <a:t> </a:t>
            </a:r>
            <a:endParaRPr lang="en-US"/>
          </a:p>
        </p:txBody>
      </p:sp>
      <p:sp>
        <p:nvSpPr>
          <p:cNvPr id="13317" name="AutoShape 5"/>
          <p:cNvSpPr>
            <a:spLocks noChangeArrowheads="1"/>
          </p:cNvSpPr>
          <p:nvPr/>
        </p:nvSpPr>
        <p:spPr bwMode="auto">
          <a:xfrm>
            <a:off x="2133600" y="3657600"/>
            <a:ext cx="457200" cy="152400"/>
          </a:xfrm>
          <a:prstGeom prst="rightArrow">
            <a:avLst>
              <a:gd name="adj1" fmla="val 50000"/>
              <a:gd name="adj2" fmla="val 75000"/>
            </a:avLst>
          </a:prstGeom>
          <a:solidFill>
            <a:schemeClr val="tx2"/>
          </a:solidFill>
          <a:ln w="9525">
            <a:solidFill>
              <a:schemeClr val="tx1"/>
            </a:solidFill>
            <a:miter lim="800000"/>
            <a:headEnd/>
            <a:tailEnd/>
          </a:ln>
          <a:effectLst/>
        </p:spPr>
        <p:txBody>
          <a:bodyPr wrap="none" anchor="ctr"/>
          <a:lstStyle/>
          <a:p>
            <a:endParaRPr lang="en-US"/>
          </a:p>
        </p:txBody>
      </p:sp>
      <p:sp>
        <p:nvSpPr>
          <p:cNvPr id="13318" name="AutoShape 6"/>
          <p:cNvSpPr>
            <a:spLocks noChangeArrowheads="1"/>
          </p:cNvSpPr>
          <p:nvPr/>
        </p:nvSpPr>
        <p:spPr bwMode="auto">
          <a:xfrm>
            <a:off x="6858000" y="3733800"/>
            <a:ext cx="457200" cy="152400"/>
          </a:xfrm>
          <a:prstGeom prst="rightArrow">
            <a:avLst>
              <a:gd name="adj1" fmla="val 50000"/>
              <a:gd name="adj2" fmla="val 75000"/>
            </a:avLst>
          </a:prstGeom>
          <a:solidFill>
            <a:schemeClr val="tx2"/>
          </a:solidFill>
          <a:ln w="9525">
            <a:solidFill>
              <a:schemeClr val="tx1"/>
            </a:solidFill>
            <a:miter lim="800000"/>
            <a:headEnd/>
            <a:tailEnd/>
          </a:ln>
          <a:effectLst/>
        </p:spPr>
        <p:txBody>
          <a:bodyPr wrap="none" anchor="ctr"/>
          <a:lstStyle/>
          <a:p>
            <a:endParaRPr lang="en-US"/>
          </a:p>
        </p:txBody>
      </p:sp>
      <p:sp>
        <p:nvSpPr>
          <p:cNvPr id="13319" name="Text Box 7"/>
          <p:cNvSpPr txBox="1">
            <a:spLocks noChangeArrowheads="1"/>
          </p:cNvSpPr>
          <p:nvPr/>
        </p:nvSpPr>
        <p:spPr bwMode="auto">
          <a:xfrm>
            <a:off x="7391400" y="3429000"/>
            <a:ext cx="1295400" cy="822325"/>
          </a:xfrm>
          <a:prstGeom prst="rect">
            <a:avLst/>
          </a:prstGeom>
          <a:noFill/>
          <a:ln w="9525">
            <a:noFill/>
            <a:miter lim="800000"/>
            <a:headEnd/>
            <a:tailEnd/>
          </a:ln>
          <a:effectLst/>
        </p:spPr>
        <p:txBody>
          <a:bodyPr>
            <a:spAutoFit/>
          </a:bodyPr>
          <a:lstStyle/>
          <a:p>
            <a:pPr>
              <a:spcBef>
                <a:spcPct val="50000"/>
              </a:spcBef>
            </a:pPr>
            <a:r>
              <a:rPr lang="en-US"/>
              <a:t>Heart Disease</a:t>
            </a:r>
          </a:p>
        </p:txBody>
      </p:sp>
      <p:sp>
        <p:nvSpPr>
          <p:cNvPr id="10" name="Up Arrow 9"/>
          <p:cNvSpPr/>
          <p:nvPr/>
        </p:nvSpPr>
        <p:spPr>
          <a:xfrm>
            <a:off x="3597021" y="4267200"/>
            <a:ext cx="60579" cy="244602"/>
          </a:xfrm>
          <a:prstGeom prst="upArrow">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533400"/>
            <a:ext cx="8534400" cy="1143000"/>
          </a:xfrm>
        </p:spPr>
        <p:txBody>
          <a:bodyPr/>
          <a:lstStyle/>
          <a:p>
            <a:r>
              <a:rPr lang="en-US" dirty="0" smtClean="0"/>
              <a:t>Associations: Diet &amp; Heart Disease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68495318"/>
              </p:ext>
            </p:extLst>
          </p:nvPr>
        </p:nvGraphicFramePr>
        <p:xfrm>
          <a:off x="685800" y="1676400"/>
          <a:ext cx="7696200" cy="4023360"/>
        </p:xfrm>
        <a:graphic>
          <a:graphicData uri="http://schemas.openxmlformats.org/drawingml/2006/table">
            <a:tbl>
              <a:tblPr firstRow="1" bandRow="1">
                <a:tableStyleId>{2D5ABB26-0587-4C30-8999-92F81FD0307C}</a:tableStyleId>
              </a:tblPr>
              <a:tblGrid>
                <a:gridCol w="3848100"/>
                <a:gridCol w="3848100"/>
              </a:tblGrid>
              <a:tr h="370840">
                <a:tc>
                  <a:txBody>
                    <a:bodyPr/>
                    <a:lstStyle/>
                    <a:p>
                      <a:r>
                        <a:rPr lang="en-US" sz="2400" dirty="0" smtClean="0">
                          <a:solidFill>
                            <a:schemeClr val="tx2"/>
                          </a:solidFill>
                        </a:rPr>
                        <a:t>Deleterious</a:t>
                      </a:r>
                      <a:r>
                        <a:rPr lang="en-US" sz="2400" dirty="0" smtClean="0"/>
                        <a:t> </a:t>
                      </a:r>
                    </a:p>
                    <a:p>
                      <a:r>
                        <a:rPr lang="en-US" sz="2400" dirty="0" smtClean="0"/>
                        <a:t>(Positive Association)</a:t>
                      </a:r>
                      <a:endParaRPr lang="en-US" sz="2400" dirty="0"/>
                    </a:p>
                  </a:txBody>
                  <a:tcPr>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smtClean="0">
                          <a:solidFill>
                            <a:schemeClr val="tx2"/>
                          </a:solidFill>
                        </a:rPr>
                        <a:t>Protective</a:t>
                      </a:r>
                    </a:p>
                    <a:p>
                      <a:r>
                        <a:rPr lang="en-US" sz="2400" dirty="0" smtClean="0"/>
                        <a:t> (Negative Association)</a:t>
                      </a:r>
                      <a:endParaRPr lang="en-US" sz="2400" dirty="0"/>
                    </a:p>
                  </a:txBody>
                  <a:tcPr>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400" dirty="0" smtClean="0"/>
                        <a:t>Alcohol</a:t>
                      </a:r>
                      <a:endParaRPr lang="en-US" sz="2400" dirty="0"/>
                    </a:p>
                  </a:txBody>
                  <a:tcPr>
                    <a:lnT w="28575" cap="flat" cmpd="sng" algn="ctr">
                      <a:solidFill>
                        <a:schemeClr val="tx1"/>
                      </a:solidFill>
                      <a:prstDash val="solid"/>
                      <a:round/>
                      <a:headEnd type="none" w="med" len="med"/>
                      <a:tailEnd type="none" w="med" len="med"/>
                    </a:lnT>
                  </a:tcPr>
                </a:tc>
                <a:tc>
                  <a:txBody>
                    <a:bodyPr/>
                    <a:lstStyle/>
                    <a:p>
                      <a:r>
                        <a:rPr lang="en-US" sz="2400" dirty="0" smtClean="0"/>
                        <a:t>Alcohol Intake</a:t>
                      </a:r>
                      <a:endParaRPr lang="en-US" sz="2400" dirty="0"/>
                    </a:p>
                  </a:txBody>
                  <a:tcPr>
                    <a:lnT w="28575" cap="flat" cmpd="sng" algn="ctr">
                      <a:solidFill>
                        <a:schemeClr val="tx1"/>
                      </a:solidFill>
                      <a:prstDash val="solid"/>
                      <a:round/>
                      <a:headEnd type="none" w="med" len="med"/>
                      <a:tailEnd type="none" w="med" len="med"/>
                    </a:lnT>
                  </a:tcPr>
                </a:tc>
              </a:tr>
              <a:tr h="370840">
                <a:tc>
                  <a:txBody>
                    <a:bodyPr/>
                    <a:lstStyle/>
                    <a:p>
                      <a:r>
                        <a:rPr lang="en-US" sz="2400" dirty="0" smtClean="0"/>
                        <a:t>Carbohydrate (Sugar</a:t>
                      </a:r>
                      <a:r>
                        <a:rPr lang="en-US" sz="2400" dirty="0" smtClean="0"/>
                        <a:t>)</a:t>
                      </a:r>
                      <a:endParaRPr lang="en-US" sz="2400" dirty="0"/>
                    </a:p>
                  </a:txBody>
                  <a:tcPr/>
                </a:tc>
                <a:tc>
                  <a:txBody>
                    <a:bodyPr/>
                    <a:lstStyle/>
                    <a:p>
                      <a:r>
                        <a:rPr lang="en-US" sz="2400" dirty="0" smtClean="0"/>
                        <a:t>Chromium</a:t>
                      </a:r>
                      <a:endParaRPr lang="en-US" sz="2400" dirty="0"/>
                    </a:p>
                  </a:txBody>
                  <a:tcPr/>
                </a:tc>
              </a:tr>
              <a:tr h="370840">
                <a:tc>
                  <a:txBody>
                    <a:bodyPr/>
                    <a:lstStyle/>
                    <a:p>
                      <a:r>
                        <a:rPr lang="en-US" sz="2400" dirty="0" smtClean="0"/>
                        <a:t>Dietary Cholesterol</a:t>
                      </a:r>
                      <a:endParaRPr lang="en-US" sz="2400" dirty="0"/>
                    </a:p>
                  </a:txBody>
                  <a:tcPr/>
                </a:tc>
                <a:tc>
                  <a:txBody>
                    <a:bodyPr/>
                    <a:lstStyle/>
                    <a:p>
                      <a:r>
                        <a:rPr lang="en-US" sz="2400" dirty="0" smtClean="0"/>
                        <a:t>Magnesium</a:t>
                      </a:r>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Total </a:t>
                      </a:r>
                      <a:r>
                        <a:rPr lang="en-US" sz="2400" dirty="0" smtClean="0"/>
                        <a:t>Energy</a:t>
                      </a:r>
                      <a:endParaRPr lang="en-US" sz="2400" dirty="0" smtClean="0"/>
                    </a:p>
                  </a:txBody>
                  <a:tcPr/>
                </a:tc>
                <a:tc>
                  <a:txBody>
                    <a:bodyPr/>
                    <a:lstStyle/>
                    <a:p>
                      <a:r>
                        <a:rPr lang="en-US" sz="2400" dirty="0" smtClean="0"/>
                        <a:t>Polyunsaturated Fatty</a:t>
                      </a:r>
                      <a:r>
                        <a:rPr lang="en-US" sz="2400" baseline="0" dirty="0" smtClean="0"/>
                        <a:t> </a:t>
                      </a:r>
                      <a:r>
                        <a:rPr lang="en-US" sz="2400" baseline="0" dirty="0" smtClean="0"/>
                        <a:t>Acid</a:t>
                      </a:r>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Total </a:t>
                      </a:r>
                      <a:r>
                        <a:rPr lang="en-US" sz="2400" dirty="0" smtClean="0"/>
                        <a:t>Fat</a:t>
                      </a:r>
                      <a:endParaRPr lang="en-US" sz="2400" dirty="0" smtClean="0"/>
                    </a:p>
                  </a:txBody>
                  <a:tcPr/>
                </a:tc>
                <a:tc>
                  <a:txBody>
                    <a:bodyPr/>
                    <a:lstStyle/>
                    <a:p>
                      <a:r>
                        <a:rPr lang="en-US" sz="2400" dirty="0" smtClean="0"/>
                        <a:t>Monounsaturated fatty </a:t>
                      </a:r>
                      <a:r>
                        <a:rPr lang="en-US" sz="2400" dirty="0" smtClean="0"/>
                        <a:t>Acid?</a:t>
                      </a:r>
                      <a:endParaRPr lang="en-US" sz="2400" dirty="0"/>
                    </a:p>
                  </a:txBody>
                  <a:tcPr/>
                </a:tc>
              </a:tr>
              <a:tr h="370840">
                <a:tc>
                  <a:txBody>
                    <a:bodyPr/>
                    <a:lstStyle/>
                    <a:p>
                      <a:r>
                        <a:rPr lang="en-US" sz="2400" dirty="0" smtClean="0"/>
                        <a:t>Obesity</a:t>
                      </a:r>
                      <a:endParaRPr lang="en-US" sz="2400" dirty="0"/>
                    </a:p>
                  </a:txBody>
                  <a:tcPr/>
                </a:tc>
                <a:tc>
                  <a:txBody>
                    <a:bodyPr/>
                    <a:lstStyle/>
                    <a:p>
                      <a:r>
                        <a:rPr lang="en-US" sz="2400" dirty="0" smtClean="0"/>
                        <a:t>Zinc</a:t>
                      </a:r>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Saturated Fatty Acid</a:t>
                      </a:r>
                    </a:p>
                  </a:txBody>
                  <a:tcPr>
                    <a:lnB w="28575" cap="flat" cmpd="sng" algn="ctr">
                      <a:solidFill>
                        <a:schemeClr val="tx1"/>
                      </a:solidFill>
                      <a:prstDash val="solid"/>
                      <a:round/>
                      <a:headEnd type="none" w="med" len="med"/>
                      <a:tailEnd type="none" w="med" len="med"/>
                    </a:lnB>
                  </a:tcPr>
                </a:tc>
                <a:tc>
                  <a:txBody>
                    <a:bodyPr/>
                    <a:lstStyle/>
                    <a:p>
                      <a:endParaRPr lang="en-US" sz="2400" dirty="0"/>
                    </a:p>
                  </a:txBody>
                  <a:tcPr>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15690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470025"/>
          </a:xfrm>
        </p:spPr>
        <p:txBody>
          <a:bodyPr/>
          <a:lstStyle/>
          <a:p>
            <a:r>
              <a:rPr lang="en-US" sz="6000" dirty="0" smtClean="0"/>
              <a:t>Diet-Heart</a:t>
            </a:r>
            <a:endParaRPr lang="en-US" sz="6000" dirty="0"/>
          </a:p>
        </p:txBody>
      </p:sp>
      <p:sp>
        <p:nvSpPr>
          <p:cNvPr id="5" name="Subtitle 4"/>
          <p:cNvSpPr>
            <a:spLocks noGrp="1"/>
          </p:cNvSpPr>
          <p:nvPr>
            <p:ph type="subTitle" idx="1"/>
          </p:nvPr>
        </p:nvSpPr>
        <p:spPr>
          <a:xfrm>
            <a:off x="1371600" y="3352800"/>
            <a:ext cx="6400800" cy="1752600"/>
          </a:xfrm>
        </p:spPr>
        <p:txBody>
          <a:bodyPr/>
          <a:lstStyle/>
          <a:p>
            <a:r>
              <a:rPr lang="en-US" sz="4400" dirty="0" smtClean="0"/>
              <a:t>Results from Observational Epidemiology</a:t>
            </a:r>
            <a:endParaRPr lang="en-US" sz="4400" dirty="0"/>
          </a:p>
        </p:txBody>
      </p:sp>
    </p:spTree>
    <p:extLst>
      <p:ext uri="{BB962C8B-B14F-4D97-AF65-F5344CB8AC3E}">
        <p14:creationId xmlns:p14="http://schemas.microsoft.com/office/powerpoint/2010/main" val="1125806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The Black Box Paradigm for the </a:t>
            </a:r>
            <a:br>
              <a:rPr lang="en-US" dirty="0" smtClean="0"/>
            </a:br>
            <a:r>
              <a:rPr lang="en-US" dirty="0" smtClean="0"/>
              <a:t>Diet Heart Hypothesis</a:t>
            </a:r>
          </a:p>
        </p:txBody>
      </p:sp>
      <p:sp>
        <p:nvSpPr>
          <p:cNvPr id="13315" name="Rectangle 3"/>
          <p:cNvSpPr>
            <a:spLocks noChangeArrowheads="1"/>
          </p:cNvSpPr>
          <p:nvPr/>
        </p:nvSpPr>
        <p:spPr bwMode="auto">
          <a:xfrm>
            <a:off x="2819400" y="1981200"/>
            <a:ext cx="3886200" cy="4114800"/>
          </a:xfrm>
          <a:prstGeom prst="rect">
            <a:avLst/>
          </a:prstGeom>
          <a:solidFill>
            <a:schemeClr val="bg1"/>
          </a:solidFill>
          <a:ln w="9525">
            <a:solidFill>
              <a:schemeClr val="tx1"/>
            </a:solidFill>
            <a:miter lim="800000"/>
            <a:headEnd/>
            <a:tailEnd/>
          </a:ln>
          <a:effectLst/>
        </p:spPr>
        <p:txBody>
          <a:bodyPr wrap="none" anchor="ctr"/>
          <a:lstStyle/>
          <a:p>
            <a:pPr algn="ctr">
              <a:buClr>
                <a:srgbClr val="FFFF00"/>
              </a:buClr>
              <a:buFont typeface="Symbol" pitchFamily="18" charset="2"/>
              <a:buNone/>
            </a:pPr>
            <a:r>
              <a:rPr lang="en-US" sz="2000" dirty="0">
                <a:solidFill>
                  <a:srgbClr val="FFFFFF"/>
                </a:solidFill>
              </a:rPr>
              <a:t>Estimated Intake                                </a:t>
            </a:r>
          </a:p>
          <a:p>
            <a:pPr algn="ctr">
              <a:buClr>
                <a:srgbClr val="FFFF00"/>
              </a:buClr>
              <a:buFont typeface="Symbol" pitchFamily="18" charset="2"/>
              <a:buChar char="¯"/>
            </a:pPr>
            <a:r>
              <a:rPr lang="en-US" sz="2000" dirty="0">
                <a:solidFill>
                  <a:srgbClr val="FFFFFF"/>
                </a:solidFill>
              </a:rPr>
              <a:t> ?                                               </a:t>
            </a:r>
          </a:p>
          <a:p>
            <a:pPr algn="ctr">
              <a:buClr>
                <a:srgbClr val="FFFF00"/>
              </a:buClr>
            </a:pPr>
            <a:r>
              <a:rPr lang="en-US" sz="2000" dirty="0">
                <a:solidFill>
                  <a:srgbClr val="FFFFFF"/>
                </a:solidFill>
              </a:rPr>
              <a:t>True Intake                                </a:t>
            </a:r>
          </a:p>
          <a:p>
            <a:pPr algn="ctr">
              <a:buClr>
                <a:srgbClr val="FFFF00"/>
              </a:buClr>
              <a:buFont typeface="Symbol" pitchFamily="18" charset="2"/>
              <a:buChar char="¯"/>
            </a:pPr>
            <a:r>
              <a:rPr lang="en-US" sz="2000" dirty="0">
                <a:solidFill>
                  <a:srgbClr val="FFFFFF"/>
                </a:solidFill>
              </a:rPr>
              <a:t>                                      </a:t>
            </a:r>
          </a:p>
          <a:p>
            <a:pPr algn="ctr">
              <a:buClr>
                <a:srgbClr val="FFFF00"/>
              </a:buClr>
              <a:buFont typeface="Symbol" pitchFamily="18" charset="2"/>
              <a:buNone/>
            </a:pPr>
            <a:r>
              <a:rPr lang="en-US" sz="2000" dirty="0">
                <a:solidFill>
                  <a:srgbClr val="FFFFFF"/>
                </a:solidFill>
              </a:rPr>
              <a:t>Altered Cholesterol              </a:t>
            </a:r>
          </a:p>
          <a:p>
            <a:pPr algn="ctr"/>
            <a:r>
              <a:rPr lang="en-US" sz="2000" dirty="0">
                <a:solidFill>
                  <a:srgbClr val="FFFFFF"/>
                </a:solidFill>
              </a:rPr>
              <a:t>Metabolism                    </a:t>
            </a:r>
          </a:p>
          <a:p>
            <a:pPr algn="ctr">
              <a:buClr>
                <a:srgbClr val="FFFF00"/>
              </a:buClr>
              <a:buFont typeface="Symbol" pitchFamily="18" charset="2"/>
              <a:buChar char="¯"/>
            </a:pPr>
            <a:r>
              <a:rPr lang="en-US" sz="2000" dirty="0">
                <a:solidFill>
                  <a:srgbClr val="FFFFFF"/>
                </a:solidFill>
              </a:rPr>
              <a:t>                              </a:t>
            </a:r>
          </a:p>
          <a:p>
            <a:pPr algn="ctr">
              <a:buClr>
                <a:srgbClr val="FFFF00"/>
              </a:buClr>
              <a:buFont typeface="Symbol" pitchFamily="18" charset="2"/>
              <a:buChar char="­"/>
            </a:pPr>
            <a:r>
              <a:rPr lang="en-US" sz="2000" dirty="0">
                <a:solidFill>
                  <a:srgbClr val="FFFFFF"/>
                </a:solidFill>
              </a:rPr>
              <a:t> </a:t>
            </a:r>
            <a:r>
              <a:rPr lang="en-US" sz="2000" dirty="0">
                <a:solidFill>
                  <a:srgbClr val="FFFF00"/>
                </a:solidFill>
              </a:rPr>
              <a:t>Total &amp; LDL             </a:t>
            </a:r>
          </a:p>
          <a:p>
            <a:pPr algn="ctr">
              <a:buClr>
                <a:srgbClr val="FFFF00"/>
              </a:buClr>
              <a:buFont typeface="Symbol" pitchFamily="18" charset="2"/>
              <a:buNone/>
            </a:pPr>
            <a:r>
              <a:rPr lang="en-US" sz="2000" dirty="0">
                <a:solidFill>
                  <a:srgbClr val="FFFF00"/>
                </a:solidFill>
              </a:rPr>
              <a:t>Cholesterol</a:t>
            </a:r>
            <a:r>
              <a:rPr lang="en-US" sz="2000" dirty="0">
                <a:solidFill>
                  <a:srgbClr val="FFFFFF"/>
                </a:solidFill>
              </a:rPr>
              <a:t>            </a:t>
            </a:r>
          </a:p>
          <a:p>
            <a:pPr algn="ctr">
              <a:buClr>
                <a:srgbClr val="FFFF00"/>
              </a:buClr>
              <a:buFont typeface="Symbol" pitchFamily="18" charset="2"/>
              <a:buChar char="¯"/>
            </a:pPr>
            <a:r>
              <a:rPr lang="en-US" sz="2000" dirty="0">
                <a:solidFill>
                  <a:srgbClr val="FFFFFF"/>
                </a:solidFill>
              </a:rPr>
              <a:t>               </a:t>
            </a:r>
          </a:p>
          <a:p>
            <a:pPr algn="ctr">
              <a:buClr>
                <a:srgbClr val="FFFF00"/>
              </a:buClr>
              <a:buFont typeface="Symbol" pitchFamily="18" charset="2"/>
              <a:buNone/>
            </a:pPr>
            <a:r>
              <a:rPr lang="en-US" sz="2000" dirty="0">
                <a:solidFill>
                  <a:srgbClr val="FFFFFF"/>
                </a:solidFill>
              </a:rPr>
              <a:t>           Atherosclerosis             </a:t>
            </a:r>
          </a:p>
          <a:p>
            <a:pPr algn="ctr">
              <a:buClr>
                <a:srgbClr val="FFFF00"/>
              </a:buClr>
              <a:buFont typeface="Symbol" pitchFamily="18" charset="2"/>
              <a:buChar char="¯"/>
            </a:pPr>
            <a:r>
              <a:rPr lang="en-US" sz="2000" dirty="0">
                <a:solidFill>
                  <a:srgbClr val="FFFFFF"/>
                </a:solidFill>
              </a:rPr>
              <a:t>  </a:t>
            </a:r>
          </a:p>
          <a:p>
            <a:pPr algn="ctr">
              <a:buClr>
                <a:srgbClr val="FFFF00"/>
              </a:buClr>
              <a:buFont typeface="Symbol" pitchFamily="18" charset="2"/>
              <a:buNone/>
            </a:pPr>
            <a:r>
              <a:rPr lang="en-US" sz="2000" dirty="0">
                <a:solidFill>
                  <a:srgbClr val="FFFFFF"/>
                </a:solidFill>
              </a:rPr>
              <a:t>                     Pre-Clinical Disease </a:t>
            </a:r>
          </a:p>
        </p:txBody>
      </p:sp>
      <p:sp>
        <p:nvSpPr>
          <p:cNvPr id="13316" name="Text Box 4"/>
          <p:cNvSpPr txBox="1">
            <a:spLocks noChangeArrowheads="1"/>
          </p:cNvSpPr>
          <p:nvPr/>
        </p:nvSpPr>
        <p:spPr bwMode="auto">
          <a:xfrm>
            <a:off x="381000" y="3200400"/>
            <a:ext cx="1905000" cy="1220788"/>
          </a:xfrm>
          <a:prstGeom prst="rect">
            <a:avLst/>
          </a:prstGeom>
          <a:noFill/>
          <a:ln w="9525">
            <a:noFill/>
            <a:miter lim="800000"/>
            <a:headEnd/>
            <a:tailEnd/>
          </a:ln>
          <a:effectLst/>
        </p:spPr>
        <p:txBody>
          <a:bodyPr>
            <a:spAutoFit/>
          </a:bodyPr>
          <a:lstStyle/>
          <a:p>
            <a:pPr>
              <a:spcBef>
                <a:spcPct val="50000"/>
              </a:spcBef>
              <a:buFont typeface="Monotype Sorts" pitchFamily="2" charset="2"/>
              <a:buNone/>
            </a:pPr>
            <a:r>
              <a:rPr lang="en-US" sz="1800" dirty="0">
                <a:solidFill>
                  <a:srgbClr val="FFFFFF"/>
                </a:solidFill>
              </a:rPr>
              <a:t>High  Intakes of  Saturated Fatty Acids  &amp; Dietary Cholesterol</a:t>
            </a:r>
            <a:r>
              <a:rPr lang="en-US" sz="2000" dirty="0">
                <a:solidFill>
                  <a:srgbClr val="FFFFFF"/>
                </a:solidFill>
              </a:rPr>
              <a:t> </a:t>
            </a:r>
            <a:endParaRPr lang="en-US" dirty="0">
              <a:solidFill>
                <a:srgbClr val="FFFFFF"/>
              </a:solidFill>
            </a:endParaRPr>
          </a:p>
        </p:txBody>
      </p:sp>
      <p:sp>
        <p:nvSpPr>
          <p:cNvPr id="13317" name="AutoShape 5"/>
          <p:cNvSpPr>
            <a:spLocks noChangeArrowheads="1"/>
          </p:cNvSpPr>
          <p:nvPr/>
        </p:nvSpPr>
        <p:spPr bwMode="auto">
          <a:xfrm>
            <a:off x="2133600" y="3657600"/>
            <a:ext cx="457200" cy="152400"/>
          </a:xfrm>
          <a:prstGeom prst="rightArrow">
            <a:avLst>
              <a:gd name="adj1" fmla="val 50000"/>
              <a:gd name="adj2" fmla="val 75000"/>
            </a:avLst>
          </a:prstGeom>
          <a:solidFill>
            <a:schemeClr val="tx2"/>
          </a:solidFill>
          <a:ln w="9525">
            <a:solidFill>
              <a:schemeClr val="tx1"/>
            </a:solidFill>
            <a:miter lim="800000"/>
            <a:headEnd/>
            <a:tailEnd/>
          </a:ln>
          <a:effectLst/>
        </p:spPr>
        <p:txBody>
          <a:bodyPr wrap="none" anchor="ctr"/>
          <a:lstStyle/>
          <a:p>
            <a:endParaRPr lang="en-US" dirty="0">
              <a:solidFill>
                <a:srgbClr val="FFFFFF"/>
              </a:solidFill>
            </a:endParaRPr>
          </a:p>
        </p:txBody>
      </p:sp>
      <p:sp>
        <p:nvSpPr>
          <p:cNvPr id="13318" name="AutoShape 6"/>
          <p:cNvSpPr>
            <a:spLocks noChangeArrowheads="1"/>
          </p:cNvSpPr>
          <p:nvPr/>
        </p:nvSpPr>
        <p:spPr bwMode="auto">
          <a:xfrm>
            <a:off x="6858000" y="3733800"/>
            <a:ext cx="457200" cy="152400"/>
          </a:xfrm>
          <a:prstGeom prst="rightArrow">
            <a:avLst>
              <a:gd name="adj1" fmla="val 50000"/>
              <a:gd name="adj2" fmla="val 75000"/>
            </a:avLst>
          </a:prstGeom>
          <a:solidFill>
            <a:schemeClr val="tx2"/>
          </a:solidFill>
          <a:ln w="9525">
            <a:solidFill>
              <a:schemeClr val="tx1"/>
            </a:solidFill>
            <a:miter lim="800000"/>
            <a:headEnd/>
            <a:tailEnd/>
          </a:ln>
          <a:effectLst/>
        </p:spPr>
        <p:txBody>
          <a:bodyPr wrap="none" anchor="ctr"/>
          <a:lstStyle/>
          <a:p>
            <a:endParaRPr lang="en-US" dirty="0">
              <a:solidFill>
                <a:srgbClr val="FFFFFF"/>
              </a:solidFill>
            </a:endParaRPr>
          </a:p>
        </p:txBody>
      </p:sp>
      <p:sp>
        <p:nvSpPr>
          <p:cNvPr id="13319" name="Text Box 7"/>
          <p:cNvSpPr txBox="1">
            <a:spLocks noChangeArrowheads="1"/>
          </p:cNvSpPr>
          <p:nvPr/>
        </p:nvSpPr>
        <p:spPr bwMode="auto">
          <a:xfrm>
            <a:off x="7391400" y="3429000"/>
            <a:ext cx="1295400" cy="822325"/>
          </a:xfrm>
          <a:prstGeom prst="rect">
            <a:avLst/>
          </a:prstGeom>
          <a:noFill/>
          <a:ln w="9525">
            <a:noFill/>
            <a:miter lim="800000"/>
            <a:headEnd/>
            <a:tailEnd/>
          </a:ln>
          <a:effectLst/>
        </p:spPr>
        <p:txBody>
          <a:bodyPr>
            <a:spAutoFit/>
          </a:bodyPr>
          <a:lstStyle/>
          <a:p>
            <a:pPr>
              <a:spcBef>
                <a:spcPct val="50000"/>
              </a:spcBef>
            </a:pPr>
            <a:r>
              <a:rPr lang="en-US" dirty="0">
                <a:solidFill>
                  <a:srgbClr val="FFFFFF"/>
                </a:solidFill>
              </a:rPr>
              <a:t>Heart Disease</a:t>
            </a:r>
          </a:p>
        </p:txBody>
      </p:sp>
    </p:spTree>
    <p:extLst>
      <p:ext uri="{BB962C8B-B14F-4D97-AF65-F5344CB8AC3E}">
        <p14:creationId xmlns:p14="http://schemas.microsoft.com/office/powerpoint/2010/main" val="3176802986"/>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1524000"/>
            <a:ext cx="8305800" cy="1470025"/>
          </a:xfrm>
        </p:spPr>
        <p:txBody>
          <a:bodyPr/>
          <a:lstStyle/>
          <a:p>
            <a:r>
              <a:rPr lang="en-US" sz="5400" dirty="0" smtClean="0"/>
              <a:t>Observational Epidemiology</a:t>
            </a:r>
            <a:endParaRPr lang="en-US" sz="5400" dirty="0"/>
          </a:p>
        </p:txBody>
      </p:sp>
      <p:sp>
        <p:nvSpPr>
          <p:cNvPr id="6" name="Subtitle 5"/>
          <p:cNvSpPr>
            <a:spLocks noGrp="1"/>
          </p:cNvSpPr>
          <p:nvPr>
            <p:ph type="subTitle" idx="1"/>
          </p:nvPr>
        </p:nvSpPr>
        <p:spPr>
          <a:xfrm>
            <a:off x="1066800" y="3200400"/>
            <a:ext cx="6934200" cy="1752600"/>
          </a:xfrm>
        </p:spPr>
        <p:txBody>
          <a:bodyPr/>
          <a:lstStyle/>
          <a:p>
            <a:r>
              <a:rPr lang="en-US" sz="4400" dirty="0" smtClean="0"/>
              <a:t>Finding Associations: Confounding Issues</a:t>
            </a:r>
            <a:endParaRPr lang="en-US" sz="4400" dirty="0"/>
          </a:p>
        </p:txBody>
      </p:sp>
    </p:spTree>
    <p:extLst>
      <p:ext uri="{BB962C8B-B14F-4D97-AF65-F5344CB8AC3E}">
        <p14:creationId xmlns:p14="http://schemas.microsoft.com/office/powerpoint/2010/main" val="1335086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Finding Associations: Confounding Issues</a:t>
            </a:r>
          </a:p>
        </p:txBody>
      </p:sp>
      <p:sp>
        <p:nvSpPr>
          <p:cNvPr id="16387" name="Rectangle 3"/>
          <p:cNvSpPr>
            <a:spLocks noGrp="1" noChangeArrowheads="1"/>
          </p:cNvSpPr>
          <p:nvPr>
            <p:ph type="body" idx="1"/>
          </p:nvPr>
        </p:nvSpPr>
        <p:spPr>
          <a:xfrm>
            <a:off x="685800" y="1981200"/>
            <a:ext cx="8077200" cy="2819400"/>
          </a:xfrm>
        </p:spPr>
        <p:txBody>
          <a:bodyPr/>
          <a:lstStyle/>
          <a:p>
            <a:pPr eaLnBrk="1" hangingPunct="1">
              <a:buClr>
                <a:srgbClr val="00CC00"/>
              </a:buClr>
            </a:pPr>
            <a:r>
              <a:rPr lang="en-US" dirty="0" smtClean="0"/>
              <a:t>Estimating intake</a:t>
            </a:r>
          </a:p>
          <a:p>
            <a:pPr eaLnBrk="1" hangingPunct="1">
              <a:buClr>
                <a:srgbClr val="00CC00"/>
              </a:buClr>
            </a:pPr>
            <a:r>
              <a:rPr lang="en-US" dirty="0" smtClean="0"/>
              <a:t>Measurement error: Within-person variability</a:t>
            </a:r>
          </a:p>
          <a:p>
            <a:pPr eaLnBrk="1" hangingPunct="1">
              <a:buClr>
                <a:srgbClr val="00CC00"/>
              </a:buClr>
            </a:pPr>
            <a:r>
              <a:rPr lang="en-US" dirty="0"/>
              <a:t>Diet uniformity within </a:t>
            </a:r>
            <a:r>
              <a:rPr lang="en-US" dirty="0" smtClean="0"/>
              <a:t>countries</a:t>
            </a:r>
          </a:p>
          <a:p>
            <a:pPr eaLnBrk="1" hangingPunct="1">
              <a:buClr>
                <a:srgbClr val="00CC00"/>
              </a:buClr>
            </a:pPr>
            <a:r>
              <a:rPr lang="en-US" dirty="0" smtClean="0"/>
              <a:t>Correlation among nutrients in the diet.</a:t>
            </a:r>
          </a:p>
          <a:p>
            <a:pPr eaLnBrk="1" hangingPunct="1">
              <a:buClr>
                <a:srgbClr val="00CC00"/>
              </a:buClr>
              <a:buFontTx/>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t>Dietary Survey Methods</a:t>
            </a:r>
          </a:p>
        </p:txBody>
      </p:sp>
      <p:sp>
        <p:nvSpPr>
          <p:cNvPr id="20483" name="Rectangle 3"/>
          <p:cNvSpPr>
            <a:spLocks noGrp="1" noChangeArrowheads="1"/>
          </p:cNvSpPr>
          <p:nvPr>
            <p:ph type="body" idx="1"/>
          </p:nvPr>
        </p:nvSpPr>
        <p:spPr/>
        <p:txBody>
          <a:bodyPr/>
          <a:lstStyle/>
          <a:p>
            <a:pPr eaLnBrk="1" hangingPunct="1">
              <a:buClr>
                <a:srgbClr val="00CC00"/>
              </a:buClr>
            </a:pPr>
            <a:r>
              <a:rPr lang="en-US" dirty="0" smtClean="0"/>
              <a:t>Severe systematic biases, e.g. energy intake underestimation in all methods;</a:t>
            </a:r>
          </a:p>
          <a:p>
            <a:pPr eaLnBrk="1" hangingPunct="1">
              <a:buClr>
                <a:srgbClr val="00CC00"/>
              </a:buClr>
            </a:pPr>
            <a:r>
              <a:rPr lang="en-US" dirty="0" smtClean="0"/>
              <a:t>Primary form of bias is underestimation;</a:t>
            </a:r>
          </a:p>
          <a:p>
            <a:pPr eaLnBrk="1" hangingPunct="1">
              <a:buClr>
                <a:srgbClr val="00CC00"/>
              </a:buClr>
            </a:pPr>
            <a:r>
              <a:rPr lang="en-US" dirty="0" smtClean="0"/>
              <a:t>Impact of underestimation in energy intake on the intake of other nutrients is unknown;</a:t>
            </a:r>
          </a:p>
          <a:p>
            <a:pPr eaLnBrk="1" hangingPunct="1">
              <a:buClr>
                <a:srgbClr val="00CC00"/>
              </a:buClr>
            </a:pPr>
            <a:r>
              <a:rPr lang="en-US" dirty="0" smtClean="0"/>
              <a:t>Need clinical/biochemical data to properly interpret.</a:t>
            </a:r>
          </a:p>
          <a:p>
            <a:pPr eaLnBrk="1" hangingPunct="1">
              <a:buClr>
                <a:srgbClr val="00CC00"/>
              </a:buClr>
              <a:buFontTx/>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studying the past...</a:t>
            </a:r>
            <a:endParaRPr lang="en-US" dirty="0"/>
          </a:p>
        </p:txBody>
      </p:sp>
      <p:sp>
        <p:nvSpPr>
          <p:cNvPr id="3" name="Content Placeholder 2"/>
          <p:cNvSpPr>
            <a:spLocks noGrp="1"/>
          </p:cNvSpPr>
          <p:nvPr>
            <p:ph idx="1"/>
          </p:nvPr>
        </p:nvSpPr>
        <p:spPr>
          <a:xfrm>
            <a:off x="685800" y="1981200"/>
            <a:ext cx="8001000" cy="4114800"/>
          </a:xfrm>
        </p:spPr>
        <p:txBody>
          <a:bodyPr/>
          <a:lstStyle/>
          <a:p>
            <a:pPr>
              <a:buClr>
                <a:srgbClr val="00CC00"/>
              </a:buClr>
              <a:buFont typeface="Arial" pitchFamily="34" charset="0"/>
              <a:buChar char="•"/>
            </a:pPr>
            <a:r>
              <a:rPr lang="en-US" dirty="0" smtClean="0"/>
              <a:t>“</a:t>
            </a:r>
            <a:r>
              <a:rPr lang="en-US" i="1" dirty="0" smtClean="0"/>
              <a:t>It </a:t>
            </a:r>
            <a:r>
              <a:rPr lang="en-US" i="1" dirty="0"/>
              <a:t>is very hard to remember that events now long in the past were once in the future</a:t>
            </a:r>
            <a:r>
              <a:rPr lang="en-US" dirty="0" smtClean="0"/>
              <a:t>.”</a:t>
            </a:r>
            <a:endParaRPr lang="en-US" dirty="0"/>
          </a:p>
          <a:p>
            <a:pPr marL="0" indent="0">
              <a:spcAft>
                <a:spcPts val="600"/>
              </a:spcAft>
              <a:buNone/>
              <a:tabLst>
                <a:tab pos="393700" algn="l"/>
              </a:tabLst>
            </a:pPr>
            <a:r>
              <a:rPr lang="en-US" dirty="0" smtClean="0"/>
              <a:t>	Maitland</a:t>
            </a:r>
          </a:p>
          <a:p>
            <a:pPr>
              <a:spcAft>
                <a:spcPts val="600"/>
              </a:spcAft>
              <a:buClr>
                <a:srgbClr val="00CC00"/>
              </a:buClr>
            </a:pPr>
            <a:r>
              <a:rPr lang="en-US" dirty="0" smtClean="0"/>
              <a:t>“</a:t>
            </a:r>
            <a:r>
              <a:rPr lang="en-US" i="1" dirty="0" smtClean="0"/>
              <a:t>Understanding </a:t>
            </a:r>
            <a:r>
              <a:rPr lang="en-US" i="1" dirty="0"/>
              <a:t>the past requires pretending that you don't know the present</a:t>
            </a:r>
            <a:r>
              <a:rPr lang="en-US" dirty="0" smtClean="0"/>
              <a:t>.”</a:t>
            </a:r>
            <a:endParaRPr lang="en-US" dirty="0"/>
          </a:p>
          <a:p>
            <a:pPr marL="0" indent="0">
              <a:buNone/>
              <a:tabLst>
                <a:tab pos="346075" algn="l"/>
              </a:tabLst>
            </a:pPr>
            <a:r>
              <a:rPr lang="en-US" dirty="0" smtClean="0"/>
              <a:t>	Paul </a:t>
            </a:r>
            <a:r>
              <a:rPr lang="en-US" dirty="0" err="1"/>
              <a:t>Fussell</a:t>
            </a:r>
            <a:endParaRPr lang="en-US" dirty="0"/>
          </a:p>
        </p:txBody>
      </p:sp>
    </p:spTree>
    <p:extLst>
      <p:ext uri="{BB962C8B-B14F-4D97-AF65-F5344CB8AC3E}">
        <p14:creationId xmlns:p14="http://schemas.microsoft.com/office/powerpoint/2010/main" val="27670471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z="4000" dirty="0" smtClean="0"/>
              <a:t>Problem in Analytical </a:t>
            </a:r>
            <a:r>
              <a:rPr lang="en-US" sz="4000" dirty="0" smtClean="0"/>
              <a:t>Epidemiology</a:t>
            </a:r>
            <a:endParaRPr lang="en-US" sz="4000" dirty="0" smtClean="0"/>
          </a:p>
        </p:txBody>
      </p:sp>
      <p:sp>
        <p:nvSpPr>
          <p:cNvPr id="69635" name="Rectangle 3"/>
          <p:cNvSpPr>
            <a:spLocks noGrp="1" noChangeArrowheads="1"/>
          </p:cNvSpPr>
          <p:nvPr>
            <p:ph type="body" idx="1"/>
          </p:nvPr>
        </p:nvSpPr>
        <p:spPr>
          <a:xfrm>
            <a:off x="457200" y="1828800"/>
            <a:ext cx="8229600" cy="2819400"/>
          </a:xfrm>
        </p:spPr>
        <p:txBody>
          <a:bodyPr/>
          <a:lstStyle/>
          <a:p>
            <a:pPr eaLnBrk="1" hangingPunct="1">
              <a:lnSpc>
                <a:spcPct val="90000"/>
              </a:lnSpc>
              <a:buClr>
                <a:srgbClr val="00CC00"/>
              </a:buClr>
            </a:pPr>
            <a:r>
              <a:rPr lang="en-US" sz="2800" dirty="0" smtClean="0"/>
              <a:t>Given the day to day or within-person variation in diet and biological measures,…</a:t>
            </a:r>
          </a:p>
          <a:p>
            <a:pPr eaLnBrk="1" hangingPunct="1">
              <a:lnSpc>
                <a:spcPct val="90000"/>
              </a:lnSpc>
              <a:buClr>
                <a:srgbClr val="00CC00"/>
              </a:buClr>
            </a:pPr>
            <a:endParaRPr lang="en-US" sz="2800" dirty="0" smtClean="0"/>
          </a:p>
          <a:p>
            <a:pPr eaLnBrk="1" hangingPunct="1">
              <a:lnSpc>
                <a:spcPct val="90000"/>
              </a:lnSpc>
              <a:buClr>
                <a:srgbClr val="00CC00"/>
              </a:buClr>
            </a:pPr>
            <a:r>
              <a:rPr lang="en-US" sz="2800" dirty="0" smtClean="0"/>
              <a:t>“How does an individual’s day-to-day variation in diet effect the ability to measure associations and how can we minimize its impact?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1" descr="observed nutrient intake_crop.jpg"/>
          <p:cNvPicPr>
            <a:picLocks noChangeAspect="1"/>
          </p:cNvPicPr>
          <p:nvPr/>
        </p:nvPicPr>
        <p:blipFill>
          <a:blip r:embed="rId2" cstate="print"/>
          <a:srcRect/>
          <a:stretch>
            <a:fillRect/>
          </a:stretch>
        </p:blipFill>
        <p:spPr bwMode="auto">
          <a:xfrm>
            <a:off x="457200" y="1219200"/>
            <a:ext cx="8072438" cy="4568825"/>
          </a:xfrm>
          <a:prstGeom prst="rect">
            <a:avLst/>
          </a:prstGeom>
          <a:noFill/>
          <a:ln w="9525">
            <a:noFill/>
            <a:miter lim="800000"/>
            <a:headEnd/>
            <a:tailEnd/>
          </a:ln>
        </p:spPr>
      </p:pic>
      <p:sp>
        <p:nvSpPr>
          <p:cNvPr id="71683" name="TextBox 2"/>
          <p:cNvSpPr txBox="1">
            <a:spLocks noChangeArrowheads="1"/>
          </p:cNvSpPr>
          <p:nvPr/>
        </p:nvSpPr>
        <p:spPr bwMode="auto">
          <a:xfrm>
            <a:off x="838200" y="304800"/>
            <a:ext cx="7162800" cy="830263"/>
          </a:xfrm>
          <a:prstGeom prst="rect">
            <a:avLst/>
          </a:prstGeom>
          <a:noFill/>
          <a:ln w="9525">
            <a:noFill/>
            <a:miter lim="800000"/>
            <a:headEnd/>
            <a:tailEnd/>
          </a:ln>
        </p:spPr>
        <p:txBody>
          <a:bodyPr>
            <a:spAutoFit/>
          </a:bodyPr>
          <a:lstStyle/>
          <a:p>
            <a:pPr algn="ctr"/>
            <a:r>
              <a:rPr lang="en-US" b="1" dirty="0">
                <a:solidFill>
                  <a:srgbClr val="FFFFFF"/>
                </a:solidFill>
                <a:latin typeface="Arial" pitchFamily="34" charset="0"/>
                <a:ea typeface="ＭＳ Ｐゴシック" pitchFamily="34" charset="-128"/>
              </a:rPr>
              <a:t>Effect of within-person variation on the distribution of observed nutrient intake values</a:t>
            </a:r>
          </a:p>
        </p:txBody>
      </p:sp>
      <p:sp>
        <p:nvSpPr>
          <p:cNvPr id="71684" name="TextBox 3"/>
          <p:cNvSpPr txBox="1">
            <a:spLocks noChangeArrowheads="1"/>
          </p:cNvSpPr>
          <p:nvPr/>
        </p:nvSpPr>
        <p:spPr bwMode="auto">
          <a:xfrm>
            <a:off x="2214563" y="6248400"/>
            <a:ext cx="6880225" cy="274638"/>
          </a:xfrm>
          <a:prstGeom prst="rect">
            <a:avLst/>
          </a:prstGeom>
          <a:noFill/>
          <a:ln w="9525">
            <a:noFill/>
            <a:miter lim="800000"/>
            <a:headEnd/>
            <a:tailEnd/>
          </a:ln>
        </p:spPr>
        <p:txBody>
          <a:bodyPr wrap="none">
            <a:spAutoFit/>
          </a:bodyPr>
          <a:lstStyle/>
          <a:p>
            <a:r>
              <a:rPr lang="en-US" sz="1200" dirty="0">
                <a:solidFill>
                  <a:srgbClr val="FFFFFF"/>
                </a:solidFill>
                <a:latin typeface="Arial" pitchFamily="34" charset="0"/>
                <a:ea typeface="ＭＳ Ｐゴシック" pitchFamily="34" charset="-128"/>
              </a:rPr>
              <a:t>SOURCE: Beaton, GH. Mass. Ag. Res. Station Res. Bul. No 675. </a:t>
            </a:r>
            <a:r>
              <a:rPr lang="en-US" sz="1200" dirty="0" err="1">
                <a:solidFill>
                  <a:srgbClr val="FFFFFF"/>
                </a:solidFill>
                <a:latin typeface="Arial" pitchFamily="34" charset="0"/>
                <a:ea typeface="ＭＳ Ｐゴシック" pitchFamily="34" charset="-128"/>
              </a:rPr>
              <a:t>Univ</a:t>
            </a:r>
            <a:r>
              <a:rPr lang="en-US" sz="1200" dirty="0">
                <a:solidFill>
                  <a:srgbClr val="FFFFFF"/>
                </a:solidFill>
                <a:latin typeface="Arial" pitchFamily="34" charset="0"/>
                <a:ea typeface="ＭＳ Ｐゴシック" pitchFamily="34" charset="-128"/>
              </a:rPr>
              <a:t> of Mass, Amherst, Ma. 1982</a:t>
            </a:r>
          </a:p>
        </p:txBody>
      </p:sp>
      <p:sp>
        <p:nvSpPr>
          <p:cNvPr id="71685" name="TextBox 4"/>
          <p:cNvSpPr txBox="1">
            <a:spLocks noChangeArrowheads="1"/>
          </p:cNvSpPr>
          <p:nvPr/>
        </p:nvSpPr>
        <p:spPr bwMode="auto">
          <a:xfrm>
            <a:off x="4953000" y="1981200"/>
            <a:ext cx="3352800" cy="708025"/>
          </a:xfrm>
          <a:prstGeom prst="rect">
            <a:avLst/>
          </a:prstGeom>
          <a:solidFill>
            <a:schemeClr val="bg1"/>
          </a:solidFill>
          <a:ln w="9525">
            <a:noFill/>
            <a:miter lim="800000"/>
            <a:headEnd/>
            <a:tailEnd/>
          </a:ln>
        </p:spPr>
        <p:txBody>
          <a:bodyPr>
            <a:spAutoFit/>
          </a:bodyPr>
          <a:lstStyle/>
          <a:p>
            <a:r>
              <a:rPr lang="en-US" sz="2000">
                <a:solidFill>
                  <a:srgbClr val="FFFFFF"/>
                </a:solidFill>
                <a:latin typeface="Arial" pitchFamily="34" charset="0"/>
                <a:ea typeface="ＭＳ Ｐゴシック" pitchFamily="34" charset="-128"/>
                <a:cs typeface="Arial" pitchFamily="34" charset="0"/>
              </a:rPr>
              <a:t>Usual intake </a:t>
            </a:r>
          </a:p>
          <a:p>
            <a:r>
              <a:rPr lang="en-US" sz="2000">
                <a:solidFill>
                  <a:srgbClr val="FFFFFF"/>
                </a:solidFill>
                <a:latin typeface="Arial" pitchFamily="34" charset="0"/>
                <a:ea typeface="ＭＳ Ｐゴシック" pitchFamily="34" charset="-128"/>
                <a:cs typeface="Arial" pitchFamily="34" charset="0"/>
              </a:rPr>
              <a:t>(long observation period)</a:t>
            </a:r>
          </a:p>
        </p:txBody>
      </p:sp>
      <p:sp>
        <p:nvSpPr>
          <p:cNvPr id="71686" name="TextBox 5"/>
          <p:cNvSpPr txBox="1">
            <a:spLocks noChangeArrowheads="1"/>
          </p:cNvSpPr>
          <p:nvPr/>
        </p:nvSpPr>
        <p:spPr bwMode="auto">
          <a:xfrm>
            <a:off x="5638800" y="3429000"/>
            <a:ext cx="2743200" cy="400050"/>
          </a:xfrm>
          <a:prstGeom prst="rect">
            <a:avLst/>
          </a:prstGeom>
          <a:solidFill>
            <a:schemeClr val="bg1"/>
          </a:solidFill>
          <a:ln w="9525">
            <a:noFill/>
            <a:miter lim="800000"/>
            <a:headEnd/>
            <a:tailEnd/>
          </a:ln>
        </p:spPr>
        <p:txBody>
          <a:bodyPr>
            <a:spAutoFit/>
          </a:bodyPr>
          <a:lstStyle/>
          <a:p>
            <a:r>
              <a:rPr lang="en-US" sz="2000">
                <a:solidFill>
                  <a:srgbClr val="FFFFFF"/>
                </a:solidFill>
                <a:latin typeface="Arial" pitchFamily="34" charset="0"/>
                <a:ea typeface="ＭＳ Ｐゴシック" pitchFamily="34" charset="-128"/>
                <a:cs typeface="Arial" pitchFamily="34" charset="0"/>
              </a:rPr>
              <a:t>One day intake data</a:t>
            </a:r>
          </a:p>
        </p:txBody>
      </p:sp>
      <p:sp>
        <p:nvSpPr>
          <p:cNvPr id="71687" name="TextBox 6"/>
          <p:cNvSpPr txBox="1">
            <a:spLocks noChangeArrowheads="1"/>
          </p:cNvSpPr>
          <p:nvPr/>
        </p:nvSpPr>
        <p:spPr bwMode="auto">
          <a:xfrm>
            <a:off x="6400800" y="4343400"/>
            <a:ext cx="1981200" cy="369888"/>
          </a:xfrm>
          <a:prstGeom prst="rect">
            <a:avLst/>
          </a:prstGeom>
          <a:solidFill>
            <a:schemeClr val="bg1"/>
          </a:solidFill>
          <a:ln w="9525">
            <a:noFill/>
            <a:miter lim="800000"/>
            <a:headEnd/>
            <a:tailEnd/>
          </a:ln>
        </p:spPr>
        <p:txBody>
          <a:bodyPr>
            <a:spAutoFit/>
          </a:bodyPr>
          <a:lstStyle/>
          <a:p>
            <a:r>
              <a:rPr lang="en-US" sz="1800">
                <a:solidFill>
                  <a:srgbClr val="FFFFFF"/>
                </a:solidFill>
                <a:latin typeface="Arial" pitchFamily="34" charset="0"/>
                <a:ea typeface="ＭＳ Ｐゴシック" pitchFamily="34" charset="-128"/>
                <a:cs typeface="Arial" pitchFamily="34" charset="0"/>
              </a:rPr>
              <a:t>Excess intake</a:t>
            </a:r>
          </a:p>
        </p:txBody>
      </p:sp>
      <p:sp>
        <p:nvSpPr>
          <p:cNvPr id="71688" name="TextBox 7"/>
          <p:cNvSpPr txBox="1">
            <a:spLocks noChangeArrowheads="1"/>
          </p:cNvSpPr>
          <p:nvPr/>
        </p:nvSpPr>
        <p:spPr bwMode="auto">
          <a:xfrm>
            <a:off x="914400" y="4343400"/>
            <a:ext cx="1447800" cy="646113"/>
          </a:xfrm>
          <a:prstGeom prst="rect">
            <a:avLst/>
          </a:prstGeom>
          <a:solidFill>
            <a:schemeClr val="bg1"/>
          </a:solidFill>
          <a:ln w="9525">
            <a:noFill/>
            <a:miter lim="800000"/>
            <a:headEnd/>
            <a:tailEnd/>
          </a:ln>
        </p:spPr>
        <p:txBody>
          <a:bodyPr>
            <a:spAutoFit/>
          </a:bodyPr>
          <a:lstStyle/>
          <a:p>
            <a:r>
              <a:rPr lang="en-US" sz="1800">
                <a:solidFill>
                  <a:srgbClr val="FFFFFF"/>
                </a:solidFill>
                <a:latin typeface="Arial" pitchFamily="34" charset="0"/>
                <a:ea typeface="ＭＳ Ｐゴシック" pitchFamily="34" charset="-128"/>
                <a:cs typeface="Arial" pitchFamily="34" charset="0"/>
              </a:rPr>
              <a:t>Inadequate intake</a:t>
            </a:r>
          </a:p>
        </p:txBody>
      </p:sp>
      <p:sp>
        <p:nvSpPr>
          <p:cNvPr id="71689" name="TextBox 8"/>
          <p:cNvSpPr txBox="1">
            <a:spLocks noChangeArrowheads="1"/>
          </p:cNvSpPr>
          <p:nvPr/>
        </p:nvSpPr>
        <p:spPr bwMode="auto">
          <a:xfrm>
            <a:off x="3886200" y="1219200"/>
            <a:ext cx="1206500" cy="400050"/>
          </a:xfrm>
          <a:prstGeom prst="rect">
            <a:avLst/>
          </a:prstGeom>
          <a:solidFill>
            <a:schemeClr val="bg1"/>
          </a:solidFill>
          <a:ln w="9525">
            <a:noFill/>
            <a:miter lim="800000"/>
            <a:headEnd/>
            <a:tailEnd/>
          </a:ln>
        </p:spPr>
        <p:txBody>
          <a:bodyPr wrap="none">
            <a:spAutoFit/>
          </a:bodyPr>
          <a:lstStyle/>
          <a:p>
            <a:r>
              <a:rPr lang="en-US" sz="2000">
                <a:solidFill>
                  <a:srgbClr val="FFFFFF"/>
                </a:solidFill>
                <a:latin typeface="Arial" pitchFamily="34" charset="0"/>
                <a:ea typeface="ＭＳ Ｐゴシック" pitchFamily="34" charset="-128"/>
                <a:cs typeface="Arial" pitchFamily="34" charset="0"/>
              </a:rPr>
              <a:t>Average </a:t>
            </a:r>
          </a:p>
        </p:txBody>
      </p:sp>
      <p:sp>
        <p:nvSpPr>
          <p:cNvPr id="71690" name="TextBox 9"/>
          <p:cNvSpPr txBox="1">
            <a:spLocks noChangeArrowheads="1"/>
          </p:cNvSpPr>
          <p:nvPr/>
        </p:nvSpPr>
        <p:spPr bwMode="auto">
          <a:xfrm>
            <a:off x="0" y="1371600"/>
            <a:ext cx="2322513" cy="400050"/>
          </a:xfrm>
          <a:prstGeom prst="rect">
            <a:avLst/>
          </a:prstGeom>
          <a:solidFill>
            <a:schemeClr val="bg1"/>
          </a:solidFill>
          <a:ln w="9525">
            <a:noFill/>
            <a:miter lim="800000"/>
            <a:headEnd/>
            <a:tailEnd/>
          </a:ln>
        </p:spPr>
        <p:txBody>
          <a:bodyPr>
            <a:spAutoFit/>
          </a:bodyPr>
          <a:lstStyle/>
          <a:p>
            <a:r>
              <a:rPr lang="en-US" sz="2000">
                <a:solidFill>
                  <a:srgbClr val="FFFFFF"/>
                </a:solidFill>
                <a:latin typeface="Arial" pitchFamily="34" charset="0"/>
                <a:ea typeface="ＭＳ Ｐゴシック" pitchFamily="34" charset="-128"/>
                <a:cs typeface="Arial" pitchFamily="34" charset="0"/>
              </a:rPr>
              <a:t>Percent population</a:t>
            </a:r>
          </a:p>
        </p:txBody>
      </p:sp>
      <p:sp>
        <p:nvSpPr>
          <p:cNvPr id="71691" name="TextBox 10"/>
          <p:cNvSpPr txBox="1">
            <a:spLocks noChangeArrowheads="1"/>
          </p:cNvSpPr>
          <p:nvPr/>
        </p:nvSpPr>
        <p:spPr bwMode="auto">
          <a:xfrm>
            <a:off x="4038600" y="5562600"/>
            <a:ext cx="952500" cy="400050"/>
          </a:xfrm>
          <a:prstGeom prst="rect">
            <a:avLst/>
          </a:prstGeom>
          <a:solidFill>
            <a:schemeClr val="bg1"/>
          </a:solidFill>
          <a:ln w="9525">
            <a:noFill/>
            <a:miter lim="800000"/>
            <a:headEnd/>
            <a:tailEnd/>
          </a:ln>
        </p:spPr>
        <p:txBody>
          <a:bodyPr wrap="none">
            <a:spAutoFit/>
          </a:bodyPr>
          <a:lstStyle/>
          <a:p>
            <a:r>
              <a:rPr lang="en-US" sz="2000">
                <a:solidFill>
                  <a:srgbClr val="FFFFFF"/>
                </a:solidFill>
                <a:latin typeface="Arial" pitchFamily="34" charset="0"/>
                <a:ea typeface="ＭＳ Ｐゴシック" pitchFamily="34" charset="-128"/>
                <a:cs typeface="Arial" pitchFamily="34" charset="0"/>
              </a:rPr>
              <a:t>Intake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533400" y="892175"/>
            <a:ext cx="8382000" cy="2003425"/>
          </a:xfrm>
        </p:spPr>
        <p:txBody>
          <a:bodyPr/>
          <a:lstStyle/>
          <a:p>
            <a:pPr algn="l" eaLnBrk="1" hangingPunct="1"/>
            <a:r>
              <a:rPr lang="en-US" dirty="0" smtClean="0"/>
              <a:t>Diet and Serum Cholesterol: </a:t>
            </a:r>
            <a:br>
              <a:rPr lang="en-US" dirty="0" smtClean="0"/>
            </a:br>
            <a:r>
              <a:rPr lang="en-US" dirty="0" smtClean="0"/>
              <a:t>Do zero correlations negate the relationship?</a:t>
            </a:r>
          </a:p>
        </p:txBody>
      </p:sp>
      <p:sp>
        <p:nvSpPr>
          <p:cNvPr id="26627" name="Rectangle 3"/>
          <p:cNvSpPr>
            <a:spLocks noGrp="1" noChangeArrowheads="1"/>
          </p:cNvSpPr>
          <p:nvPr>
            <p:ph type="subTitle" idx="1"/>
          </p:nvPr>
        </p:nvSpPr>
        <p:spPr>
          <a:xfrm>
            <a:off x="685800" y="3352800"/>
            <a:ext cx="8305800" cy="1752600"/>
          </a:xfrm>
        </p:spPr>
        <p:txBody>
          <a:bodyPr/>
          <a:lstStyle/>
          <a:p>
            <a:pPr algn="l" eaLnBrk="1" hangingPunct="1"/>
            <a:r>
              <a:rPr lang="en-US" sz="4200" dirty="0" smtClean="0"/>
              <a:t>David Jacobs et al. </a:t>
            </a:r>
          </a:p>
          <a:p>
            <a:pPr algn="l" eaLnBrk="1" hangingPunct="1"/>
            <a:r>
              <a:rPr lang="en-US" sz="4200" dirty="0" smtClean="0"/>
              <a:t>Am J Epidemiology1979;110:77-87</a:t>
            </a:r>
            <a:r>
              <a:rPr lang="en-US" sz="4400" dirty="0" smtClean="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Seven Countries Study: Comparison of Means by Region</a:t>
            </a:r>
            <a:endParaRPr lang="en-US" dirty="0"/>
          </a:p>
        </p:txBody>
      </p:sp>
      <p:pic>
        <p:nvPicPr>
          <p:cNvPr id="140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4488" y="2028825"/>
            <a:ext cx="5915025"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10962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Seven Countries Study Sites</a:t>
            </a:r>
            <a:endParaRPr lang="en-US" dirty="0"/>
          </a:p>
        </p:txBody>
      </p:sp>
      <p:sp>
        <p:nvSpPr>
          <p:cNvPr id="7" name="Content Placeholder 6"/>
          <p:cNvSpPr>
            <a:spLocks noGrp="1"/>
          </p:cNvSpPr>
          <p:nvPr>
            <p:ph sz="half" idx="1"/>
          </p:nvPr>
        </p:nvSpPr>
        <p:spPr>
          <a:xfrm>
            <a:off x="457200" y="1981200"/>
            <a:ext cx="4114800" cy="4114800"/>
          </a:xfrm>
        </p:spPr>
        <p:txBody>
          <a:bodyPr/>
          <a:lstStyle/>
          <a:p>
            <a:pPr>
              <a:buClr>
                <a:srgbClr val="00CC00"/>
              </a:buClr>
            </a:pPr>
            <a:r>
              <a:rPr lang="en-US" dirty="0" smtClean="0"/>
              <a:t>B = Belgrade, Serbia</a:t>
            </a:r>
          </a:p>
          <a:p>
            <a:pPr>
              <a:buClr>
                <a:srgbClr val="00CC00"/>
              </a:buClr>
            </a:pPr>
            <a:r>
              <a:rPr lang="en-US" dirty="0" smtClean="0"/>
              <a:t>C = </a:t>
            </a:r>
            <a:r>
              <a:rPr lang="en-US" dirty="0" err="1" smtClean="0"/>
              <a:t>Crevalcore</a:t>
            </a:r>
            <a:r>
              <a:rPr lang="en-US" dirty="0" smtClean="0"/>
              <a:t>, Italy</a:t>
            </a:r>
          </a:p>
          <a:p>
            <a:pPr>
              <a:buClr>
                <a:srgbClr val="00CC00"/>
              </a:buClr>
            </a:pPr>
            <a:r>
              <a:rPr lang="en-US" dirty="0" smtClean="0"/>
              <a:t>D = Dalmatia, Croatia</a:t>
            </a:r>
          </a:p>
          <a:p>
            <a:pPr>
              <a:buClr>
                <a:srgbClr val="00CC00"/>
              </a:buClr>
            </a:pPr>
            <a:r>
              <a:rPr lang="en-US" dirty="0" smtClean="0"/>
              <a:t>E = East Finland</a:t>
            </a:r>
          </a:p>
          <a:p>
            <a:pPr>
              <a:buClr>
                <a:srgbClr val="00CC00"/>
              </a:buClr>
            </a:pPr>
            <a:r>
              <a:rPr lang="en-US" dirty="0" smtClean="0"/>
              <a:t>G = Corfu, Greece</a:t>
            </a:r>
          </a:p>
          <a:p>
            <a:pPr>
              <a:buClr>
                <a:srgbClr val="00CC00"/>
              </a:buClr>
            </a:pPr>
            <a:r>
              <a:rPr lang="en-US" dirty="0" smtClean="0"/>
              <a:t>J  = </a:t>
            </a:r>
            <a:r>
              <a:rPr lang="en-US" dirty="0" err="1"/>
              <a:t>Ushibuka</a:t>
            </a:r>
            <a:r>
              <a:rPr lang="en-US" dirty="0"/>
              <a:t>, </a:t>
            </a:r>
            <a:r>
              <a:rPr lang="en-US" dirty="0" smtClean="0"/>
              <a:t>Japan</a:t>
            </a:r>
          </a:p>
          <a:p>
            <a:pPr>
              <a:buClr>
                <a:srgbClr val="00CC00"/>
              </a:buClr>
            </a:pPr>
            <a:r>
              <a:rPr lang="en-US" dirty="0" smtClean="0"/>
              <a:t>K = Crete</a:t>
            </a:r>
          </a:p>
        </p:txBody>
      </p:sp>
      <p:sp>
        <p:nvSpPr>
          <p:cNvPr id="8" name="Content Placeholder 7"/>
          <p:cNvSpPr>
            <a:spLocks noGrp="1"/>
          </p:cNvSpPr>
          <p:nvPr>
            <p:ph sz="half" idx="2"/>
          </p:nvPr>
        </p:nvSpPr>
        <p:spPr>
          <a:xfrm>
            <a:off x="4648200" y="1981200"/>
            <a:ext cx="4191000" cy="4114800"/>
          </a:xfrm>
        </p:spPr>
        <p:txBody>
          <a:bodyPr/>
          <a:lstStyle/>
          <a:p>
            <a:pPr>
              <a:buClr>
                <a:srgbClr val="00CC00"/>
              </a:buClr>
            </a:pPr>
            <a:r>
              <a:rPr lang="en-US" dirty="0"/>
              <a:t>M = </a:t>
            </a:r>
            <a:r>
              <a:rPr lang="en-US" dirty="0" err="1"/>
              <a:t>Montigiorgio</a:t>
            </a:r>
            <a:r>
              <a:rPr lang="en-US" dirty="0"/>
              <a:t>, Italy </a:t>
            </a:r>
          </a:p>
          <a:p>
            <a:pPr>
              <a:buClr>
                <a:srgbClr val="00CC00"/>
              </a:buClr>
            </a:pPr>
            <a:r>
              <a:rPr lang="en-US" dirty="0" smtClean="0"/>
              <a:t>N = </a:t>
            </a:r>
            <a:r>
              <a:rPr lang="en-US" dirty="0" err="1" smtClean="0"/>
              <a:t>Zutphen</a:t>
            </a:r>
            <a:r>
              <a:rPr lang="en-US" dirty="0" smtClean="0"/>
              <a:t>, Neth.</a:t>
            </a:r>
          </a:p>
          <a:p>
            <a:pPr>
              <a:buClr>
                <a:srgbClr val="00CC00"/>
              </a:buClr>
            </a:pPr>
            <a:r>
              <a:rPr lang="en-US" dirty="0" smtClean="0"/>
              <a:t>S = Slavonia, Croatia</a:t>
            </a:r>
          </a:p>
          <a:p>
            <a:pPr>
              <a:buClr>
                <a:srgbClr val="00CC00"/>
              </a:buClr>
            </a:pPr>
            <a:r>
              <a:rPr lang="en-US" dirty="0" smtClean="0"/>
              <a:t>T = </a:t>
            </a:r>
            <a:r>
              <a:rPr lang="en-US" dirty="0" err="1" smtClean="0"/>
              <a:t>Tanushimaru</a:t>
            </a:r>
            <a:r>
              <a:rPr lang="en-US" dirty="0" smtClean="0"/>
              <a:t>, Japan</a:t>
            </a:r>
          </a:p>
          <a:p>
            <a:pPr>
              <a:buClr>
                <a:srgbClr val="00CC00"/>
              </a:buClr>
            </a:pPr>
            <a:r>
              <a:rPr lang="en-US" dirty="0" smtClean="0"/>
              <a:t>U = US Railroad</a:t>
            </a:r>
          </a:p>
          <a:p>
            <a:pPr>
              <a:buClr>
                <a:srgbClr val="00CC00"/>
              </a:buClr>
            </a:pPr>
            <a:r>
              <a:rPr lang="en-US" dirty="0" smtClean="0"/>
              <a:t>V = </a:t>
            </a:r>
            <a:r>
              <a:rPr lang="en-US" dirty="0" err="1" smtClean="0"/>
              <a:t>Velika</a:t>
            </a:r>
            <a:r>
              <a:rPr lang="en-US" dirty="0" smtClean="0"/>
              <a:t> </a:t>
            </a:r>
            <a:r>
              <a:rPr lang="en-US" dirty="0" err="1" smtClean="0"/>
              <a:t>Krsna</a:t>
            </a:r>
            <a:r>
              <a:rPr lang="en-US" dirty="0" smtClean="0"/>
              <a:t>, Serbia</a:t>
            </a:r>
          </a:p>
          <a:p>
            <a:pPr>
              <a:buClr>
                <a:srgbClr val="00CC00"/>
              </a:buClr>
            </a:pPr>
            <a:r>
              <a:rPr lang="en-US" dirty="0" smtClean="0"/>
              <a:t>W = West Finland</a:t>
            </a:r>
            <a:endParaRPr lang="en-US" dirty="0"/>
          </a:p>
        </p:txBody>
      </p:sp>
    </p:spTree>
    <p:extLst>
      <p:ext uri="{BB962C8B-B14F-4D97-AF65-F5344CB8AC3E}">
        <p14:creationId xmlns:p14="http://schemas.microsoft.com/office/powerpoint/2010/main" val="12284471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1120775"/>
            <a:ext cx="7772400" cy="1774825"/>
          </a:xfrm>
        </p:spPr>
        <p:txBody>
          <a:bodyPr/>
          <a:lstStyle/>
          <a:p>
            <a:pPr eaLnBrk="1" hangingPunct="1"/>
            <a:r>
              <a:rPr lang="en-US" sz="6000" dirty="0"/>
              <a:t>Finding Associations: Confounding Issues</a:t>
            </a:r>
            <a:endParaRPr lang="en-US" sz="6000" dirty="0" smtClean="0"/>
          </a:p>
        </p:txBody>
      </p:sp>
      <p:sp>
        <p:nvSpPr>
          <p:cNvPr id="27651" name="Rectangle 3"/>
          <p:cNvSpPr>
            <a:spLocks noGrp="1" noChangeArrowheads="1"/>
          </p:cNvSpPr>
          <p:nvPr>
            <p:ph type="subTitle" idx="1"/>
          </p:nvPr>
        </p:nvSpPr>
        <p:spPr>
          <a:xfrm>
            <a:off x="457200" y="3124200"/>
            <a:ext cx="8153400" cy="1752600"/>
          </a:xfrm>
        </p:spPr>
        <p:txBody>
          <a:bodyPr/>
          <a:lstStyle/>
          <a:p>
            <a:pPr eaLnBrk="1" hangingPunct="1">
              <a:buClr>
                <a:srgbClr val="00CC00"/>
              </a:buClr>
            </a:pPr>
            <a:r>
              <a:rPr lang="en-US" sz="4800" dirty="0" smtClean="0"/>
              <a:t>Correlation Among Nutrients </a:t>
            </a:r>
          </a:p>
          <a:p>
            <a:pPr eaLnBrk="1" hangingPunct="1">
              <a:buClr>
                <a:srgbClr val="00CC00"/>
              </a:buClr>
            </a:pPr>
            <a:r>
              <a:rPr lang="en-US" sz="4800" dirty="0" smtClean="0"/>
              <a:t>in the Diet</a:t>
            </a:r>
            <a:endParaRPr lang="en-US" sz="4800" dirty="0" smtClean="0">
              <a:solidFill>
                <a:schemeClr val="tx2"/>
              </a:solidFill>
            </a:endParaRPr>
          </a:p>
          <a:p>
            <a:pPr eaLnBrk="1" hangingPunct="1"/>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ctrTitle"/>
          </p:nvPr>
        </p:nvSpPr>
        <p:spPr>
          <a:xfrm>
            <a:off x="685800" y="838200"/>
            <a:ext cx="7772400" cy="2762250"/>
          </a:xfrm>
        </p:spPr>
        <p:txBody>
          <a:bodyPr/>
          <a:lstStyle/>
          <a:p>
            <a:pPr eaLnBrk="1" hangingPunct="1"/>
            <a:r>
              <a:rPr lang="en-US" sz="4800" smtClean="0"/>
              <a:t>Multi-Variable Regression Models in Epidemiology</a:t>
            </a:r>
          </a:p>
        </p:txBody>
      </p:sp>
      <p:sp>
        <p:nvSpPr>
          <p:cNvPr id="28675" name="Rectangle 5"/>
          <p:cNvSpPr>
            <a:spLocks noGrp="1" noChangeArrowheads="1"/>
          </p:cNvSpPr>
          <p:nvPr>
            <p:ph type="subTitle" idx="1"/>
          </p:nvPr>
        </p:nvSpPr>
        <p:spPr>
          <a:xfrm>
            <a:off x="1371600" y="3581400"/>
            <a:ext cx="6400800" cy="1066800"/>
          </a:xfrm>
        </p:spPr>
        <p:txBody>
          <a:bodyPr/>
          <a:lstStyle/>
          <a:p>
            <a:pPr eaLnBrk="1" hangingPunct="1"/>
            <a:r>
              <a:rPr lang="en-US" sz="4400" smtClean="0"/>
              <a:t>Issues related to their use.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457200"/>
            <a:ext cx="8305800" cy="1143000"/>
          </a:xfrm>
        </p:spPr>
        <p:txBody>
          <a:bodyPr/>
          <a:lstStyle/>
          <a:p>
            <a:pPr eaLnBrk="1" hangingPunct="1"/>
            <a:r>
              <a:rPr lang="en-US" sz="3600" smtClean="0">
                <a:solidFill>
                  <a:srgbClr val="FFFF00"/>
                </a:solidFill>
              </a:rPr>
              <a:t>Statistical Models Used in Framingham Risk Prediction</a:t>
            </a:r>
          </a:p>
        </p:txBody>
      </p:sp>
      <p:sp>
        <p:nvSpPr>
          <p:cNvPr id="31747" name="Rectangle 3"/>
          <p:cNvSpPr>
            <a:spLocks noGrp="1" noChangeArrowheads="1"/>
          </p:cNvSpPr>
          <p:nvPr>
            <p:ph type="body" idx="1"/>
          </p:nvPr>
        </p:nvSpPr>
        <p:spPr>
          <a:xfrm>
            <a:off x="685800" y="1752600"/>
            <a:ext cx="7772400" cy="4114800"/>
          </a:xfrm>
          <a:ln w="3175">
            <a:solidFill>
              <a:schemeClr val="tx1"/>
            </a:solidFill>
          </a:ln>
        </p:spPr>
        <p:txBody>
          <a:bodyPr/>
          <a:lstStyle/>
          <a:p>
            <a:pPr eaLnBrk="1" hangingPunct="1">
              <a:buClr>
                <a:srgbClr val="00FF00"/>
              </a:buClr>
            </a:pPr>
            <a:r>
              <a:rPr lang="en-US" dirty="0" smtClean="0"/>
              <a:t>Logistic Model</a:t>
            </a:r>
          </a:p>
          <a:p>
            <a:pPr lvl="1" eaLnBrk="1" hangingPunct="1">
              <a:buClr>
                <a:srgbClr val="3366FF"/>
              </a:buClr>
              <a:buFontTx/>
              <a:buChar char="•"/>
            </a:pPr>
            <a:r>
              <a:rPr lang="en-US" dirty="0" smtClean="0"/>
              <a:t>Probability (p) = 1/(1 + e</a:t>
            </a:r>
            <a:r>
              <a:rPr lang="en-US" baseline="30000" dirty="0" smtClean="0"/>
              <a:t>-</a:t>
            </a:r>
            <a:r>
              <a:rPr lang="el-GR" baseline="30000" dirty="0" smtClean="0"/>
              <a:t>α</a:t>
            </a:r>
            <a:r>
              <a:rPr lang="en-US" baseline="30000" dirty="0" smtClean="0"/>
              <a:t> +∑</a:t>
            </a:r>
            <a:r>
              <a:rPr lang="el-GR" baseline="30000" dirty="0" smtClean="0"/>
              <a:t>β</a:t>
            </a:r>
            <a:r>
              <a:rPr lang="en-US" baseline="-25000" dirty="0" err="1" smtClean="0"/>
              <a:t>i</a:t>
            </a:r>
            <a:r>
              <a:rPr lang="en-US" baseline="30000" dirty="0" err="1" smtClean="0"/>
              <a:t>x</a:t>
            </a:r>
            <a:r>
              <a:rPr lang="en-US" baseline="-25000" dirty="0" err="1" smtClean="0"/>
              <a:t>i</a:t>
            </a:r>
            <a:r>
              <a:rPr lang="en-US" dirty="0" smtClean="0"/>
              <a:t>)</a:t>
            </a:r>
          </a:p>
          <a:p>
            <a:pPr lvl="1" eaLnBrk="1" hangingPunct="1">
              <a:buClr>
                <a:srgbClr val="00FF00"/>
              </a:buClr>
              <a:buFontTx/>
              <a:buNone/>
            </a:pPr>
            <a:endParaRPr lang="en-US" dirty="0" smtClean="0"/>
          </a:p>
          <a:p>
            <a:pPr eaLnBrk="1" hangingPunct="1">
              <a:buClr>
                <a:srgbClr val="00FF00"/>
              </a:buClr>
            </a:pPr>
            <a:r>
              <a:rPr lang="en-US" dirty="0" smtClean="0">
                <a:solidFill>
                  <a:srgbClr val="FFFF00"/>
                </a:solidFill>
              </a:rPr>
              <a:t>Cox proportional Hazards Model*</a:t>
            </a:r>
          </a:p>
          <a:p>
            <a:pPr lvl="1" eaLnBrk="1" hangingPunct="1">
              <a:buClr>
                <a:srgbClr val="3366FF"/>
              </a:buClr>
              <a:buFontTx/>
              <a:buChar char="•"/>
            </a:pPr>
            <a:r>
              <a:rPr lang="en-US" dirty="0" smtClean="0"/>
              <a:t>Probability (p) = 1 – S</a:t>
            </a:r>
            <a:r>
              <a:rPr lang="en-US" baseline="-25000" dirty="0" smtClean="0"/>
              <a:t>(t)</a:t>
            </a:r>
            <a:r>
              <a:rPr lang="en-US" baseline="30000" dirty="0" smtClean="0"/>
              <a:t>exp∑(</a:t>
            </a:r>
            <a:r>
              <a:rPr lang="el-GR" baseline="30000" dirty="0" smtClean="0"/>
              <a:t>β</a:t>
            </a:r>
            <a:r>
              <a:rPr lang="en-US" baseline="30000" dirty="0" smtClean="0">
                <a:sym typeface="WP Greek Century" pitchFamily="2" charset="2"/>
              </a:rPr>
              <a:t>x</a:t>
            </a:r>
            <a:r>
              <a:rPr lang="en-US" baseline="-25000" dirty="0" smtClean="0">
                <a:sym typeface="WP Greek Century" pitchFamily="2" charset="2"/>
              </a:rPr>
              <a:t>i</a:t>
            </a:r>
            <a:r>
              <a:rPr lang="en-US" baseline="30000" dirty="0" smtClean="0">
                <a:sym typeface="WP Greek Century" pitchFamily="2" charset="2"/>
              </a:rPr>
              <a:t> – </a:t>
            </a:r>
            <a:r>
              <a:rPr lang="el-GR" baseline="30000" dirty="0" smtClean="0">
                <a:sym typeface="WP Greek Century" pitchFamily="2" charset="2"/>
              </a:rPr>
              <a:t>β</a:t>
            </a:r>
            <a:r>
              <a:rPr lang="en-US" baseline="30000" dirty="0" smtClean="0">
                <a:sym typeface="WP Greek Century" pitchFamily="2" charset="2"/>
              </a:rPr>
              <a:t>(mean of X)</a:t>
            </a:r>
            <a:r>
              <a:rPr lang="en-US" baseline="-25000" dirty="0" err="1" smtClean="0">
                <a:sym typeface="WP MathB" pitchFamily="2" charset="2"/>
              </a:rPr>
              <a:t>i</a:t>
            </a:r>
            <a:r>
              <a:rPr lang="en-US" baseline="30000" dirty="0" smtClean="0"/>
              <a:t>)</a:t>
            </a:r>
          </a:p>
          <a:p>
            <a:pPr lvl="1" eaLnBrk="1" hangingPunct="1">
              <a:buClr>
                <a:srgbClr val="00FF00"/>
              </a:buClr>
              <a:buNone/>
            </a:pPr>
            <a:endParaRPr lang="en-US" baseline="30000" dirty="0" smtClean="0">
              <a:cs typeface="Arial" pitchFamily="34" charset="0"/>
            </a:endParaRPr>
          </a:p>
          <a:p>
            <a:pPr eaLnBrk="1" hangingPunct="1">
              <a:buClr>
                <a:srgbClr val="00FF00"/>
              </a:buClr>
            </a:pPr>
            <a:r>
              <a:rPr lang="en-US" dirty="0" smtClean="0"/>
              <a:t>Accelerated Failure Time (</a:t>
            </a:r>
            <a:r>
              <a:rPr lang="en-US" dirty="0" err="1" smtClean="0"/>
              <a:t>Weibull</a:t>
            </a:r>
            <a:r>
              <a:rPr lang="en-US" dirty="0" smtClean="0"/>
              <a:t> Model)</a:t>
            </a:r>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sz="3000">
              <a:solidFill>
                <a:srgbClr val="FFFFFF"/>
              </a:solidFill>
            </a:endParaRPr>
          </a:p>
        </p:txBody>
      </p:sp>
      <p:graphicFrame>
        <p:nvGraphicFramePr>
          <p:cNvPr id="31749" name="Object 5"/>
          <p:cNvGraphicFramePr>
            <a:graphicFrameLocks noChangeAspect="1"/>
          </p:cNvGraphicFramePr>
          <p:nvPr/>
        </p:nvGraphicFramePr>
        <p:xfrm>
          <a:off x="0" y="0"/>
          <a:ext cx="2333625" cy="304800"/>
        </p:xfrm>
        <a:graphic>
          <a:graphicData uri="http://schemas.openxmlformats.org/presentationml/2006/ole">
            <mc:AlternateContent xmlns:mc="http://schemas.openxmlformats.org/markup-compatibility/2006">
              <mc:Choice xmlns:v="urn:schemas-microsoft-com:vml" Requires="v">
                <p:oleObj spid="_x0000_s148920" name="Equation" r:id="rId4" imgW="2336800" imgH="304800" progId="Equation.3">
                  <p:embed/>
                </p:oleObj>
              </mc:Choice>
              <mc:Fallback>
                <p:oleObj name="Equation" r:id="rId4" imgW="2336800" imgH="304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333625"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sz="3000">
              <a:solidFill>
                <a:srgbClr val="FFFFFF"/>
              </a:solidFill>
            </a:endParaRPr>
          </a:p>
        </p:txBody>
      </p:sp>
      <p:graphicFrame>
        <p:nvGraphicFramePr>
          <p:cNvPr id="31751" name="Object 7"/>
          <p:cNvGraphicFramePr>
            <a:graphicFrameLocks noChangeAspect="1"/>
          </p:cNvGraphicFramePr>
          <p:nvPr/>
        </p:nvGraphicFramePr>
        <p:xfrm>
          <a:off x="0" y="0"/>
          <a:ext cx="2333625" cy="304800"/>
        </p:xfrm>
        <a:graphic>
          <a:graphicData uri="http://schemas.openxmlformats.org/presentationml/2006/ole">
            <mc:AlternateContent xmlns:mc="http://schemas.openxmlformats.org/markup-compatibility/2006">
              <mc:Choice xmlns:v="urn:schemas-microsoft-com:vml" Requires="v">
                <p:oleObj spid="_x0000_s148921" name="Equation" r:id="rId6" imgW="2336800" imgH="304800" progId="Equation.3">
                  <p:embed/>
                </p:oleObj>
              </mc:Choice>
              <mc:Fallback>
                <p:oleObj name="Equation" r:id="rId6" imgW="2336800" imgH="304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333625"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sz="3000">
              <a:solidFill>
                <a:srgbClr val="FFFFFF"/>
              </a:solidFill>
            </a:endParaRPr>
          </a:p>
        </p:txBody>
      </p:sp>
      <p:graphicFrame>
        <p:nvGraphicFramePr>
          <p:cNvPr id="31753" name="Object 9"/>
          <p:cNvGraphicFramePr>
            <a:graphicFrameLocks noChangeAspect="1"/>
          </p:cNvGraphicFramePr>
          <p:nvPr/>
        </p:nvGraphicFramePr>
        <p:xfrm>
          <a:off x="0" y="0"/>
          <a:ext cx="2333625" cy="304800"/>
        </p:xfrm>
        <a:graphic>
          <a:graphicData uri="http://schemas.openxmlformats.org/presentationml/2006/ole">
            <mc:AlternateContent xmlns:mc="http://schemas.openxmlformats.org/markup-compatibility/2006">
              <mc:Choice xmlns:v="urn:schemas-microsoft-com:vml" Requires="v">
                <p:oleObj spid="_x0000_s148922" name="Equation" r:id="rId7" imgW="2336800" imgH="304800" progId="Equation.3">
                  <p:embed/>
                </p:oleObj>
              </mc:Choice>
              <mc:Fallback>
                <p:oleObj name="Equation" r:id="rId7" imgW="2336800" imgH="304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2333625"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sz="3000">
              <a:solidFill>
                <a:srgbClr val="FFFFFF"/>
              </a:solidFill>
            </a:endParaRPr>
          </a:p>
        </p:txBody>
      </p:sp>
      <p:graphicFrame>
        <p:nvGraphicFramePr>
          <p:cNvPr id="31755" name="Object 11"/>
          <p:cNvGraphicFramePr>
            <a:graphicFrameLocks noChangeAspect="1"/>
          </p:cNvGraphicFramePr>
          <p:nvPr/>
        </p:nvGraphicFramePr>
        <p:xfrm>
          <a:off x="0" y="0"/>
          <a:ext cx="2333625" cy="304800"/>
        </p:xfrm>
        <a:graphic>
          <a:graphicData uri="http://schemas.openxmlformats.org/presentationml/2006/ole">
            <mc:AlternateContent xmlns:mc="http://schemas.openxmlformats.org/markup-compatibility/2006">
              <mc:Choice xmlns:v="urn:schemas-microsoft-com:vml" Requires="v">
                <p:oleObj spid="_x0000_s148923" name="Equation" r:id="rId9" imgW="2336800" imgH="304800" progId="Equation.3">
                  <p:embed/>
                </p:oleObj>
              </mc:Choice>
              <mc:Fallback>
                <p:oleObj name="Equation" r:id="rId9" imgW="2336800" imgH="304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2333625"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6" name="Text Box 12"/>
          <p:cNvSpPr txBox="1">
            <a:spLocks noChangeArrowheads="1"/>
          </p:cNvSpPr>
          <p:nvPr/>
        </p:nvSpPr>
        <p:spPr bwMode="auto">
          <a:xfrm>
            <a:off x="838200" y="6172200"/>
            <a:ext cx="7315200" cy="396875"/>
          </a:xfrm>
          <a:prstGeom prst="rect">
            <a:avLst/>
          </a:prstGeom>
          <a:noFill/>
          <a:ln w="9525">
            <a:noFill/>
            <a:miter lim="800000"/>
            <a:headEnd/>
            <a:tailEnd/>
          </a:ln>
          <a:effectLst/>
        </p:spPr>
        <p:txBody>
          <a:bodyPr>
            <a:spAutoFit/>
          </a:bodyPr>
          <a:lstStyle/>
          <a:p>
            <a:pPr>
              <a:spcBef>
                <a:spcPct val="50000"/>
              </a:spcBef>
            </a:pPr>
            <a:r>
              <a:rPr lang="en-US" sz="2000">
                <a:solidFill>
                  <a:srgbClr val="FFFFFF"/>
                </a:solidFill>
              </a:rPr>
              <a:t>* ATP III risk prediction based on a Cox model.</a:t>
            </a:r>
          </a:p>
        </p:txBody>
      </p:sp>
      <p:sp>
        <p:nvSpPr>
          <p:cNvPr id="3175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solidFill>
                <a:srgbClr val="FFFFFF"/>
              </a:solidFill>
            </a:endParaRPr>
          </a:p>
        </p:txBody>
      </p:sp>
      <p:graphicFrame>
        <p:nvGraphicFramePr>
          <p:cNvPr id="31757" name="Object 13"/>
          <p:cNvGraphicFramePr>
            <a:graphicFrameLocks noChangeAspect="1"/>
          </p:cNvGraphicFramePr>
          <p:nvPr/>
        </p:nvGraphicFramePr>
        <p:xfrm>
          <a:off x="0" y="0"/>
          <a:ext cx="2333625" cy="304800"/>
        </p:xfrm>
        <a:graphic>
          <a:graphicData uri="http://schemas.openxmlformats.org/presentationml/2006/ole">
            <mc:AlternateContent xmlns:mc="http://schemas.openxmlformats.org/markup-compatibility/2006">
              <mc:Choice xmlns:v="urn:schemas-microsoft-com:vml" Requires="v">
                <p:oleObj spid="_x0000_s148924" name="Equation" r:id="rId10" imgW="2336800" imgH="304800" progId="Equation.3">
                  <p:embed/>
                </p:oleObj>
              </mc:Choice>
              <mc:Fallback>
                <p:oleObj name="Equation" r:id="rId10" imgW="2336800" imgH="304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333625"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59" name="Object 15"/>
          <p:cNvGraphicFramePr>
            <a:graphicFrameLocks noChangeAspect="1"/>
          </p:cNvGraphicFramePr>
          <p:nvPr/>
        </p:nvGraphicFramePr>
        <p:xfrm>
          <a:off x="6769100" y="4114800"/>
          <a:ext cx="165100" cy="190500"/>
        </p:xfrm>
        <a:graphic>
          <a:graphicData uri="http://schemas.openxmlformats.org/presentationml/2006/ole">
            <mc:AlternateContent xmlns:mc="http://schemas.openxmlformats.org/markup-compatibility/2006">
              <mc:Choice xmlns:v="urn:schemas-microsoft-com:vml" Requires="v">
                <p:oleObj spid="_x0000_s148925" name="Equation" r:id="rId11" imgW="164880" imgH="190440" progId="Equation.3">
                  <p:embed/>
                </p:oleObj>
              </mc:Choice>
              <mc:Fallback>
                <p:oleObj name="Equation" r:id="rId11" imgW="164880" imgH="1904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69100" y="4114800"/>
                        <a:ext cx="165100"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315701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609600"/>
            <a:ext cx="8077200" cy="1143000"/>
          </a:xfrm>
        </p:spPr>
        <p:txBody>
          <a:bodyPr/>
          <a:lstStyle/>
          <a:p>
            <a:pPr eaLnBrk="1" hangingPunct="1"/>
            <a:r>
              <a:rPr lang="en-US" dirty="0" smtClean="0"/>
              <a:t>Multi-Variable Models in Epidemiology</a:t>
            </a:r>
          </a:p>
        </p:txBody>
      </p:sp>
      <p:sp>
        <p:nvSpPr>
          <p:cNvPr id="29699" name="Rectangle 3"/>
          <p:cNvSpPr>
            <a:spLocks noGrp="1" noChangeArrowheads="1"/>
          </p:cNvSpPr>
          <p:nvPr>
            <p:ph type="body" idx="1"/>
          </p:nvPr>
        </p:nvSpPr>
        <p:spPr/>
        <p:txBody>
          <a:bodyPr/>
          <a:lstStyle/>
          <a:p>
            <a:pPr eaLnBrk="1" hangingPunct="1">
              <a:buClr>
                <a:srgbClr val="00CC00"/>
              </a:buClr>
            </a:pPr>
            <a:r>
              <a:rPr lang="en-US" smtClean="0"/>
              <a:t>Used to predict and interpret</a:t>
            </a:r>
          </a:p>
          <a:p>
            <a:pPr eaLnBrk="1" hangingPunct="1">
              <a:buClr>
                <a:srgbClr val="00CC00"/>
              </a:buClr>
              <a:buFontTx/>
              <a:buNone/>
            </a:pPr>
            <a:endParaRPr lang="en-US" smtClean="0"/>
          </a:p>
          <a:p>
            <a:pPr eaLnBrk="1" hangingPunct="1">
              <a:buClr>
                <a:srgbClr val="00CC00"/>
              </a:buClr>
            </a:pPr>
            <a:r>
              <a:rPr lang="en-US" smtClean="0"/>
              <a:t>Prediction</a:t>
            </a:r>
          </a:p>
          <a:p>
            <a:pPr lvl="1" eaLnBrk="1" hangingPunct="1">
              <a:buClr>
                <a:srgbClr val="66FFFF"/>
              </a:buClr>
              <a:buFont typeface="Wingdings" pitchFamily="2" charset="2"/>
              <a:buChar char="§"/>
            </a:pPr>
            <a:r>
              <a:rPr lang="en-US" smtClean="0"/>
              <a:t>Subset of Variables with highest R</a:t>
            </a:r>
            <a:r>
              <a:rPr lang="en-US" baseline="30000" smtClean="0"/>
              <a:t>2</a:t>
            </a:r>
            <a:r>
              <a:rPr lang="en-US" smtClean="0"/>
              <a:t>.</a:t>
            </a:r>
          </a:p>
          <a:p>
            <a:pPr lvl="1" eaLnBrk="1" hangingPunct="1">
              <a:buClr>
                <a:srgbClr val="66FFFF"/>
              </a:buClr>
              <a:buFont typeface="Wingdings" pitchFamily="2" charset="2"/>
              <a:buChar char="§"/>
            </a:pPr>
            <a:r>
              <a:rPr lang="en-US" smtClean="0"/>
              <a:t>No interpretation of variables needed.</a:t>
            </a:r>
          </a:p>
          <a:p>
            <a:pPr lvl="1" eaLnBrk="1" hangingPunct="1">
              <a:buClr>
                <a:srgbClr val="66FFFF"/>
              </a:buClr>
              <a:buFont typeface="Wingdings" pitchFamily="2" charset="2"/>
              <a:buChar char="§"/>
            </a:pPr>
            <a:r>
              <a:rPr lang="en-US" smtClean="0"/>
              <a:t>Explicit solutions exist.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smtClean="0"/>
              <a:t>Multi-Variable Models in Epidemiology:  </a:t>
            </a:r>
            <a:r>
              <a:rPr lang="en-US" dirty="0" smtClean="0">
                <a:solidFill>
                  <a:schemeClr val="tx1"/>
                </a:solidFill>
              </a:rPr>
              <a:t>Interpretation</a:t>
            </a:r>
          </a:p>
        </p:txBody>
      </p:sp>
      <p:sp>
        <p:nvSpPr>
          <p:cNvPr id="30723" name="Rectangle 3"/>
          <p:cNvSpPr>
            <a:spLocks noGrp="1" noChangeArrowheads="1"/>
          </p:cNvSpPr>
          <p:nvPr>
            <p:ph type="body" idx="1"/>
          </p:nvPr>
        </p:nvSpPr>
        <p:spPr>
          <a:xfrm>
            <a:off x="685800" y="2286000"/>
            <a:ext cx="7772400" cy="3581400"/>
          </a:xfrm>
        </p:spPr>
        <p:txBody>
          <a:bodyPr/>
          <a:lstStyle/>
          <a:p>
            <a:pPr eaLnBrk="1" hangingPunct="1">
              <a:buClr>
                <a:srgbClr val="00CC00"/>
              </a:buClr>
            </a:pPr>
            <a:r>
              <a:rPr lang="en-US" dirty="0" smtClean="0"/>
              <a:t>Biological meaning attached to coefficients.</a:t>
            </a:r>
          </a:p>
          <a:p>
            <a:pPr eaLnBrk="1" hangingPunct="1">
              <a:buClr>
                <a:srgbClr val="00CC00"/>
              </a:buClr>
            </a:pPr>
            <a:r>
              <a:rPr lang="en-US" dirty="0" smtClean="0"/>
              <a:t>Models used to simulate an experiment by correcting or adjusting for confounding.</a:t>
            </a:r>
          </a:p>
          <a:p>
            <a:pPr eaLnBrk="1" hangingPunct="1">
              <a:buClr>
                <a:srgbClr val="00CC00"/>
              </a:buClr>
            </a:pPr>
            <a:r>
              <a:rPr lang="en-US" dirty="0" smtClean="0"/>
              <a:t>Choice of variables in model depends on selection algorithm.</a:t>
            </a:r>
          </a:p>
          <a:p>
            <a:pPr eaLnBrk="1" hangingPunct="1">
              <a:buClr>
                <a:srgbClr val="00CC00"/>
              </a:buClr>
            </a:pPr>
            <a:r>
              <a:rPr lang="en-US" dirty="0" smtClean="0"/>
              <a:t>Explicit solutions do </a:t>
            </a:r>
            <a:r>
              <a:rPr lang="en-US" u="sng" dirty="0" smtClean="0"/>
              <a:t>not</a:t>
            </a:r>
            <a:r>
              <a:rPr lang="en-US" dirty="0" smtClean="0"/>
              <a:t> exist.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Think Back to about 1980</a:t>
            </a:r>
          </a:p>
        </p:txBody>
      </p:sp>
      <p:sp>
        <p:nvSpPr>
          <p:cNvPr id="15363" name="Rectangle 3"/>
          <p:cNvSpPr>
            <a:spLocks noGrp="1" noChangeArrowheads="1"/>
          </p:cNvSpPr>
          <p:nvPr>
            <p:ph type="body" idx="1"/>
          </p:nvPr>
        </p:nvSpPr>
        <p:spPr>
          <a:xfrm>
            <a:off x="685800" y="1828800"/>
            <a:ext cx="7772400" cy="4114800"/>
          </a:xfrm>
        </p:spPr>
        <p:txBody>
          <a:bodyPr/>
          <a:lstStyle/>
          <a:p>
            <a:pPr eaLnBrk="1" hangingPunct="1">
              <a:buClr>
                <a:srgbClr val="00CC00"/>
              </a:buClr>
            </a:pPr>
            <a:r>
              <a:rPr lang="en-US" sz="2800" dirty="0" smtClean="0"/>
              <a:t>Debate over the relationship of dietary fat and cholesterol intake to CHD risk rages.</a:t>
            </a:r>
          </a:p>
          <a:p>
            <a:pPr eaLnBrk="1" hangingPunct="1">
              <a:buClr>
                <a:srgbClr val="00CC00"/>
              </a:buClr>
            </a:pPr>
            <a:r>
              <a:rPr lang="en-US" sz="2800" dirty="0" smtClean="0"/>
              <a:t>Difficult to show a significant cross-sectional association between dietary fats or cholesterol and blood cholesterol levels at the individual level.</a:t>
            </a:r>
          </a:p>
          <a:p>
            <a:pPr eaLnBrk="1" hangingPunct="1">
              <a:buClr>
                <a:srgbClr val="00CC00"/>
              </a:buClr>
            </a:pPr>
            <a:r>
              <a:rPr lang="en-US" sz="2800" dirty="0" smtClean="0"/>
              <a:t>Also, difficult to show a direct relationship of diet to CHD risk in cohort studies.</a:t>
            </a:r>
          </a:p>
          <a:p>
            <a:pPr eaLnBrk="1" hangingPunct="1">
              <a:buClr>
                <a:srgbClr val="00CC00"/>
              </a:buClr>
            </a:pPr>
            <a:r>
              <a:rPr lang="en-US" sz="2800" dirty="0" smtClean="0"/>
              <a:t>Consistent positive association serum cholesterol and CHD risk.</a:t>
            </a:r>
          </a:p>
        </p:txBody>
      </p:sp>
    </p:spTree>
    <p:extLst>
      <p:ext uri="{BB962C8B-B14F-4D97-AF65-F5344CB8AC3E}">
        <p14:creationId xmlns:p14="http://schemas.microsoft.com/office/powerpoint/2010/main" val="11493815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Does the model make sense?</a:t>
            </a:r>
          </a:p>
        </p:txBody>
      </p:sp>
      <p:sp>
        <p:nvSpPr>
          <p:cNvPr id="32771" name="Content Placeholder 2"/>
          <p:cNvSpPr>
            <a:spLocks noGrp="1"/>
          </p:cNvSpPr>
          <p:nvPr>
            <p:ph idx="1"/>
          </p:nvPr>
        </p:nvSpPr>
        <p:spPr>
          <a:xfrm>
            <a:off x="685800" y="1981200"/>
            <a:ext cx="7772400" cy="1066800"/>
          </a:xfrm>
        </p:spPr>
        <p:txBody>
          <a:bodyPr/>
          <a:lstStyle/>
          <a:p>
            <a:pPr eaLnBrk="1" hangingPunct="1"/>
            <a:r>
              <a:rPr lang="en-US" sz="3600" smtClean="0"/>
              <a:t>P(CHD) = b</a:t>
            </a:r>
            <a:r>
              <a:rPr lang="en-US" sz="3600" baseline="-25000" smtClean="0"/>
              <a:t>0</a:t>
            </a:r>
            <a:r>
              <a:rPr lang="en-US" sz="3600" smtClean="0"/>
              <a:t> + b</a:t>
            </a:r>
            <a:r>
              <a:rPr lang="en-US" sz="3600" baseline="-25000" smtClean="0"/>
              <a:t>1</a:t>
            </a:r>
            <a:r>
              <a:rPr lang="en-US" sz="3600" smtClean="0"/>
              <a:t> + b</a:t>
            </a:r>
            <a:r>
              <a:rPr lang="en-US" sz="3600" baseline="-25000" smtClean="0"/>
              <a:t>2</a:t>
            </a:r>
            <a:r>
              <a:rPr lang="en-US" sz="3600" smtClean="0"/>
              <a:t> + ... + b</a:t>
            </a:r>
            <a:r>
              <a:rPr lang="en-US" sz="3600" baseline="-25000" smtClean="0"/>
              <a:t>n</a:t>
            </a:r>
          </a:p>
        </p:txBody>
      </p:sp>
    </p:spTree>
    <p:extLst>
      <p:ext uri="{BB962C8B-B14F-4D97-AF65-F5344CB8AC3E}">
        <p14:creationId xmlns:p14="http://schemas.microsoft.com/office/powerpoint/2010/main" val="19481841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t>Does the model make sense?</a:t>
            </a:r>
          </a:p>
        </p:txBody>
      </p:sp>
      <p:sp>
        <p:nvSpPr>
          <p:cNvPr id="33795" name="Content Placeholder 2"/>
          <p:cNvSpPr>
            <a:spLocks noGrp="1"/>
          </p:cNvSpPr>
          <p:nvPr>
            <p:ph idx="1"/>
          </p:nvPr>
        </p:nvSpPr>
        <p:spPr/>
        <p:txBody>
          <a:bodyPr/>
          <a:lstStyle/>
          <a:p>
            <a:pPr eaLnBrk="1" hangingPunct="1"/>
            <a:r>
              <a:rPr lang="en-US" sz="3600" smtClean="0"/>
              <a:t>P(CHD) = Kcal + Physical Act + BMI</a:t>
            </a:r>
          </a:p>
        </p:txBody>
      </p:sp>
    </p:spTree>
    <p:extLst>
      <p:ext uri="{BB962C8B-B14F-4D97-AF65-F5344CB8AC3E}">
        <p14:creationId xmlns:p14="http://schemas.microsoft.com/office/powerpoint/2010/main" val="25937325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t>Does the model make sense?</a:t>
            </a:r>
          </a:p>
        </p:txBody>
      </p:sp>
      <p:sp>
        <p:nvSpPr>
          <p:cNvPr id="3" name="Content Placeholder 2"/>
          <p:cNvSpPr>
            <a:spLocks noGrp="1"/>
          </p:cNvSpPr>
          <p:nvPr>
            <p:ph idx="1"/>
          </p:nvPr>
        </p:nvSpPr>
        <p:spPr/>
        <p:txBody>
          <a:bodyPr/>
          <a:lstStyle/>
          <a:p>
            <a:pPr eaLnBrk="1" hangingPunct="1">
              <a:buClr>
                <a:srgbClr val="00CC00"/>
              </a:buClr>
              <a:defRPr/>
            </a:pPr>
            <a:r>
              <a:rPr lang="en-US" sz="3600" dirty="0" smtClean="0"/>
              <a:t>P(CHD) = Kcal + Physical Act + BMI</a:t>
            </a:r>
          </a:p>
          <a:p>
            <a:pPr eaLnBrk="1" hangingPunct="1">
              <a:buClr>
                <a:srgbClr val="00CC00"/>
              </a:buClr>
              <a:defRPr/>
            </a:pPr>
            <a:endParaRPr lang="en-US" sz="3600" dirty="0" smtClean="0"/>
          </a:p>
          <a:p>
            <a:pPr eaLnBrk="1" hangingPunct="1">
              <a:buClr>
                <a:srgbClr val="00CC00"/>
              </a:buClr>
              <a:defRPr/>
            </a:pPr>
            <a:r>
              <a:rPr lang="en-US" sz="3600" dirty="0" smtClean="0"/>
              <a:t>P(CHD) = HDL + Triglycerides</a:t>
            </a:r>
          </a:p>
          <a:p>
            <a:pPr marL="0" indent="0" eaLnBrk="1" hangingPunct="1">
              <a:buClr>
                <a:srgbClr val="00CC00"/>
              </a:buClr>
              <a:buFontTx/>
              <a:buNone/>
              <a:defRPr/>
            </a:pPr>
            <a:endParaRPr lang="en-US" dirty="0" smtClean="0"/>
          </a:p>
        </p:txBody>
      </p:sp>
    </p:spTree>
    <p:extLst>
      <p:ext uri="{BB962C8B-B14F-4D97-AF65-F5344CB8AC3E}">
        <p14:creationId xmlns:p14="http://schemas.microsoft.com/office/powerpoint/2010/main" val="39378058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Does the model make sense?</a:t>
            </a:r>
          </a:p>
        </p:txBody>
      </p:sp>
      <p:sp>
        <p:nvSpPr>
          <p:cNvPr id="35843" name="Content Placeholder 2"/>
          <p:cNvSpPr>
            <a:spLocks noGrp="1"/>
          </p:cNvSpPr>
          <p:nvPr>
            <p:ph idx="1"/>
          </p:nvPr>
        </p:nvSpPr>
        <p:spPr/>
        <p:txBody>
          <a:bodyPr/>
          <a:lstStyle/>
          <a:p>
            <a:pPr eaLnBrk="1" hangingPunct="1">
              <a:buClr>
                <a:srgbClr val="00CC00"/>
              </a:buClr>
            </a:pPr>
            <a:r>
              <a:rPr lang="en-US" sz="3600" smtClean="0"/>
              <a:t>P(CHD) = Kcal + Physical Act + BMI</a:t>
            </a:r>
          </a:p>
          <a:p>
            <a:pPr eaLnBrk="1" hangingPunct="1">
              <a:buClr>
                <a:srgbClr val="00CC00"/>
              </a:buClr>
            </a:pPr>
            <a:endParaRPr lang="en-US" sz="3600" smtClean="0"/>
          </a:p>
          <a:p>
            <a:pPr eaLnBrk="1" hangingPunct="1">
              <a:buClr>
                <a:srgbClr val="00CC00"/>
              </a:buClr>
            </a:pPr>
            <a:r>
              <a:rPr lang="en-US" sz="3600" smtClean="0"/>
              <a:t>P(CHD) = HDL + Triglycerides</a:t>
            </a:r>
          </a:p>
          <a:p>
            <a:pPr eaLnBrk="1" hangingPunct="1">
              <a:buClr>
                <a:srgbClr val="00CC00"/>
              </a:buClr>
            </a:pPr>
            <a:endParaRPr lang="en-US" sz="3600" smtClean="0"/>
          </a:p>
          <a:p>
            <a:pPr eaLnBrk="1" hangingPunct="1">
              <a:buClr>
                <a:srgbClr val="00CC00"/>
              </a:buClr>
            </a:pPr>
            <a:r>
              <a:rPr lang="en-US" sz="3600" smtClean="0"/>
              <a:t>P(CHD) = KCAL PRO CHO FAT </a:t>
            </a:r>
          </a:p>
        </p:txBody>
      </p:sp>
    </p:spTree>
    <p:extLst>
      <p:ext uri="{BB962C8B-B14F-4D97-AF65-F5344CB8AC3E}">
        <p14:creationId xmlns:p14="http://schemas.microsoft.com/office/powerpoint/2010/main" val="42403169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895350"/>
            <a:ext cx="7772400" cy="2152650"/>
          </a:xfrm>
        </p:spPr>
        <p:txBody>
          <a:bodyPr/>
          <a:lstStyle/>
          <a:p>
            <a:r>
              <a:rPr lang="en-US" dirty="0" smtClean="0"/>
              <a:t>Example: Multi-Variable Model Results When Variables Are Highly Correlated.</a:t>
            </a:r>
            <a:endParaRPr lang="en-US" dirty="0"/>
          </a:p>
        </p:txBody>
      </p:sp>
      <p:sp>
        <p:nvSpPr>
          <p:cNvPr id="5" name="Subtitle 4"/>
          <p:cNvSpPr>
            <a:spLocks noGrp="1"/>
          </p:cNvSpPr>
          <p:nvPr>
            <p:ph type="subTitle" idx="1"/>
          </p:nvPr>
        </p:nvSpPr>
        <p:spPr>
          <a:xfrm>
            <a:off x="1143000" y="3429000"/>
            <a:ext cx="6781800" cy="1752600"/>
          </a:xfrm>
        </p:spPr>
        <p:txBody>
          <a:bodyPr/>
          <a:lstStyle/>
          <a:p>
            <a:r>
              <a:rPr lang="en-US" sz="4000" dirty="0" smtClean="0"/>
              <a:t>Diet and CHD Incidence in the Honolulu Heart Program (1984)</a:t>
            </a:r>
            <a:endParaRPr lang="en-US" sz="4000" dirty="0"/>
          </a:p>
        </p:txBody>
      </p:sp>
      <p:sp>
        <p:nvSpPr>
          <p:cNvPr id="6" name="TextBox 5"/>
          <p:cNvSpPr txBox="1"/>
          <p:nvPr/>
        </p:nvSpPr>
        <p:spPr>
          <a:xfrm>
            <a:off x="914400" y="5257800"/>
            <a:ext cx="7315200" cy="461665"/>
          </a:xfrm>
          <a:prstGeom prst="rect">
            <a:avLst/>
          </a:prstGeom>
          <a:noFill/>
          <a:ln>
            <a:solidFill>
              <a:schemeClr val="accent1"/>
            </a:solidFill>
          </a:ln>
        </p:spPr>
        <p:txBody>
          <a:bodyPr wrap="square" rtlCol="0">
            <a:spAutoFit/>
          </a:bodyPr>
          <a:lstStyle/>
          <a:p>
            <a:r>
              <a:rPr lang="en-US" dirty="0"/>
              <a:t>McGee D, et al. J </a:t>
            </a:r>
            <a:r>
              <a:rPr lang="en-US" dirty="0" err="1"/>
              <a:t>Chron</a:t>
            </a:r>
            <a:r>
              <a:rPr lang="en-US" dirty="0"/>
              <a:t> Dis 1984;37:713-719. Page 718.</a:t>
            </a:r>
          </a:p>
        </p:txBody>
      </p:sp>
    </p:spTree>
    <p:extLst>
      <p:ext uri="{BB962C8B-B14F-4D97-AF65-F5344CB8AC3E}">
        <p14:creationId xmlns:p14="http://schemas.microsoft.com/office/powerpoint/2010/main" val="42568697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z="3600" smtClean="0"/>
              <a:t>Honolulu Heart Program: Correlation of selected macronutrients*</a:t>
            </a:r>
          </a:p>
        </p:txBody>
      </p:sp>
      <p:graphicFrame>
        <p:nvGraphicFramePr>
          <p:cNvPr id="5" name="Content Placeholder 4"/>
          <p:cNvGraphicFramePr>
            <a:graphicFrameLocks noGrp="1"/>
          </p:cNvGraphicFramePr>
          <p:nvPr>
            <p:ph idx="1"/>
          </p:nvPr>
        </p:nvGraphicFramePr>
        <p:xfrm>
          <a:off x="381000" y="1981200"/>
          <a:ext cx="8382000" cy="2408236"/>
        </p:xfrm>
        <a:graphic>
          <a:graphicData uri="http://schemas.openxmlformats.org/drawingml/2006/table">
            <a:tbl>
              <a:tblPr firstRow="1" bandRow="1">
                <a:tableStyleId>{2D5ABB26-0587-4C30-8999-92F81FD0307C}</a:tableStyleId>
              </a:tblPr>
              <a:tblGrid>
                <a:gridCol w="2214113"/>
                <a:gridCol w="1581509"/>
                <a:gridCol w="1265208"/>
                <a:gridCol w="1027981"/>
                <a:gridCol w="2293189"/>
              </a:tblGrid>
              <a:tr h="457260">
                <a:tc>
                  <a:txBody>
                    <a:bodyPr/>
                    <a:lstStyle/>
                    <a:p>
                      <a:endParaRPr lang="en-US" sz="2400" dirty="0"/>
                    </a:p>
                  </a:txBody>
                  <a:tcPr marT="45726" marB="45726">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400" dirty="0" smtClean="0"/>
                        <a:t>Calories</a:t>
                      </a:r>
                      <a:endParaRPr lang="en-US" sz="2400" dirty="0"/>
                    </a:p>
                  </a:txBody>
                  <a:tcPr marT="45726" marB="45726">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400" dirty="0" smtClean="0"/>
                        <a:t>Protein</a:t>
                      </a:r>
                      <a:endParaRPr lang="en-US" sz="2400" dirty="0"/>
                    </a:p>
                  </a:txBody>
                  <a:tcPr marT="45726" marB="45726">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400" dirty="0" smtClean="0"/>
                        <a:t>Fat</a:t>
                      </a:r>
                      <a:endParaRPr lang="en-US" sz="2400" dirty="0"/>
                    </a:p>
                  </a:txBody>
                  <a:tcPr marT="45726" marB="45726">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2400" dirty="0" smtClean="0"/>
                        <a:t>Carbohydrates</a:t>
                      </a:r>
                      <a:endParaRPr lang="en-US" sz="2400" dirty="0"/>
                    </a:p>
                  </a:txBody>
                  <a:tcPr marT="45726" marB="45726">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79196">
                <a:tc>
                  <a:txBody>
                    <a:bodyPr/>
                    <a:lstStyle/>
                    <a:p>
                      <a:r>
                        <a:rPr lang="en-US" sz="2400" dirty="0" smtClean="0"/>
                        <a:t>Calories</a:t>
                      </a:r>
                      <a:endParaRPr lang="en-US" sz="2400" dirty="0"/>
                    </a:p>
                  </a:txBody>
                  <a:tcPr marT="45726" marB="45726">
                    <a:lnT w="28575" cap="flat" cmpd="sng" algn="ctr">
                      <a:solidFill>
                        <a:schemeClr val="tx1"/>
                      </a:solidFill>
                      <a:prstDash val="solid"/>
                      <a:round/>
                      <a:headEnd type="none" w="med" len="med"/>
                      <a:tailEnd type="none" w="med" len="med"/>
                    </a:lnT>
                  </a:tcPr>
                </a:tc>
                <a:tc>
                  <a:txBody>
                    <a:bodyPr/>
                    <a:lstStyle/>
                    <a:p>
                      <a:pPr algn="ctr"/>
                      <a:r>
                        <a:rPr lang="en-US" sz="2400" dirty="0" smtClean="0"/>
                        <a:t>1.00</a:t>
                      </a:r>
                      <a:endParaRPr lang="en-US" sz="2400" dirty="0"/>
                    </a:p>
                  </a:txBody>
                  <a:tcPr marT="45726" marB="45726">
                    <a:lnT w="28575" cap="flat" cmpd="sng" algn="ctr">
                      <a:solidFill>
                        <a:schemeClr val="tx1"/>
                      </a:solidFill>
                      <a:prstDash val="solid"/>
                      <a:round/>
                      <a:headEnd type="none" w="med" len="med"/>
                      <a:tailEnd type="none" w="med" len="med"/>
                    </a:lnT>
                  </a:tcPr>
                </a:tc>
                <a:tc>
                  <a:txBody>
                    <a:bodyPr/>
                    <a:lstStyle/>
                    <a:p>
                      <a:pPr algn="ctr"/>
                      <a:r>
                        <a:rPr lang="en-US" sz="2400" dirty="0" smtClean="0"/>
                        <a:t>0.77</a:t>
                      </a:r>
                      <a:endParaRPr lang="en-US" sz="2400" dirty="0"/>
                    </a:p>
                  </a:txBody>
                  <a:tcPr marT="45726" marB="45726">
                    <a:lnT w="28575" cap="flat" cmpd="sng" algn="ctr">
                      <a:solidFill>
                        <a:schemeClr val="tx1"/>
                      </a:solidFill>
                      <a:prstDash val="solid"/>
                      <a:round/>
                      <a:headEnd type="none" w="med" len="med"/>
                      <a:tailEnd type="none" w="med" len="med"/>
                    </a:lnT>
                  </a:tcPr>
                </a:tc>
                <a:tc>
                  <a:txBody>
                    <a:bodyPr/>
                    <a:lstStyle/>
                    <a:p>
                      <a:pPr algn="ctr"/>
                      <a:r>
                        <a:rPr lang="en-US" sz="2400" dirty="0" smtClean="0"/>
                        <a:t>0.77</a:t>
                      </a:r>
                      <a:endParaRPr lang="en-US" sz="2400" dirty="0"/>
                    </a:p>
                  </a:txBody>
                  <a:tcPr marT="45726" marB="45726">
                    <a:lnT w="28575" cap="flat" cmpd="sng" algn="ctr">
                      <a:solidFill>
                        <a:schemeClr val="tx1"/>
                      </a:solidFill>
                      <a:prstDash val="solid"/>
                      <a:round/>
                      <a:headEnd type="none" w="med" len="med"/>
                      <a:tailEnd type="none" w="med" len="med"/>
                    </a:lnT>
                  </a:tcPr>
                </a:tc>
                <a:tc>
                  <a:txBody>
                    <a:bodyPr/>
                    <a:lstStyle/>
                    <a:p>
                      <a:pPr algn="ctr"/>
                      <a:r>
                        <a:rPr lang="en-US" sz="2400" dirty="0" smtClean="0"/>
                        <a:t>0.75</a:t>
                      </a:r>
                      <a:endParaRPr lang="en-US" sz="2400" dirty="0"/>
                    </a:p>
                  </a:txBody>
                  <a:tcPr marT="45726" marB="45726">
                    <a:lnT w="28575" cap="flat" cmpd="sng" algn="ctr">
                      <a:solidFill>
                        <a:schemeClr val="tx1"/>
                      </a:solidFill>
                      <a:prstDash val="solid"/>
                      <a:round/>
                      <a:headEnd type="none" w="med" len="med"/>
                      <a:tailEnd type="none" w="med" len="med"/>
                    </a:lnT>
                  </a:tcPr>
                </a:tc>
              </a:tr>
              <a:tr h="457260">
                <a:tc>
                  <a:txBody>
                    <a:bodyPr/>
                    <a:lstStyle/>
                    <a:p>
                      <a:r>
                        <a:rPr lang="en-US" sz="2400" dirty="0" smtClean="0"/>
                        <a:t>Protein</a:t>
                      </a:r>
                      <a:endParaRPr lang="en-US" sz="2400" dirty="0"/>
                    </a:p>
                  </a:txBody>
                  <a:tcPr marT="45726" marB="45726"/>
                </a:tc>
                <a:tc>
                  <a:txBody>
                    <a:bodyPr/>
                    <a:lstStyle/>
                    <a:p>
                      <a:pPr algn="ctr"/>
                      <a:endParaRPr lang="en-US" sz="2400" dirty="0"/>
                    </a:p>
                  </a:txBody>
                  <a:tcPr marT="45726" marB="45726"/>
                </a:tc>
                <a:tc>
                  <a:txBody>
                    <a:bodyPr/>
                    <a:lstStyle/>
                    <a:p>
                      <a:pPr algn="ctr"/>
                      <a:r>
                        <a:rPr lang="en-US" sz="2400" dirty="0" smtClean="0"/>
                        <a:t>1.00</a:t>
                      </a:r>
                      <a:endParaRPr lang="en-US" sz="2400" dirty="0"/>
                    </a:p>
                  </a:txBody>
                  <a:tcPr marT="45726" marB="45726"/>
                </a:tc>
                <a:tc>
                  <a:txBody>
                    <a:bodyPr/>
                    <a:lstStyle/>
                    <a:p>
                      <a:pPr algn="ctr"/>
                      <a:r>
                        <a:rPr lang="en-US" sz="2400" dirty="0" smtClean="0"/>
                        <a:t>0.72</a:t>
                      </a:r>
                      <a:endParaRPr lang="en-US" sz="2400" dirty="0"/>
                    </a:p>
                  </a:txBody>
                  <a:tcPr marT="45726" marB="45726"/>
                </a:tc>
                <a:tc>
                  <a:txBody>
                    <a:bodyPr/>
                    <a:lstStyle/>
                    <a:p>
                      <a:pPr algn="ctr"/>
                      <a:r>
                        <a:rPr lang="en-US" sz="2400" dirty="0" smtClean="0"/>
                        <a:t>0.41</a:t>
                      </a:r>
                      <a:endParaRPr lang="en-US" sz="2400" dirty="0"/>
                    </a:p>
                  </a:txBody>
                  <a:tcPr marT="45726" marB="45726"/>
                </a:tc>
              </a:tr>
              <a:tr h="457260">
                <a:tc>
                  <a:txBody>
                    <a:bodyPr/>
                    <a:lstStyle/>
                    <a:p>
                      <a:r>
                        <a:rPr lang="en-US" sz="2400" dirty="0" smtClean="0"/>
                        <a:t>Fat</a:t>
                      </a:r>
                      <a:endParaRPr lang="en-US" sz="2400" dirty="0"/>
                    </a:p>
                  </a:txBody>
                  <a:tcPr marT="45726" marB="45726"/>
                </a:tc>
                <a:tc>
                  <a:txBody>
                    <a:bodyPr/>
                    <a:lstStyle/>
                    <a:p>
                      <a:pPr algn="ctr"/>
                      <a:endParaRPr lang="en-US" sz="2400" dirty="0"/>
                    </a:p>
                  </a:txBody>
                  <a:tcPr marT="45726" marB="45726"/>
                </a:tc>
                <a:tc>
                  <a:txBody>
                    <a:bodyPr/>
                    <a:lstStyle/>
                    <a:p>
                      <a:pPr algn="ctr"/>
                      <a:endParaRPr lang="en-US" sz="2400" dirty="0"/>
                    </a:p>
                  </a:txBody>
                  <a:tcPr marT="45726" marB="45726"/>
                </a:tc>
                <a:tc>
                  <a:txBody>
                    <a:bodyPr/>
                    <a:lstStyle/>
                    <a:p>
                      <a:pPr algn="ctr"/>
                      <a:r>
                        <a:rPr lang="en-US" sz="2400" dirty="0" smtClean="0"/>
                        <a:t>1.00</a:t>
                      </a:r>
                      <a:endParaRPr lang="en-US" sz="2400" dirty="0"/>
                    </a:p>
                  </a:txBody>
                  <a:tcPr marT="45726" marB="45726"/>
                </a:tc>
                <a:tc>
                  <a:txBody>
                    <a:bodyPr/>
                    <a:lstStyle/>
                    <a:p>
                      <a:pPr algn="ctr"/>
                      <a:r>
                        <a:rPr lang="en-US" sz="2400" dirty="0" smtClean="0"/>
                        <a:t>0.29</a:t>
                      </a:r>
                      <a:endParaRPr lang="en-US" sz="2400" dirty="0"/>
                    </a:p>
                  </a:txBody>
                  <a:tcPr marT="45726" marB="45726"/>
                </a:tc>
              </a:tr>
              <a:tr h="457260">
                <a:tc>
                  <a:txBody>
                    <a:bodyPr/>
                    <a:lstStyle/>
                    <a:p>
                      <a:r>
                        <a:rPr lang="en-US" sz="2400" dirty="0" smtClean="0"/>
                        <a:t>Carbohydrate</a:t>
                      </a:r>
                      <a:endParaRPr lang="en-US" sz="2400" dirty="0"/>
                    </a:p>
                  </a:txBody>
                  <a:tcPr marT="45726" marB="45726">
                    <a:lnB w="28575" cap="flat" cmpd="sng" algn="ctr">
                      <a:solidFill>
                        <a:schemeClr val="tx1"/>
                      </a:solidFill>
                      <a:prstDash val="solid"/>
                      <a:round/>
                      <a:headEnd type="none" w="med" len="med"/>
                      <a:tailEnd type="none" w="med" len="med"/>
                    </a:lnB>
                  </a:tcPr>
                </a:tc>
                <a:tc>
                  <a:txBody>
                    <a:bodyPr/>
                    <a:lstStyle/>
                    <a:p>
                      <a:pPr algn="ctr"/>
                      <a:endParaRPr lang="en-US" sz="2400" dirty="0"/>
                    </a:p>
                  </a:txBody>
                  <a:tcPr marT="45726" marB="45726">
                    <a:lnB w="28575" cap="flat" cmpd="sng" algn="ctr">
                      <a:solidFill>
                        <a:schemeClr val="tx1"/>
                      </a:solidFill>
                      <a:prstDash val="solid"/>
                      <a:round/>
                      <a:headEnd type="none" w="med" len="med"/>
                      <a:tailEnd type="none" w="med" len="med"/>
                    </a:lnB>
                  </a:tcPr>
                </a:tc>
                <a:tc>
                  <a:txBody>
                    <a:bodyPr/>
                    <a:lstStyle/>
                    <a:p>
                      <a:pPr algn="ctr"/>
                      <a:endParaRPr lang="en-US" sz="2400" dirty="0"/>
                    </a:p>
                  </a:txBody>
                  <a:tcPr marT="45726" marB="45726">
                    <a:lnB w="28575" cap="flat" cmpd="sng" algn="ctr">
                      <a:solidFill>
                        <a:schemeClr val="tx1"/>
                      </a:solidFill>
                      <a:prstDash val="solid"/>
                      <a:round/>
                      <a:headEnd type="none" w="med" len="med"/>
                      <a:tailEnd type="none" w="med" len="med"/>
                    </a:lnB>
                  </a:tcPr>
                </a:tc>
                <a:tc>
                  <a:txBody>
                    <a:bodyPr/>
                    <a:lstStyle/>
                    <a:p>
                      <a:pPr algn="ctr"/>
                      <a:endParaRPr lang="en-US" sz="2400" dirty="0"/>
                    </a:p>
                  </a:txBody>
                  <a:tcPr marT="45726" marB="45726">
                    <a:lnB w="28575" cap="flat" cmpd="sng" algn="ctr">
                      <a:solidFill>
                        <a:schemeClr val="tx1"/>
                      </a:solidFill>
                      <a:prstDash val="solid"/>
                      <a:round/>
                      <a:headEnd type="none" w="med" len="med"/>
                      <a:tailEnd type="none" w="med" len="med"/>
                    </a:lnB>
                  </a:tcPr>
                </a:tc>
                <a:tc>
                  <a:txBody>
                    <a:bodyPr/>
                    <a:lstStyle/>
                    <a:p>
                      <a:pPr algn="ctr"/>
                      <a:r>
                        <a:rPr lang="en-US" sz="2400" dirty="0" smtClean="0"/>
                        <a:t>1.00</a:t>
                      </a:r>
                      <a:endParaRPr lang="en-US" sz="2400" dirty="0"/>
                    </a:p>
                  </a:txBody>
                  <a:tcPr marT="45726" marB="45726">
                    <a:lnB w="28575" cap="flat" cmpd="sng" algn="ctr">
                      <a:solidFill>
                        <a:schemeClr val="tx1"/>
                      </a:solidFill>
                      <a:prstDash val="solid"/>
                      <a:round/>
                      <a:headEnd type="none" w="med" len="med"/>
                      <a:tailEnd type="none" w="med" len="med"/>
                    </a:lnB>
                  </a:tcPr>
                </a:tc>
              </a:tr>
            </a:tbl>
          </a:graphicData>
        </a:graphic>
      </p:graphicFrame>
      <p:sp>
        <p:nvSpPr>
          <p:cNvPr id="37920" name="TextBox 5"/>
          <p:cNvSpPr txBox="1">
            <a:spLocks noChangeArrowheads="1"/>
          </p:cNvSpPr>
          <p:nvPr/>
        </p:nvSpPr>
        <p:spPr bwMode="auto">
          <a:xfrm>
            <a:off x="304800" y="4800600"/>
            <a:ext cx="8686800" cy="461963"/>
          </a:xfrm>
          <a:prstGeom prst="rect">
            <a:avLst/>
          </a:prstGeom>
          <a:noFill/>
          <a:ln w="9525">
            <a:noFill/>
            <a:miter lim="800000"/>
            <a:headEnd/>
            <a:tailEnd/>
          </a:ln>
        </p:spPr>
        <p:txBody>
          <a:bodyPr>
            <a:spAutoFit/>
          </a:bodyPr>
          <a:lstStyle/>
          <a:p>
            <a:r>
              <a:rPr lang="en-US" dirty="0"/>
              <a:t>* Baseline 1963-68. 24-hr recall. Ages 45-68 consuming usual diet.</a:t>
            </a:r>
          </a:p>
        </p:txBody>
      </p:sp>
      <p:sp>
        <p:nvSpPr>
          <p:cNvPr id="37921" name="Rectangle 1"/>
          <p:cNvSpPr>
            <a:spLocks noChangeArrowheads="1"/>
          </p:cNvSpPr>
          <p:nvPr/>
        </p:nvSpPr>
        <p:spPr bwMode="auto">
          <a:xfrm>
            <a:off x="381000" y="5334000"/>
            <a:ext cx="8382000" cy="830263"/>
          </a:xfrm>
          <a:prstGeom prst="rect">
            <a:avLst/>
          </a:prstGeom>
          <a:noFill/>
          <a:ln w="9525">
            <a:noFill/>
            <a:miter lim="800000"/>
            <a:headEnd/>
            <a:tailEnd/>
          </a:ln>
        </p:spPr>
        <p:txBody>
          <a:bodyPr>
            <a:spAutoFit/>
          </a:bodyPr>
          <a:lstStyle/>
          <a:p>
            <a:r>
              <a:rPr lang="en-US" dirty="0"/>
              <a:t>McGee D, et al. J </a:t>
            </a:r>
            <a:r>
              <a:rPr lang="en-US" dirty="0" err="1"/>
              <a:t>Chron</a:t>
            </a:r>
            <a:r>
              <a:rPr lang="en-US" dirty="0"/>
              <a:t> Dis 1984;37:713-719. Page 718.</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33400" y="609600"/>
            <a:ext cx="8077200" cy="1143000"/>
          </a:xfrm>
        </p:spPr>
        <p:txBody>
          <a:bodyPr/>
          <a:lstStyle/>
          <a:p>
            <a:pPr algn="l"/>
            <a:r>
              <a:rPr lang="en-US" sz="4000" smtClean="0"/>
              <a:t>Backward &amp; Forward Regression Analyses</a:t>
            </a:r>
          </a:p>
        </p:txBody>
      </p:sp>
      <p:sp>
        <p:nvSpPr>
          <p:cNvPr id="41987" name="Content Placeholder 2"/>
          <p:cNvSpPr>
            <a:spLocks noGrp="1"/>
          </p:cNvSpPr>
          <p:nvPr>
            <p:ph idx="1"/>
          </p:nvPr>
        </p:nvSpPr>
        <p:spPr/>
        <p:txBody>
          <a:bodyPr/>
          <a:lstStyle/>
          <a:p>
            <a:r>
              <a:rPr lang="en-US" dirty="0" smtClean="0"/>
              <a:t>Backward regression</a:t>
            </a:r>
          </a:p>
          <a:p>
            <a:pPr lvl="1">
              <a:buClr>
                <a:srgbClr val="00CC00"/>
              </a:buClr>
              <a:buFont typeface="Wingdings" pitchFamily="2" charset="2"/>
              <a:buChar char="§"/>
            </a:pPr>
            <a:r>
              <a:rPr lang="en-US" dirty="0" smtClean="0"/>
              <a:t>Step 1:  Calories, FAT, PRO, CHO</a:t>
            </a:r>
          </a:p>
          <a:p>
            <a:pPr lvl="1">
              <a:buClr>
                <a:srgbClr val="00CC00"/>
              </a:buClr>
              <a:buFont typeface="Wingdings" pitchFamily="2" charset="2"/>
              <a:buChar char="§"/>
            </a:pPr>
            <a:r>
              <a:rPr lang="en-US" dirty="0" smtClean="0"/>
              <a:t>Step 2:  Calories, FAT, PRO</a:t>
            </a:r>
          </a:p>
          <a:p>
            <a:pPr lvl="1">
              <a:buClr>
                <a:srgbClr val="00CC00"/>
              </a:buClr>
              <a:buFont typeface="Wingdings" pitchFamily="2" charset="2"/>
              <a:buChar char="§"/>
            </a:pPr>
            <a:r>
              <a:rPr lang="en-US" dirty="0" smtClean="0"/>
              <a:t>Step 3:  Calories, FAT</a:t>
            </a:r>
          </a:p>
          <a:p>
            <a:r>
              <a:rPr lang="en-US" dirty="0" smtClean="0"/>
              <a:t>Forward Regression</a:t>
            </a:r>
          </a:p>
          <a:p>
            <a:pPr lvl="1">
              <a:buClr>
                <a:srgbClr val="00CC00"/>
              </a:buClr>
              <a:buFont typeface="Wingdings" pitchFamily="2" charset="2"/>
              <a:buChar char="§"/>
            </a:pPr>
            <a:r>
              <a:rPr lang="en-US" dirty="0" smtClean="0"/>
              <a:t>Step 1:  CHO</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0" y="457200"/>
            <a:ext cx="8839200" cy="1143000"/>
          </a:xfrm>
        </p:spPr>
        <p:txBody>
          <a:bodyPr/>
          <a:lstStyle/>
          <a:p>
            <a:r>
              <a:rPr lang="en-US" sz="4000" smtClean="0"/>
              <a:t>Honolulu Heart Program*: </a:t>
            </a:r>
            <a:br>
              <a:rPr lang="en-US" sz="4000" smtClean="0"/>
            </a:br>
            <a:r>
              <a:rPr lang="en-US" sz="4000" smtClean="0"/>
              <a:t>Muliticolinearity, Diet &amp; CHD Risk</a:t>
            </a:r>
          </a:p>
        </p:txBody>
      </p:sp>
      <p:sp>
        <p:nvSpPr>
          <p:cNvPr id="43011" name="Content Placeholder 2"/>
          <p:cNvSpPr>
            <a:spLocks noGrp="1"/>
          </p:cNvSpPr>
          <p:nvPr>
            <p:ph idx="1"/>
          </p:nvPr>
        </p:nvSpPr>
        <p:spPr>
          <a:xfrm>
            <a:off x="685800" y="1981200"/>
            <a:ext cx="7772400" cy="3886200"/>
          </a:xfrm>
        </p:spPr>
        <p:txBody>
          <a:bodyPr/>
          <a:lstStyle/>
          <a:p>
            <a:r>
              <a:rPr lang="en-US" smtClean="0"/>
              <a:t>Macronutrient intakes highly correlated.</a:t>
            </a:r>
          </a:p>
          <a:p>
            <a:r>
              <a:rPr lang="en-US" smtClean="0"/>
              <a:t>Paradoxical results for both inferences and variable selection.</a:t>
            </a:r>
          </a:p>
          <a:p>
            <a:r>
              <a:rPr lang="en-US" smtClean="0"/>
              <a:t>Different models show that any variable is or is not related to CHD risk</a:t>
            </a:r>
          </a:p>
          <a:p>
            <a:r>
              <a:rPr lang="en-US" smtClean="0"/>
              <a:t>Backwards and Forwards selection procedures give different results.</a:t>
            </a:r>
          </a:p>
        </p:txBody>
      </p:sp>
      <p:sp>
        <p:nvSpPr>
          <p:cNvPr id="43012" name="TextBox 3"/>
          <p:cNvSpPr txBox="1">
            <a:spLocks noChangeArrowheads="1"/>
          </p:cNvSpPr>
          <p:nvPr/>
        </p:nvSpPr>
        <p:spPr bwMode="auto">
          <a:xfrm>
            <a:off x="381000" y="6019800"/>
            <a:ext cx="5943600" cy="461963"/>
          </a:xfrm>
          <a:prstGeom prst="rect">
            <a:avLst/>
          </a:prstGeom>
          <a:noFill/>
          <a:ln w="9525">
            <a:noFill/>
            <a:miter lim="800000"/>
            <a:headEnd/>
            <a:tailEnd/>
          </a:ln>
        </p:spPr>
        <p:txBody>
          <a:bodyPr>
            <a:spAutoFit/>
          </a:bodyPr>
          <a:lstStyle/>
          <a:p>
            <a:r>
              <a:rPr lang="en-US">
                <a:solidFill>
                  <a:srgbClr val="FFFFFF"/>
                </a:solidFill>
              </a:rPr>
              <a:t>*McGee JCD 1984;37:713-719.</a:t>
            </a:r>
          </a:p>
        </p:txBody>
      </p:sp>
    </p:spTree>
    <p:extLst>
      <p:ext uri="{BB962C8B-B14F-4D97-AF65-F5344CB8AC3E}">
        <p14:creationId xmlns:p14="http://schemas.microsoft.com/office/powerpoint/2010/main" val="14101384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09600"/>
            <a:ext cx="7772400" cy="1600200"/>
          </a:xfrm>
        </p:spPr>
        <p:txBody>
          <a:bodyPr/>
          <a:lstStyle/>
          <a:p>
            <a:r>
              <a:rPr lang="en-US" dirty="0" smtClean="0"/>
              <a:t>Correlation: Moving from confounding to indistinguishable </a:t>
            </a:r>
            <a:endParaRPr lang="en-US" dirty="0"/>
          </a:p>
        </p:txBody>
      </p:sp>
      <p:sp>
        <p:nvSpPr>
          <p:cNvPr id="10" name="Striped Right Arrow 9"/>
          <p:cNvSpPr/>
          <p:nvPr/>
        </p:nvSpPr>
        <p:spPr>
          <a:xfrm>
            <a:off x="1143000" y="2743200"/>
            <a:ext cx="6858000" cy="14478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TextBox 10"/>
          <p:cNvSpPr txBox="1"/>
          <p:nvPr/>
        </p:nvSpPr>
        <p:spPr>
          <a:xfrm>
            <a:off x="990600" y="4343400"/>
            <a:ext cx="304800" cy="461665"/>
          </a:xfrm>
          <a:prstGeom prst="rect">
            <a:avLst/>
          </a:prstGeom>
          <a:noFill/>
        </p:spPr>
        <p:txBody>
          <a:bodyPr wrap="square" rtlCol="0">
            <a:spAutoFit/>
          </a:bodyPr>
          <a:lstStyle/>
          <a:p>
            <a:r>
              <a:rPr lang="en-US" dirty="0" smtClean="0">
                <a:solidFill>
                  <a:srgbClr val="FFFFFF"/>
                </a:solidFill>
              </a:rPr>
              <a:t>0</a:t>
            </a:r>
            <a:endParaRPr lang="en-US" dirty="0">
              <a:solidFill>
                <a:srgbClr val="FFFFFF"/>
              </a:solidFill>
            </a:endParaRPr>
          </a:p>
        </p:txBody>
      </p:sp>
      <p:cxnSp>
        <p:nvCxnSpPr>
          <p:cNvPr id="14" name="Straight Connector 13"/>
          <p:cNvCxnSpPr/>
          <p:nvPr/>
        </p:nvCxnSpPr>
        <p:spPr>
          <a:xfrm>
            <a:off x="4343400" y="4419600"/>
            <a:ext cx="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724400" y="4419600"/>
            <a:ext cx="0" cy="3048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419600" y="4267200"/>
            <a:ext cx="228600" cy="461665"/>
          </a:xfrm>
          <a:prstGeom prst="rect">
            <a:avLst/>
          </a:prstGeom>
          <a:noFill/>
        </p:spPr>
        <p:txBody>
          <a:bodyPr wrap="square" rtlCol="0">
            <a:spAutoFit/>
          </a:bodyPr>
          <a:lstStyle/>
          <a:p>
            <a:r>
              <a:rPr lang="en-US" dirty="0" smtClean="0">
                <a:solidFill>
                  <a:srgbClr val="FFFFFF"/>
                </a:solidFill>
              </a:rPr>
              <a:t>r</a:t>
            </a:r>
            <a:endParaRPr lang="en-US" dirty="0">
              <a:solidFill>
                <a:srgbClr val="FFFFFF"/>
              </a:solidFill>
            </a:endParaRPr>
          </a:p>
        </p:txBody>
      </p:sp>
      <p:cxnSp>
        <p:nvCxnSpPr>
          <p:cNvPr id="21" name="Straight Arrow Connector 20"/>
          <p:cNvCxnSpPr/>
          <p:nvPr/>
        </p:nvCxnSpPr>
        <p:spPr>
          <a:xfrm>
            <a:off x="1447800" y="4572000"/>
            <a:ext cx="2819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800600" y="4572000"/>
            <a:ext cx="2743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696200" y="4343400"/>
            <a:ext cx="457200" cy="461665"/>
          </a:xfrm>
          <a:prstGeom prst="rect">
            <a:avLst/>
          </a:prstGeom>
          <a:noFill/>
        </p:spPr>
        <p:txBody>
          <a:bodyPr wrap="square" rtlCol="0">
            <a:spAutoFit/>
          </a:bodyPr>
          <a:lstStyle/>
          <a:p>
            <a:r>
              <a:rPr lang="en-US" dirty="0" smtClean="0">
                <a:solidFill>
                  <a:srgbClr val="FFFFFF"/>
                </a:solidFill>
              </a:rPr>
              <a:t>1</a:t>
            </a:r>
            <a:endParaRPr lang="en-US" dirty="0">
              <a:solidFill>
                <a:srgbClr val="FFFFFF"/>
              </a:solidFill>
            </a:endParaRPr>
          </a:p>
        </p:txBody>
      </p:sp>
    </p:spTree>
    <p:extLst>
      <p:ext uri="{BB962C8B-B14F-4D97-AF65-F5344CB8AC3E}">
        <p14:creationId xmlns:p14="http://schemas.microsoft.com/office/powerpoint/2010/main" val="26957095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457200"/>
            <a:ext cx="7772400" cy="1143000"/>
          </a:xfrm>
        </p:spPr>
        <p:txBody>
          <a:bodyPr/>
          <a:lstStyle/>
          <a:p>
            <a:pPr eaLnBrk="1" hangingPunct="1"/>
            <a:r>
              <a:rPr lang="en-US" dirty="0" smtClean="0"/>
              <a:t>Multi-Variable Models with </a:t>
            </a:r>
            <a:br>
              <a:rPr lang="en-US" dirty="0" smtClean="0"/>
            </a:br>
            <a:r>
              <a:rPr lang="en-US" dirty="0" smtClean="0"/>
              <a:t>Highly Correlated Variables</a:t>
            </a:r>
          </a:p>
        </p:txBody>
      </p:sp>
      <p:sp>
        <p:nvSpPr>
          <p:cNvPr id="45059" name="Rectangle 3"/>
          <p:cNvSpPr>
            <a:spLocks noGrp="1" noChangeArrowheads="1"/>
          </p:cNvSpPr>
          <p:nvPr>
            <p:ph type="body" idx="1"/>
          </p:nvPr>
        </p:nvSpPr>
        <p:spPr>
          <a:xfrm>
            <a:off x="685800" y="1828800"/>
            <a:ext cx="7772400" cy="3962400"/>
          </a:xfrm>
        </p:spPr>
        <p:txBody>
          <a:bodyPr/>
          <a:lstStyle/>
          <a:p>
            <a:pPr eaLnBrk="1" hangingPunct="1">
              <a:lnSpc>
                <a:spcPct val="90000"/>
              </a:lnSpc>
              <a:buClr>
                <a:srgbClr val="00CC00"/>
              </a:buClr>
            </a:pPr>
            <a:r>
              <a:rPr lang="en-US" sz="2800" u="sng" dirty="0" smtClean="0"/>
              <a:t>Applied to macro-nutrients and CHD risk:</a:t>
            </a:r>
            <a:r>
              <a:rPr lang="en-US" sz="2800" dirty="0" smtClean="0"/>
              <a:t>  “If the question is simply whether dietary variables as a group predict CHD and we are not interested in the exact relationship of a particular diet variable to CHD, solutions exist.  If, on the other hand, we are interested in interpreting how a particular diet variable relates to outcome controlling for other diet variables, the </a:t>
            </a:r>
            <a:r>
              <a:rPr lang="en-US" sz="2800" dirty="0" err="1" smtClean="0"/>
              <a:t>collinearity</a:t>
            </a:r>
            <a:r>
              <a:rPr lang="en-US" sz="2800" dirty="0" smtClean="0"/>
              <a:t> of the data appears to be a structural rather than a mathematical problem with no apparent solution.”</a:t>
            </a:r>
          </a:p>
        </p:txBody>
      </p:sp>
      <p:sp>
        <p:nvSpPr>
          <p:cNvPr id="45060" name="Text Box 4"/>
          <p:cNvSpPr txBox="1">
            <a:spLocks noChangeArrowheads="1"/>
          </p:cNvSpPr>
          <p:nvPr/>
        </p:nvSpPr>
        <p:spPr bwMode="auto">
          <a:xfrm>
            <a:off x="1219200" y="6019800"/>
            <a:ext cx="7086600" cy="396875"/>
          </a:xfrm>
          <a:prstGeom prst="rect">
            <a:avLst/>
          </a:prstGeom>
          <a:noFill/>
          <a:ln w="9525">
            <a:noFill/>
            <a:miter lim="800000"/>
            <a:headEnd/>
            <a:tailEnd/>
          </a:ln>
          <a:effectLst/>
        </p:spPr>
        <p:txBody>
          <a:bodyPr>
            <a:spAutoFit/>
          </a:bodyPr>
          <a:lstStyle/>
          <a:p>
            <a:pPr>
              <a:spcBef>
                <a:spcPct val="50000"/>
              </a:spcBef>
            </a:pPr>
            <a:r>
              <a:rPr lang="en-US" sz="2000"/>
              <a:t>McGee D, et al. J Chron Dis 1984;37:713-719. Page 718.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Age-Adjusted Death Rates for Ischemic Heart Disease: US 1950-1976</a:t>
            </a:r>
            <a:endParaRPr lang="en-US" sz="3600" dirty="0"/>
          </a:p>
        </p:txBody>
      </p:sp>
      <p:pic>
        <p:nvPicPr>
          <p:cNvPr id="144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905000"/>
            <a:ext cx="3886200" cy="4601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781800" y="3886200"/>
            <a:ext cx="2057400" cy="2246769"/>
          </a:xfrm>
          <a:prstGeom prst="rect">
            <a:avLst/>
          </a:prstGeom>
          <a:noFill/>
        </p:spPr>
        <p:txBody>
          <a:bodyPr wrap="square" rtlCol="0">
            <a:spAutoFit/>
          </a:bodyPr>
          <a:lstStyle/>
          <a:p>
            <a:r>
              <a:rPr lang="en-US" sz="2000" dirty="0" smtClean="0">
                <a:solidFill>
                  <a:srgbClr val="FF33CC"/>
                </a:solidFill>
              </a:rPr>
              <a:t>Source: </a:t>
            </a:r>
            <a:r>
              <a:rPr lang="en-US" sz="2000" dirty="0" err="1" smtClean="0">
                <a:solidFill>
                  <a:srgbClr val="FFFFFF"/>
                </a:solidFill>
              </a:rPr>
              <a:t>Chartbook</a:t>
            </a:r>
            <a:r>
              <a:rPr lang="en-US" sz="2000" dirty="0" smtClean="0">
                <a:solidFill>
                  <a:srgbClr val="FFFFFF"/>
                </a:solidFill>
              </a:rPr>
              <a:t> for the Conference on the Decline in Coronary Heart Disease Mortality. NCHS. 1978.</a:t>
            </a:r>
            <a:endParaRPr lang="en-US" sz="2000" dirty="0">
              <a:solidFill>
                <a:srgbClr val="FFFFFF"/>
              </a:solidFill>
            </a:endParaRPr>
          </a:p>
        </p:txBody>
      </p:sp>
    </p:spTree>
    <p:extLst>
      <p:ext uri="{BB962C8B-B14F-4D97-AF65-F5344CB8AC3E}">
        <p14:creationId xmlns:p14="http://schemas.microsoft.com/office/powerpoint/2010/main" val="31328470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dirty="0" smtClean="0"/>
              <a:t>Multi-Variable Models in Epidemiology:  </a:t>
            </a:r>
            <a:r>
              <a:rPr lang="en-US" dirty="0" smtClean="0">
                <a:solidFill>
                  <a:schemeClr val="tx1"/>
                </a:solidFill>
              </a:rPr>
              <a:t>Interpretation</a:t>
            </a:r>
          </a:p>
        </p:txBody>
      </p:sp>
      <p:sp>
        <p:nvSpPr>
          <p:cNvPr id="36867" name="Rectangle 3"/>
          <p:cNvSpPr>
            <a:spLocks noGrp="1" noChangeArrowheads="1"/>
          </p:cNvSpPr>
          <p:nvPr>
            <p:ph type="body" idx="1"/>
          </p:nvPr>
        </p:nvSpPr>
        <p:spPr>
          <a:xfrm>
            <a:off x="685800" y="2362200"/>
            <a:ext cx="7772400" cy="3429000"/>
          </a:xfrm>
        </p:spPr>
        <p:txBody>
          <a:bodyPr/>
          <a:lstStyle/>
          <a:p>
            <a:pPr eaLnBrk="1" hangingPunct="1">
              <a:buClr>
                <a:srgbClr val="00CC00"/>
              </a:buClr>
            </a:pPr>
            <a:r>
              <a:rPr lang="en-US" smtClean="0"/>
              <a:t>Intakes or macro-nutrients and micro-nutrients may be highly correlated.</a:t>
            </a:r>
          </a:p>
          <a:p>
            <a:pPr eaLnBrk="1" hangingPunct="1">
              <a:buClr>
                <a:srgbClr val="00CC00"/>
              </a:buClr>
            </a:pPr>
            <a:r>
              <a:rPr lang="en-US" smtClean="0"/>
              <a:t>Metabolism of nutrients may also be highly correlated, e.g. HDL and triglycerides</a:t>
            </a:r>
            <a:endParaRPr lang="en-US" baseline="-25000" smtClean="0"/>
          </a:p>
          <a:p>
            <a:pPr eaLnBrk="1" hangingPunct="1">
              <a:buClr>
                <a:srgbClr val="00CC00"/>
              </a:buClr>
            </a:pPr>
            <a:r>
              <a:rPr lang="en-US" smtClean="0"/>
              <a:t>Correlation cannot be overcome by the use of multivariate models.</a:t>
            </a:r>
          </a:p>
          <a:p>
            <a:pPr eaLnBrk="1" hangingPunct="1"/>
            <a:endParaRPr lang="en-US" smtClean="0"/>
          </a:p>
        </p:txBody>
      </p:sp>
    </p:spTree>
    <p:extLst>
      <p:ext uri="{BB962C8B-B14F-4D97-AF65-F5344CB8AC3E}">
        <p14:creationId xmlns:p14="http://schemas.microsoft.com/office/powerpoint/2010/main" val="29284457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04800" y="533400"/>
            <a:ext cx="8534400" cy="1143000"/>
          </a:xfrm>
        </p:spPr>
        <p:txBody>
          <a:bodyPr/>
          <a:lstStyle/>
          <a:p>
            <a:pPr eaLnBrk="1" hangingPunct="1"/>
            <a:r>
              <a:rPr lang="en-US" dirty="0" smtClean="0"/>
              <a:t>Conclusion of 2010 Meta Analysis*</a:t>
            </a:r>
          </a:p>
        </p:txBody>
      </p:sp>
      <p:sp>
        <p:nvSpPr>
          <p:cNvPr id="46083" name="Content Placeholder 2"/>
          <p:cNvSpPr>
            <a:spLocks noGrp="1"/>
          </p:cNvSpPr>
          <p:nvPr>
            <p:ph idx="1"/>
          </p:nvPr>
        </p:nvSpPr>
        <p:spPr>
          <a:xfrm>
            <a:off x="685800" y="1828800"/>
            <a:ext cx="7772400" cy="2743200"/>
          </a:xfrm>
        </p:spPr>
        <p:txBody>
          <a:bodyPr/>
          <a:lstStyle/>
          <a:p>
            <a:pPr eaLnBrk="1" hangingPunct="1"/>
            <a:r>
              <a:rPr lang="en-US" smtClean="0"/>
              <a:t>“A meta-analysis of prospective epidemiologic studies showed that there is no significant evidence for concluding that dietary saturated fat is associated with increased risk of CHD or CVD...” </a:t>
            </a:r>
          </a:p>
        </p:txBody>
      </p:sp>
      <p:sp>
        <p:nvSpPr>
          <p:cNvPr id="46084" name="TextBox 3"/>
          <p:cNvSpPr txBox="1">
            <a:spLocks noChangeArrowheads="1"/>
          </p:cNvSpPr>
          <p:nvPr/>
        </p:nvSpPr>
        <p:spPr bwMode="auto">
          <a:xfrm>
            <a:off x="1066800" y="4953000"/>
            <a:ext cx="6858000" cy="461963"/>
          </a:xfrm>
          <a:prstGeom prst="rect">
            <a:avLst/>
          </a:prstGeom>
          <a:noFill/>
          <a:ln w="9525">
            <a:noFill/>
            <a:miter lim="800000"/>
            <a:headEnd/>
            <a:tailEnd/>
          </a:ln>
        </p:spPr>
        <p:txBody>
          <a:bodyPr>
            <a:spAutoFit/>
          </a:bodyPr>
          <a:lstStyle/>
          <a:p>
            <a:r>
              <a:rPr lang="en-US"/>
              <a:t>*Siri-Tarino et al. AJCN 2010;91:535-46.</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ctrTitle"/>
          </p:nvPr>
        </p:nvSpPr>
        <p:spPr>
          <a:xfrm>
            <a:off x="685800" y="685800"/>
            <a:ext cx="7772400" cy="1470025"/>
          </a:xfrm>
        </p:spPr>
        <p:txBody>
          <a:bodyPr/>
          <a:lstStyle/>
          <a:p>
            <a:pPr eaLnBrk="1" hangingPunct="1"/>
            <a:r>
              <a:rPr lang="en-US" sz="5400" dirty="0"/>
              <a:t>1985 Cholesterol Consensus Conference:</a:t>
            </a:r>
            <a:endParaRPr lang="en-US" sz="5400" dirty="0" smtClean="0"/>
          </a:p>
        </p:txBody>
      </p:sp>
      <p:sp>
        <p:nvSpPr>
          <p:cNvPr id="47107" name="Rectangle 5"/>
          <p:cNvSpPr>
            <a:spLocks noGrp="1" noChangeArrowheads="1"/>
          </p:cNvSpPr>
          <p:nvPr>
            <p:ph type="subTitle" idx="1"/>
          </p:nvPr>
        </p:nvSpPr>
        <p:spPr>
          <a:xfrm>
            <a:off x="762000" y="2514600"/>
            <a:ext cx="6934200" cy="1828800"/>
          </a:xfrm>
        </p:spPr>
        <p:txBody>
          <a:bodyPr/>
          <a:lstStyle/>
          <a:p>
            <a:pPr algn="l" eaLnBrk="1" hangingPunct="1"/>
            <a:r>
              <a:rPr lang="en-US" sz="4000" dirty="0" smtClean="0"/>
              <a:t>Diet - Serum </a:t>
            </a:r>
            <a:r>
              <a:rPr lang="en-US" sz="4000" dirty="0"/>
              <a:t>cholesterol - CHD </a:t>
            </a:r>
            <a:r>
              <a:rPr lang="en-US" sz="4000" dirty="0" smtClean="0"/>
              <a:t>Association </a:t>
            </a:r>
            <a:r>
              <a:rPr lang="en-US" sz="4000" dirty="0"/>
              <a:t>is </a:t>
            </a:r>
            <a:r>
              <a:rPr lang="en-US" sz="4000" dirty="0" smtClean="0"/>
              <a:t>Causal. </a:t>
            </a:r>
            <a:endParaRPr lang="en-US" sz="4000" dirty="0"/>
          </a:p>
        </p:txBody>
      </p:sp>
      <p:sp>
        <p:nvSpPr>
          <p:cNvPr id="2" name="TextBox 1"/>
          <p:cNvSpPr txBox="1"/>
          <p:nvPr/>
        </p:nvSpPr>
        <p:spPr>
          <a:xfrm>
            <a:off x="762000" y="4038600"/>
            <a:ext cx="7467600" cy="1077218"/>
          </a:xfrm>
          <a:prstGeom prst="rect">
            <a:avLst/>
          </a:prstGeom>
          <a:noFill/>
        </p:spPr>
        <p:txBody>
          <a:bodyPr wrap="square" rtlCol="0">
            <a:spAutoFit/>
          </a:bodyPr>
          <a:lstStyle/>
          <a:p>
            <a:r>
              <a:rPr lang="en-US" sz="4000" dirty="0" smtClean="0"/>
              <a:t>What Was the Chain </a:t>
            </a:r>
            <a:r>
              <a:rPr lang="en-US" sz="4000" dirty="0"/>
              <a:t>of </a:t>
            </a:r>
            <a:r>
              <a:rPr lang="en-US" sz="4000" dirty="0" smtClean="0"/>
              <a:t>Reasoning?</a:t>
            </a:r>
            <a:endParaRPr lang="en-US" sz="4000" dirty="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Diet-Heart Hypothesis</a:t>
            </a:r>
          </a:p>
        </p:txBody>
      </p:sp>
      <p:sp>
        <p:nvSpPr>
          <p:cNvPr id="48131" name="Rectangle 3"/>
          <p:cNvSpPr>
            <a:spLocks noGrp="1" noChangeArrowheads="1"/>
          </p:cNvSpPr>
          <p:nvPr>
            <p:ph type="body" idx="1"/>
          </p:nvPr>
        </p:nvSpPr>
        <p:spPr>
          <a:xfrm>
            <a:off x="685800" y="1752600"/>
            <a:ext cx="8153400" cy="4876800"/>
          </a:xfrm>
        </p:spPr>
        <p:txBody>
          <a:bodyPr/>
          <a:lstStyle/>
          <a:p>
            <a:pPr eaLnBrk="1" hangingPunct="1">
              <a:buClr>
                <a:srgbClr val="00CC00"/>
              </a:buClr>
            </a:pPr>
            <a:r>
              <a:rPr lang="en-US" sz="2800" dirty="0" smtClean="0"/>
              <a:t>Direct association difficult to show</a:t>
            </a:r>
          </a:p>
          <a:p>
            <a:pPr lvl="1" eaLnBrk="1" hangingPunct="1">
              <a:buClr>
                <a:srgbClr val="66FFFF"/>
              </a:buClr>
              <a:buFont typeface="Wingdings" pitchFamily="2" charset="2"/>
              <a:buChar char="§"/>
            </a:pPr>
            <a:r>
              <a:rPr lang="en-US" sz="2400" dirty="0" smtClean="0"/>
              <a:t>Diet and blood cholesterol</a:t>
            </a:r>
          </a:p>
          <a:p>
            <a:pPr lvl="1" eaLnBrk="1" hangingPunct="1">
              <a:buClr>
                <a:srgbClr val="66FFFF"/>
              </a:buClr>
              <a:buFont typeface="Wingdings" pitchFamily="2" charset="2"/>
              <a:buChar char="§"/>
            </a:pPr>
            <a:r>
              <a:rPr lang="en-US" sz="2400" dirty="0" smtClean="0"/>
              <a:t>Diet and disease risk</a:t>
            </a:r>
          </a:p>
          <a:p>
            <a:pPr lvl="1" eaLnBrk="1" hangingPunct="1">
              <a:buFontTx/>
              <a:buNone/>
            </a:pPr>
            <a:endParaRPr lang="en-US" sz="2400" dirty="0" smtClean="0"/>
          </a:p>
          <a:p>
            <a:pPr eaLnBrk="1" hangingPunct="1">
              <a:buClr>
                <a:srgbClr val="00CC00"/>
              </a:buClr>
            </a:pPr>
            <a:r>
              <a:rPr lang="en-US" sz="2800" dirty="0" smtClean="0"/>
              <a:t>Phased approach:</a:t>
            </a:r>
          </a:p>
          <a:p>
            <a:pPr lvl="1" eaLnBrk="1" hangingPunct="1">
              <a:buClr>
                <a:srgbClr val="66FFFF"/>
              </a:buClr>
              <a:buFont typeface="Wingdings" pitchFamily="2" charset="2"/>
              <a:buChar char="§"/>
            </a:pPr>
            <a:r>
              <a:rPr lang="en-US" sz="2400" dirty="0" smtClean="0"/>
              <a:t>Feeding studies: diet/blood cholesterol</a:t>
            </a:r>
          </a:p>
          <a:p>
            <a:pPr lvl="1" eaLnBrk="1" hangingPunct="1">
              <a:buClr>
                <a:srgbClr val="66FFFF"/>
              </a:buClr>
              <a:buFont typeface="Wingdings" pitchFamily="2" charset="2"/>
              <a:buChar char="§"/>
            </a:pPr>
            <a:r>
              <a:rPr lang="en-US" sz="2400" dirty="0" smtClean="0"/>
              <a:t>Observational studies: High blood cholesterol         CHD </a:t>
            </a:r>
          </a:p>
          <a:p>
            <a:pPr lvl="1" eaLnBrk="1" hangingPunct="1">
              <a:buClr>
                <a:srgbClr val="66FFFF"/>
              </a:buClr>
              <a:buFont typeface="Wingdings" pitchFamily="2" charset="2"/>
              <a:buChar char="§"/>
            </a:pPr>
            <a:r>
              <a:rPr lang="en-US" sz="2400" dirty="0" smtClean="0"/>
              <a:t>Clinical trials:     </a:t>
            </a:r>
            <a:r>
              <a:rPr lang="en-US" sz="2400" dirty="0" smtClean="0">
                <a:sym typeface="SPSS Marker Set" pitchFamily="2" charset="2"/>
              </a:rPr>
              <a:t>blood cholesterol           CHD </a:t>
            </a:r>
            <a:r>
              <a:rPr lang="en-US" sz="2400" dirty="0" smtClean="0"/>
              <a:t> </a:t>
            </a:r>
          </a:p>
          <a:p>
            <a:pPr lvl="1" eaLnBrk="1" hangingPunct="1"/>
            <a:endParaRPr lang="en-US" sz="2400" dirty="0" smtClean="0"/>
          </a:p>
          <a:p>
            <a:pPr eaLnBrk="1" hangingPunct="1"/>
            <a:endParaRPr lang="en-US" sz="2800" dirty="0" smtClean="0"/>
          </a:p>
        </p:txBody>
      </p:sp>
      <p:sp>
        <p:nvSpPr>
          <p:cNvPr id="4" name="Down Arrow 3"/>
          <p:cNvSpPr/>
          <p:nvPr/>
        </p:nvSpPr>
        <p:spPr>
          <a:xfrm>
            <a:off x="3352800" y="51054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5867400" y="5105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Down Arrow 5"/>
          <p:cNvSpPr/>
          <p:nvPr/>
        </p:nvSpPr>
        <p:spPr>
          <a:xfrm>
            <a:off x="6324600" y="50292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p Arrow 1"/>
          <p:cNvSpPr/>
          <p:nvPr/>
        </p:nvSpPr>
        <p:spPr>
          <a:xfrm>
            <a:off x="7636711" y="4648200"/>
            <a:ext cx="135689" cy="3173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7162800" y="4724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The Black Box Paradigm for the </a:t>
            </a:r>
            <a:br>
              <a:rPr lang="en-US" smtClean="0"/>
            </a:br>
            <a:r>
              <a:rPr lang="en-US" smtClean="0"/>
              <a:t>Diet Heart Hypothesis: Phase I</a:t>
            </a:r>
          </a:p>
        </p:txBody>
      </p:sp>
      <p:sp>
        <p:nvSpPr>
          <p:cNvPr id="49155" name="Rectangle 3"/>
          <p:cNvSpPr>
            <a:spLocks noChangeArrowheads="1"/>
          </p:cNvSpPr>
          <p:nvPr/>
        </p:nvSpPr>
        <p:spPr bwMode="auto">
          <a:xfrm>
            <a:off x="3048000" y="2667000"/>
            <a:ext cx="2895600" cy="2209800"/>
          </a:xfrm>
          <a:prstGeom prst="rect">
            <a:avLst/>
          </a:prstGeom>
          <a:solidFill>
            <a:schemeClr val="bg1"/>
          </a:solidFill>
          <a:ln w="9525">
            <a:solidFill>
              <a:schemeClr val="tx1"/>
            </a:solidFill>
            <a:miter lim="800000"/>
            <a:headEnd/>
            <a:tailEnd/>
          </a:ln>
          <a:effectLst/>
        </p:spPr>
        <p:txBody>
          <a:bodyPr wrap="none" anchor="ctr"/>
          <a:lstStyle/>
          <a:p>
            <a:pPr algn="ctr">
              <a:buClr>
                <a:schemeClr val="tx2"/>
              </a:buClr>
              <a:buFont typeface="Symbol" pitchFamily="18" charset="2"/>
              <a:buNone/>
            </a:pPr>
            <a:r>
              <a:rPr lang="en-US" sz="2000" dirty="0" smtClean="0"/>
              <a:t>			True </a:t>
            </a:r>
            <a:r>
              <a:rPr lang="en-US" sz="2000" dirty="0"/>
              <a:t>Intake                                </a:t>
            </a:r>
          </a:p>
          <a:p>
            <a:pPr algn="ctr">
              <a:buClr>
                <a:schemeClr val="tx2"/>
              </a:buClr>
            </a:pPr>
            <a:r>
              <a:rPr lang="en-US" sz="2000" dirty="0"/>
              <a:t>                                      </a:t>
            </a:r>
          </a:p>
          <a:p>
            <a:pPr algn="ctr">
              <a:buClr>
                <a:schemeClr val="tx2"/>
              </a:buClr>
              <a:buFont typeface="Symbol" pitchFamily="18" charset="2"/>
              <a:buNone/>
            </a:pPr>
            <a:r>
              <a:rPr lang="en-US" sz="2000" dirty="0" smtClean="0"/>
              <a:t>		</a:t>
            </a:r>
          </a:p>
          <a:p>
            <a:pPr algn="ctr">
              <a:buClr>
                <a:schemeClr val="tx2"/>
              </a:buClr>
              <a:buFont typeface="Symbol" pitchFamily="18" charset="2"/>
              <a:buNone/>
            </a:pPr>
            <a:r>
              <a:rPr lang="en-US" sz="2000" dirty="0"/>
              <a:t>	</a:t>
            </a:r>
            <a:r>
              <a:rPr lang="en-US" sz="2000" dirty="0" smtClean="0"/>
              <a:t>	Altered </a:t>
            </a:r>
            <a:r>
              <a:rPr lang="en-US" sz="2000" dirty="0"/>
              <a:t>Cholesterol              </a:t>
            </a:r>
          </a:p>
          <a:p>
            <a:pPr algn="ctr"/>
            <a:r>
              <a:rPr lang="en-US" sz="2000" dirty="0"/>
              <a:t>Metabolism</a:t>
            </a:r>
          </a:p>
        </p:txBody>
      </p:sp>
      <p:sp>
        <p:nvSpPr>
          <p:cNvPr id="49156" name="Text Box 4"/>
          <p:cNvSpPr txBox="1">
            <a:spLocks noChangeArrowheads="1"/>
          </p:cNvSpPr>
          <p:nvPr/>
        </p:nvSpPr>
        <p:spPr bwMode="auto">
          <a:xfrm>
            <a:off x="354724" y="3200400"/>
            <a:ext cx="1905000" cy="1220788"/>
          </a:xfrm>
          <a:prstGeom prst="rect">
            <a:avLst/>
          </a:prstGeom>
          <a:noFill/>
          <a:ln w="9525">
            <a:noFill/>
            <a:miter lim="800000"/>
            <a:headEnd/>
            <a:tailEnd/>
          </a:ln>
          <a:effectLst/>
        </p:spPr>
        <p:txBody>
          <a:bodyPr>
            <a:spAutoFit/>
          </a:bodyPr>
          <a:lstStyle/>
          <a:p>
            <a:pPr>
              <a:spcBef>
                <a:spcPct val="50000"/>
              </a:spcBef>
              <a:buFont typeface="Monotype Sorts" pitchFamily="2" charset="2"/>
              <a:buNone/>
            </a:pPr>
            <a:r>
              <a:rPr lang="en-US" sz="1800" b="1"/>
              <a:t>High  Intakes of  Saturated Fatty Acids  &amp; Dietary Cholesterol</a:t>
            </a:r>
            <a:r>
              <a:rPr lang="en-US" sz="2000" b="1"/>
              <a:t> </a:t>
            </a:r>
            <a:endParaRPr lang="en-US" b="1"/>
          </a:p>
        </p:txBody>
      </p:sp>
      <p:sp>
        <p:nvSpPr>
          <p:cNvPr id="49157" name="AutoShape 5"/>
          <p:cNvSpPr>
            <a:spLocks noChangeArrowheads="1"/>
          </p:cNvSpPr>
          <p:nvPr/>
        </p:nvSpPr>
        <p:spPr bwMode="auto">
          <a:xfrm>
            <a:off x="2362200" y="3657600"/>
            <a:ext cx="457200" cy="152400"/>
          </a:xfrm>
          <a:prstGeom prst="rightArrow">
            <a:avLst>
              <a:gd name="adj1" fmla="val 50000"/>
              <a:gd name="adj2" fmla="val 75000"/>
            </a:avLst>
          </a:prstGeom>
          <a:solidFill>
            <a:schemeClr val="tx2"/>
          </a:solidFill>
          <a:ln w="9525">
            <a:solidFill>
              <a:schemeClr val="tx1"/>
            </a:solidFill>
            <a:miter lim="800000"/>
            <a:headEnd/>
            <a:tailEnd/>
          </a:ln>
          <a:effectLst/>
        </p:spPr>
        <p:txBody>
          <a:bodyPr wrap="none" anchor="ctr"/>
          <a:lstStyle/>
          <a:p>
            <a:endParaRPr lang="en-US"/>
          </a:p>
        </p:txBody>
      </p:sp>
      <p:sp>
        <p:nvSpPr>
          <p:cNvPr id="49158" name="AutoShape 6"/>
          <p:cNvSpPr>
            <a:spLocks noChangeArrowheads="1"/>
          </p:cNvSpPr>
          <p:nvPr/>
        </p:nvSpPr>
        <p:spPr bwMode="auto">
          <a:xfrm>
            <a:off x="6324600" y="3733800"/>
            <a:ext cx="457200" cy="152400"/>
          </a:xfrm>
          <a:prstGeom prst="rightArrow">
            <a:avLst>
              <a:gd name="adj1" fmla="val 50000"/>
              <a:gd name="adj2" fmla="val 75000"/>
            </a:avLst>
          </a:prstGeom>
          <a:solidFill>
            <a:schemeClr val="tx2"/>
          </a:solidFill>
          <a:ln w="9525">
            <a:solidFill>
              <a:schemeClr val="tx1"/>
            </a:solidFill>
            <a:miter lim="800000"/>
            <a:headEnd/>
            <a:tailEnd/>
          </a:ln>
          <a:effectLst/>
        </p:spPr>
        <p:txBody>
          <a:bodyPr wrap="none" anchor="ctr"/>
          <a:lstStyle/>
          <a:p>
            <a:endParaRPr lang="en-US"/>
          </a:p>
        </p:txBody>
      </p:sp>
      <p:sp>
        <p:nvSpPr>
          <p:cNvPr id="49159" name="Text Box 7"/>
          <p:cNvSpPr txBox="1">
            <a:spLocks noChangeArrowheads="1"/>
          </p:cNvSpPr>
          <p:nvPr/>
        </p:nvSpPr>
        <p:spPr bwMode="auto">
          <a:xfrm>
            <a:off x="7162800" y="3124200"/>
            <a:ext cx="1600200" cy="1015663"/>
          </a:xfrm>
          <a:prstGeom prst="rect">
            <a:avLst/>
          </a:prstGeom>
          <a:noFill/>
          <a:ln w="9525">
            <a:noFill/>
            <a:miter lim="800000"/>
            <a:headEnd/>
            <a:tailEnd/>
          </a:ln>
          <a:effectLst/>
        </p:spPr>
        <p:txBody>
          <a:bodyPr>
            <a:spAutoFit/>
          </a:bodyPr>
          <a:lstStyle/>
          <a:p>
            <a:pPr algn="ctr">
              <a:buClr>
                <a:schemeClr val="tx2"/>
              </a:buClr>
              <a:buFont typeface="Symbol" pitchFamily="18" charset="2"/>
              <a:buNone/>
            </a:pPr>
            <a:endParaRPr lang="en-US" sz="2000" dirty="0"/>
          </a:p>
          <a:p>
            <a:pPr algn="ctr">
              <a:buClr>
                <a:schemeClr val="tx2"/>
              </a:buClr>
            </a:pPr>
            <a:r>
              <a:rPr lang="en-US" sz="2000" dirty="0"/>
              <a:t> </a:t>
            </a:r>
            <a:r>
              <a:rPr lang="en-US" sz="1800" b="1" dirty="0"/>
              <a:t>Total &amp; LDL             </a:t>
            </a:r>
          </a:p>
          <a:p>
            <a:pPr algn="ctr">
              <a:buClr>
                <a:schemeClr val="tx2"/>
              </a:buClr>
              <a:buFont typeface="Symbol" pitchFamily="18" charset="2"/>
              <a:buNone/>
            </a:pPr>
            <a:r>
              <a:rPr lang="en-US" sz="1800" b="1" dirty="0"/>
              <a:t>Cholesterol</a:t>
            </a:r>
            <a:r>
              <a:rPr lang="en-US" sz="2000" dirty="0"/>
              <a:t>            </a:t>
            </a:r>
          </a:p>
        </p:txBody>
      </p:sp>
      <p:sp>
        <p:nvSpPr>
          <p:cNvPr id="2" name="Up Arrow 1"/>
          <p:cNvSpPr/>
          <p:nvPr/>
        </p:nvSpPr>
        <p:spPr>
          <a:xfrm>
            <a:off x="7010400" y="3581400"/>
            <a:ext cx="3048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3429000" y="2971800"/>
            <a:ext cx="3048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4419600" y="3505200"/>
            <a:ext cx="190500" cy="32067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srcRect/>
          <a:stretch>
            <a:fillRect/>
          </a:stretch>
        </p:blipFill>
        <p:spPr bwMode="auto">
          <a:xfrm>
            <a:off x="2667000" y="304800"/>
            <a:ext cx="5486400" cy="6076864"/>
          </a:xfrm>
          <a:prstGeom prst="rect">
            <a:avLst/>
          </a:prstGeom>
          <a:noFill/>
          <a:ln w="9525">
            <a:noFill/>
            <a:miter lim="800000"/>
            <a:headEnd/>
            <a:tailEnd/>
          </a:ln>
        </p:spPr>
      </p:pic>
      <p:sp>
        <p:nvSpPr>
          <p:cNvPr id="2" name="TextBox 1"/>
          <p:cNvSpPr txBox="1"/>
          <p:nvPr/>
        </p:nvSpPr>
        <p:spPr>
          <a:xfrm>
            <a:off x="381000" y="3124200"/>
            <a:ext cx="1905000" cy="1015663"/>
          </a:xfrm>
          <a:prstGeom prst="rect">
            <a:avLst/>
          </a:prstGeom>
          <a:noFill/>
        </p:spPr>
        <p:txBody>
          <a:bodyPr wrap="square" rtlCol="0">
            <a:spAutoFit/>
          </a:bodyPr>
          <a:lstStyle/>
          <a:p>
            <a:r>
              <a:rPr lang="en-US" sz="2000" dirty="0" smtClean="0">
                <a:solidFill>
                  <a:srgbClr val="FFFFFF"/>
                </a:solidFill>
              </a:rPr>
              <a:t>Arch Intern Med 1988;148:36-69 (p. 39).</a:t>
            </a:r>
            <a:endParaRPr lang="en-US" sz="2000" dirty="0">
              <a:solidFill>
                <a:srgbClr val="FFFFFF"/>
              </a:solidFill>
            </a:endParaRPr>
          </a:p>
        </p:txBody>
      </p:sp>
      <p:sp>
        <p:nvSpPr>
          <p:cNvPr id="3" name="TextBox 2"/>
          <p:cNvSpPr txBox="1"/>
          <p:nvPr/>
        </p:nvSpPr>
        <p:spPr>
          <a:xfrm>
            <a:off x="304800" y="1828800"/>
            <a:ext cx="2057400" cy="769441"/>
          </a:xfrm>
          <a:prstGeom prst="rect">
            <a:avLst/>
          </a:prstGeom>
          <a:noFill/>
        </p:spPr>
        <p:txBody>
          <a:bodyPr wrap="square" rtlCol="0">
            <a:spAutoFit/>
          </a:bodyPr>
          <a:lstStyle/>
          <a:p>
            <a:r>
              <a:rPr lang="en-US" sz="4400" dirty="0" smtClean="0">
                <a:solidFill>
                  <a:schemeClr val="tx2"/>
                </a:solidFill>
              </a:rPr>
              <a:t>Phase II   </a:t>
            </a:r>
            <a:endParaRPr lang="en-US" sz="4400" dirty="0">
              <a:solidFill>
                <a:schemeClr val="tx2"/>
              </a:solidFill>
            </a:endParaRPr>
          </a:p>
        </p:txBody>
      </p:sp>
    </p:spTree>
    <p:extLst>
      <p:ext uri="{BB962C8B-B14F-4D97-AF65-F5344CB8AC3E}">
        <p14:creationId xmlns:p14="http://schemas.microsoft.com/office/powerpoint/2010/main" val="31140290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762000"/>
            <a:ext cx="7772400" cy="1143000"/>
          </a:xfrm>
        </p:spPr>
        <p:txBody>
          <a:bodyPr/>
          <a:lstStyle/>
          <a:p>
            <a:pPr eaLnBrk="1" hangingPunct="1"/>
            <a:r>
              <a:rPr lang="en-US" dirty="0" smtClean="0"/>
              <a:t>Diet Heart Hypothesis:</a:t>
            </a:r>
            <a:br>
              <a:rPr lang="en-US" dirty="0" smtClean="0"/>
            </a:br>
            <a:r>
              <a:rPr lang="en-US" dirty="0" smtClean="0"/>
              <a:t>  Phase III Clinical Trials</a:t>
            </a:r>
          </a:p>
        </p:txBody>
      </p:sp>
      <p:sp>
        <p:nvSpPr>
          <p:cNvPr id="50179" name="Rectangle 3"/>
          <p:cNvSpPr>
            <a:spLocks noChangeArrowheads="1"/>
          </p:cNvSpPr>
          <p:nvPr/>
        </p:nvSpPr>
        <p:spPr bwMode="auto">
          <a:xfrm>
            <a:off x="2895600" y="2971800"/>
            <a:ext cx="3352800" cy="1905000"/>
          </a:xfrm>
          <a:prstGeom prst="rect">
            <a:avLst/>
          </a:prstGeom>
          <a:solidFill>
            <a:schemeClr val="bg1"/>
          </a:solidFill>
          <a:ln w="9525">
            <a:solidFill>
              <a:schemeClr val="tx1"/>
            </a:solidFill>
            <a:miter lim="800000"/>
            <a:headEnd/>
            <a:tailEnd/>
          </a:ln>
          <a:effectLst/>
        </p:spPr>
        <p:txBody>
          <a:bodyPr wrap="none" anchor="ctr"/>
          <a:lstStyle/>
          <a:p>
            <a:pPr algn="ctr">
              <a:buClr>
                <a:schemeClr val="tx2"/>
              </a:buClr>
              <a:buFont typeface="Symbol" pitchFamily="18" charset="2"/>
              <a:buNone/>
            </a:pPr>
            <a:r>
              <a:rPr lang="en-US" sz="2000" dirty="0" smtClean="0"/>
              <a:t> </a:t>
            </a:r>
            <a:r>
              <a:rPr lang="en-US" sz="2000" dirty="0"/>
              <a:t>Atherosclerosis             </a:t>
            </a:r>
          </a:p>
          <a:p>
            <a:pPr algn="ctr">
              <a:buClr>
                <a:schemeClr val="tx2"/>
              </a:buClr>
            </a:pPr>
            <a:endParaRPr lang="en-US" sz="2000" dirty="0"/>
          </a:p>
          <a:p>
            <a:pPr algn="ctr">
              <a:buClr>
                <a:schemeClr val="tx2"/>
              </a:buClr>
              <a:buFont typeface="Symbol" pitchFamily="18" charset="2"/>
              <a:buNone/>
            </a:pPr>
            <a:r>
              <a:rPr lang="en-US" sz="2000" dirty="0"/>
              <a:t>              </a:t>
            </a:r>
            <a:endParaRPr lang="en-US" sz="2000" dirty="0" smtClean="0"/>
          </a:p>
          <a:p>
            <a:pPr algn="ctr">
              <a:buClr>
                <a:schemeClr val="tx2"/>
              </a:buClr>
              <a:buFont typeface="Symbol" pitchFamily="18" charset="2"/>
              <a:buNone/>
            </a:pPr>
            <a:r>
              <a:rPr lang="en-US" sz="2000" dirty="0" smtClean="0"/>
              <a:t>Pre-Clinical </a:t>
            </a:r>
            <a:r>
              <a:rPr lang="en-US" sz="2000" dirty="0"/>
              <a:t>Disease </a:t>
            </a:r>
          </a:p>
        </p:txBody>
      </p:sp>
      <p:sp>
        <p:nvSpPr>
          <p:cNvPr id="50180" name="Text Box 4"/>
          <p:cNvSpPr txBox="1">
            <a:spLocks noChangeArrowheads="1"/>
          </p:cNvSpPr>
          <p:nvPr/>
        </p:nvSpPr>
        <p:spPr bwMode="auto">
          <a:xfrm>
            <a:off x="533400" y="3200400"/>
            <a:ext cx="1905000" cy="1006475"/>
          </a:xfrm>
          <a:prstGeom prst="rect">
            <a:avLst/>
          </a:prstGeom>
          <a:noFill/>
          <a:ln w="9525">
            <a:noFill/>
            <a:miter lim="800000"/>
            <a:headEnd/>
            <a:tailEnd/>
          </a:ln>
          <a:effectLst/>
        </p:spPr>
        <p:txBody>
          <a:bodyPr>
            <a:spAutoFit/>
          </a:bodyPr>
          <a:lstStyle/>
          <a:p>
            <a:pPr algn="ctr">
              <a:buClr>
                <a:schemeClr val="tx2"/>
              </a:buClr>
              <a:buFont typeface="Symbol" pitchFamily="18" charset="2"/>
              <a:buChar char="¯"/>
            </a:pPr>
            <a:endParaRPr lang="en-US" sz="2000" dirty="0"/>
          </a:p>
          <a:p>
            <a:pPr algn="ctr">
              <a:buClr>
                <a:schemeClr val="tx2"/>
              </a:buClr>
            </a:pPr>
            <a:r>
              <a:rPr lang="en-US" sz="2000" dirty="0"/>
              <a:t>Total &amp; LDL</a:t>
            </a:r>
            <a:r>
              <a:rPr lang="en-US" sz="2000" dirty="0">
                <a:solidFill>
                  <a:schemeClr val="tx2"/>
                </a:solidFill>
              </a:rPr>
              <a:t>             </a:t>
            </a:r>
          </a:p>
          <a:p>
            <a:pPr algn="ctr">
              <a:buClr>
                <a:schemeClr val="tx2"/>
              </a:buClr>
              <a:buFont typeface="Symbol" pitchFamily="18" charset="2"/>
              <a:buNone/>
            </a:pPr>
            <a:r>
              <a:rPr lang="en-US" sz="2000" dirty="0"/>
              <a:t>Cholesterol  </a:t>
            </a:r>
          </a:p>
        </p:txBody>
      </p:sp>
      <p:sp>
        <p:nvSpPr>
          <p:cNvPr id="50181" name="AutoShape 5"/>
          <p:cNvSpPr>
            <a:spLocks noChangeArrowheads="1"/>
          </p:cNvSpPr>
          <p:nvPr/>
        </p:nvSpPr>
        <p:spPr bwMode="auto">
          <a:xfrm>
            <a:off x="2286000" y="3657600"/>
            <a:ext cx="457200" cy="152400"/>
          </a:xfrm>
          <a:prstGeom prst="rightArrow">
            <a:avLst>
              <a:gd name="adj1" fmla="val 50000"/>
              <a:gd name="adj2" fmla="val 75000"/>
            </a:avLst>
          </a:prstGeom>
          <a:solidFill>
            <a:schemeClr val="tx2"/>
          </a:solidFill>
          <a:ln w="9525">
            <a:solidFill>
              <a:schemeClr val="tx1"/>
            </a:solidFill>
            <a:miter lim="800000"/>
            <a:headEnd/>
            <a:tailEnd/>
          </a:ln>
          <a:effectLst/>
        </p:spPr>
        <p:txBody>
          <a:bodyPr wrap="none" anchor="ctr"/>
          <a:lstStyle/>
          <a:p>
            <a:endParaRPr lang="en-US"/>
          </a:p>
        </p:txBody>
      </p:sp>
      <p:sp>
        <p:nvSpPr>
          <p:cNvPr id="50182" name="AutoShape 6"/>
          <p:cNvSpPr>
            <a:spLocks noChangeArrowheads="1"/>
          </p:cNvSpPr>
          <p:nvPr/>
        </p:nvSpPr>
        <p:spPr bwMode="auto">
          <a:xfrm>
            <a:off x="6400800" y="3733800"/>
            <a:ext cx="457200" cy="152400"/>
          </a:xfrm>
          <a:prstGeom prst="rightArrow">
            <a:avLst>
              <a:gd name="adj1" fmla="val 50000"/>
              <a:gd name="adj2" fmla="val 75000"/>
            </a:avLst>
          </a:prstGeom>
          <a:solidFill>
            <a:schemeClr val="tx2"/>
          </a:solidFill>
          <a:ln w="9525">
            <a:solidFill>
              <a:schemeClr val="tx1"/>
            </a:solidFill>
            <a:miter lim="800000"/>
            <a:headEnd/>
            <a:tailEnd/>
          </a:ln>
          <a:effectLst/>
        </p:spPr>
        <p:txBody>
          <a:bodyPr wrap="none" anchor="ctr"/>
          <a:lstStyle/>
          <a:p>
            <a:endParaRPr lang="en-US"/>
          </a:p>
        </p:txBody>
      </p:sp>
      <p:sp>
        <p:nvSpPr>
          <p:cNvPr id="50183" name="Text Box 7"/>
          <p:cNvSpPr txBox="1">
            <a:spLocks noChangeArrowheads="1"/>
          </p:cNvSpPr>
          <p:nvPr/>
        </p:nvSpPr>
        <p:spPr bwMode="auto">
          <a:xfrm>
            <a:off x="7391400" y="3429000"/>
            <a:ext cx="1295400" cy="822325"/>
          </a:xfrm>
          <a:prstGeom prst="rect">
            <a:avLst/>
          </a:prstGeom>
          <a:noFill/>
          <a:ln w="9525">
            <a:noFill/>
            <a:miter lim="800000"/>
            <a:headEnd/>
            <a:tailEnd/>
          </a:ln>
          <a:effectLst/>
        </p:spPr>
        <p:txBody>
          <a:bodyPr>
            <a:spAutoFit/>
          </a:bodyPr>
          <a:lstStyle/>
          <a:p>
            <a:pPr>
              <a:spcBef>
                <a:spcPct val="50000"/>
              </a:spcBef>
            </a:pPr>
            <a:r>
              <a:rPr lang="en-US"/>
              <a:t>Heart Disease</a:t>
            </a:r>
          </a:p>
        </p:txBody>
      </p:sp>
      <p:sp>
        <p:nvSpPr>
          <p:cNvPr id="3" name="Down Arrow 2"/>
          <p:cNvSpPr/>
          <p:nvPr/>
        </p:nvSpPr>
        <p:spPr>
          <a:xfrm>
            <a:off x="304800" y="3581400"/>
            <a:ext cx="381000" cy="5492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6934200" y="3581400"/>
            <a:ext cx="381000" cy="5492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4114800" y="3641725"/>
            <a:ext cx="381000" cy="5492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ultiply 3"/>
          <p:cNvSpPr/>
          <p:nvPr/>
        </p:nvSpPr>
        <p:spPr>
          <a:xfrm>
            <a:off x="4114800" y="3581400"/>
            <a:ext cx="381000" cy="60960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52400" y="609600"/>
            <a:ext cx="8763000" cy="1143000"/>
          </a:xfrm>
        </p:spPr>
        <p:txBody>
          <a:bodyPr/>
          <a:lstStyle/>
          <a:p>
            <a:pPr eaLnBrk="1" hangingPunct="1"/>
            <a:r>
              <a:rPr lang="en-US" smtClean="0"/>
              <a:t>Cholesterol Consensus Conference*</a:t>
            </a:r>
          </a:p>
        </p:txBody>
      </p:sp>
      <p:sp>
        <p:nvSpPr>
          <p:cNvPr id="3" name="Content Placeholder 2"/>
          <p:cNvSpPr>
            <a:spLocks noGrp="1"/>
          </p:cNvSpPr>
          <p:nvPr>
            <p:ph idx="1"/>
          </p:nvPr>
        </p:nvSpPr>
        <p:spPr>
          <a:xfrm>
            <a:off x="533400" y="1752600"/>
            <a:ext cx="8305800" cy="4114800"/>
          </a:xfrm>
        </p:spPr>
        <p:txBody>
          <a:bodyPr/>
          <a:lstStyle/>
          <a:p>
            <a:pPr eaLnBrk="1" hangingPunct="1">
              <a:buClr>
                <a:srgbClr val="00CC00"/>
              </a:buClr>
              <a:defRPr/>
            </a:pPr>
            <a:r>
              <a:rPr lang="en-US" sz="2800" dirty="0" smtClean="0">
                <a:solidFill>
                  <a:schemeClr val="tx2"/>
                </a:solidFill>
              </a:rPr>
              <a:t>Serum cholesterol - CHD association is causal</a:t>
            </a:r>
          </a:p>
          <a:p>
            <a:pPr eaLnBrk="1" hangingPunct="1">
              <a:buClr>
                <a:srgbClr val="00CC00"/>
              </a:buClr>
              <a:defRPr/>
            </a:pPr>
            <a:r>
              <a:rPr lang="en-US" sz="2800" dirty="0" smtClean="0"/>
              <a:t>Genetic evidence</a:t>
            </a:r>
          </a:p>
          <a:p>
            <a:pPr eaLnBrk="1" hangingPunct="1">
              <a:buClr>
                <a:srgbClr val="00CC00"/>
              </a:buClr>
              <a:defRPr/>
            </a:pPr>
            <a:r>
              <a:rPr lang="en-US" sz="2800" dirty="0" smtClean="0"/>
              <a:t>Experimental pathology</a:t>
            </a:r>
          </a:p>
          <a:p>
            <a:pPr lvl="1" eaLnBrk="1" hangingPunct="1">
              <a:buClr>
                <a:srgbClr val="66FFFF"/>
              </a:buClr>
              <a:buFont typeface="Wingdings" pitchFamily="2" charset="2"/>
              <a:buChar char="§"/>
              <a:defRPr/>
            </a:pPr>
            <a:r>
              <a:rPr lang="en-US" dirty="0" smtClean="0"/>
              <a:t>Atherosclerosis to diets that raise blood cholesterol.</a:t>
            </a:r>
          </a:p>
          <a:p>
            <a:pPr lvl="1" eaLnBrk="1" hangingPunct="1">
              <a:buClr>
                <a:srgbClr val="66FFFF"/>
              </a:buClr>
              <a:buFont typeface="Wingdings" pitchFamily="2" charset="2"/>
              <a:buChar char="§"/>
              <a:defRPr/>
            </a:pPr>
            <a:r>
              <a:rPr lang="en-US" dirty="0" smtClean="0"/>
              <a:t>Non-human primates develop human like disease</a:t>
            </a:r>
          </a:p>
          <a:p>
            <a:pPr lvl="1" eaLnBrk="1" hangingPunct="1">
              <a:buClr>
                <a:srgbClr val="66FFFF"/>
              </a:buClr>
              <a:buFont typeface="Wingdings" pitchFamily="2" charset="2"/>
              <a:buChar char="§"/>
              <a:defRPr/>
            </a:pPr>
            <a:r>
              <a:rPr lang="en-US" dirty="0" smtClean="0"/>
              <a:t>High blood cholesterol augments atherosclerosis after injury</a:t>
            </a:r>
          </a:p>
          <a:p>
            <a:pPr lvl="1" eaLnBrk="1" hangingPunct="1">
              <a:buClr>
                <a:srgbClr val="66FFFF"/>
              </a:buClr>
              <a:buFont typeface="Wingdings" pitchFamily="2" charset="2"/>
              <a:buChar char="§"/>
              <a:defRPr/>
            </a:pPr>
            <a:r>
              <a:rPr lang="en-US" dirty="0" smtClean="0"/>
              <a:t>Rhesus monkeys regression of lesions</a:t>
            </a:r>
          </a:p>
          <a:p>
            <a:pPr marL="0" indent="0" eaLnBrk="1" hangingPunct="1">
              <a:buClr>
                <a:schemeClr val="accent6"/>
              </a:buClr>
              <a:buFontTx/>
              <a:buNone/>
              <a:defRPr/>
            </a:pPr>
            <a:endParaRPr lang="en-US" dirty="0" smtClean="0"/>
          </a:p>
        </p:txBody>
      </p:sp>
      <p:sp>
        <p:nvSpPr>
          <p:cNvPr id="51204" name="TextBox 3"/>
          <p:cNvSpPr txBox="1">
            <a:spLocks noChangeArrowheads="1"/>
          </p:cNvSpPr>
          <p:nvPr/>
        </p:nvSpPr>
        <p:spPr bwMode="auto">
          <a:xfrm>
            <a:off x="533400" y="6019800"/>
            <a:ext cx="6705600" cy="830263"/>
          </a:xfrm>
          <a:prstGeom prst="rect">
            <a:avLst/>
          </a:prstGeom>
          <a:noFill/>
          <a:ln w="9525">
            <a:noFill/>
            <a:miter lim="800000"/>
            <a:headEnd/>
            <a:tailEnd/>
          </a:ln>
        </p:spPr>
        <p:txBody>
          <a:bodyPr>
            <a:spAutoFit/>
          </a:bodyPr>
          <a:lstStyle/>
          <a:p>
            <a:r>
              <a:rPr lang="en-US"/>
              <a:t>* JAMA 1985;253:2080-2086.</a:t>
            </a:r>
          </a:p>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04800" y="381000"/>
            <a:ext cx="8458200" cy="1143000"/>
          </a:xfrm>
        </p:spPr>
        <p:txBody>
          <a:bodyPr/>
          <a:lstStyle/>
          <a:p>
            <a:pPr eaLnBrk="1" hangingPunct="1"/>
            <a:r>
              <a:rPr lang="en-US" smtClean="0"/>
              <a:t>Cholesterol Consensus Conference*</a:t>
            </a:r>
          </a:p>
        </p:txBody>
      </p:sp>
      <p:sp>
        <p:nvSpPr>
          <p:cNvPr id="3" name="Content Placeholder 2"/>
          <p:cNvSpPr>
            <a:spLocks noGrp="1"/>
          </p:cNvSpPr>
          <p:nvPr>
            <p:ph idx="1"/>
          </p:nvPr>
        </p:nvSpPr>
        <p:spPr>
          <a:xfrm>
            <a:off x="533400" y="1371600"/>
            <a:ext cx="8305800" cy="4572000"/>
          </a:xfrm>
        </p:spPr>
        <p:txBody>
          <a:bodyPr/>
          <a:lstStyle/>
          <a:p>
            <a:pPr eaLnBrk="1" hangingPunct="1">
              <a:buClr>
                <a:srgbClr val="00CC00"/>
              </a:buClr>
              <a:defRPr/>
            </a:pPr>
            <a:r>
              <a:rPr lang="en-US" sz="2800" dirty="0" smtClean="0"/>
              <a:t>Epidemiological Evidence</a:t>
            </a:r>
          </a:p>
          <a:p>
            <a:pPr lvl="1" eaLnBrk="1" hangingPunct="1">
              <a:buClr>
                <a:srgbClr val="66FFFF"/>
              </a:buClr>
              <a:buFont typeface="Wingdings" pitchFamily="2" charset="2"/>
              <a:buChar char="§"/>
              <a:defRPr/>
            </a:pPr>
            <a:r>
              <a:rPr lang="en-US" dirty="0" smtClean="0"/>
              <a:t>Strong, consistent, graded relationship of blood cholesterol to CHD risk</a:t>
            </a:r>
          </a:p>
          <a:p>
            <a:pPr lvl="1" eaLnBrk="1" hangingPunct="1">
              <a:buClr>
                <a:srgbClr val="66FFFF"/>
              </a:buClr>
              <a:buFont typeface="Wingdings" pitchFamily="2" charset="2"/>
              <a:buChar char="§"/>
              <a:defRPr/>
            </a:pPr>
            <a:r>
              <a:rPr lang="en-US" dirty="0" smtClean="0"/>
              <a:t>International comparisons</a:t>
            </a:r>
          </a:p>
          <a:p>
            <a:pPr lvl="1" eaLnBrk="1" hangingPunct="1">
              <a:buClr>
                <a:srgbClr val="66FFFF"/>
              </a:buClr>
              <a:buFont typeface="Wingdings" pitchFamily="2" charset="2"/>
              <a:buChar char="§"/>
              <a:defRPr/>
            </a:pPr>
            <a:r>
              <a:rPr lang="en-US" dirty="0" smtClean="0"/>
              <a:t>Migrant studies</a:t>
            </a:r>
          </a:p>
          <a:p>
            <a:pPr lvl="1" eaLnBrk="1" hangingPunct="1">
              <a:buClr>
                <a:srgbClr val="66FFFF"/>
              </a:buClr>
              <a:buFont typeface="Wingdings" pitchFamily="2" charset="2"/>
              <a:buChar char="§"/>
              <a:defRPr/>
            </a:pPr>
            <a:r>
              <a:rPr lang="en-US" dirty="0" smtClean="0"/>
              <a:t>Autopsy studies</a:t>
            </a:r>
          </a:p>
          <a:p>
            <a:pPr eaLnBrk="1" hangingPunct="1">
              <a:buClr>
                <a:srgbClr val="00CC00"/>
              </a:buClr>
              <a:buFont typeface="Arial" pitchFamily="34" charset="0"/>
              <a:buChar char="•"/>
              <a:defRPr/>
            </a:pPr>
            <a:r>
              <a:rPr lang="en-US" dirty="0" smtClean="0"/>
              <a:t>Feeding Studies</a:t>
            </a:r>
          </a:p>
          <a:p>
            <a:pPr lvl="1" eaLnBrk="1" hangingPunct="1">
              <a:buClr>
                <a:srgbClr val="66FFFF"/>
              </a:buClr>
              <a:buFont typeface="Wingdings" pitchFamily="2" charset="2"/>
              <a:buChar char="§"/>
              <a:defRPr/>
            </a:pPr>
            <a:r>
              <a:rPr lang="en-US" dirty="0" smtClean="0"/>
              <a:t>Keys et al and </a:t>
            </a:r>
            <a:r>
              <a:rPr lang="en-US" dirty="0" err="1" smtClean="0"/>
              <a:t>Hegsted</a:t>
            </a:r>
            <a:r>
              <a:rPr lang="en-US" dirty="0" smtClean="0"/>
              <a:t> et al</a:t>
            </a:r>
          </a:p>
          <a:p>
            <a:pPr lvl="1" eaLnBrk="1" hangingPunct="1">
              <a:buClr>
                <a:srgbClr val="66FFFF"/>
              </a:buClr>
              <a:buFont typeface="Wingdings" pitchFamily="2" charset="2"/>
              <a:buChar char="§"/>
              <a:defRPr/>
            </a:pPr>
            <a:r>
              <a:rPr lang="en-US" dirty="0" smtClean="0"/>
              <a:t>Diet-Heart Feasibility Study</a:t>
            </a:r>
          </a:p>
          <a:p>
            <a:pPr lvl="1" eaLnBrk="1" hangingPunct="1">
              <a:buClr>
                <a:srgbClr val="00CC00"/>
              </a:buClr>
              <a:defRPr/>
            </a:pPr>
            <a:endParaRPr lang="en-US" dirty="0" smtClean="0"/>
          </a:p>
          <a:p>
            <a:pPr marL="57150" indent="0" eaLnBrk="1" hangingPunct="1">
              <a:buClr>
                <a:srgbClr val="00CC00"/>
              </a:buClr>
              <a:buFontTx/>
              <a:buNone/>
              <a:defRPr/>
            </a:pPr>
            <a:endParaRPr lang="en-US" dirty="0" smtClean="0"/>
          </a:p>
          <a:p>
            <a:pPr lvl="1" eaLnBrk="1" hangingPunct="1">
              <a:buClr>
                <a:srgbClr val="00CC00"/>
              </a:buClr>
              <a:defRPr/>
            </a:pPr>
            <a:endParaRPr lang="en-US" dirty="0" smtClean="0"/>
          </a:p>
          <a:p>
            <a:pPr marL="0" indent="0" eaLnBrk="1" hangingPunct="1">
              <a:buClr>
                <a:schemeClr val="accent6"/>
              </a:buClr>
              <a:buFontTx/>
              <a:buNone/>
              <a:defRPr/>
            </a:pPr>
            <a:endParaRPr lang="en-US" dirty="0" smtClean="0"/>
          </a:p>
        </p:txBody>
      </p:sp>
      <p:sp>
        <p:nvSpPr>
          <p:cNvPr id="52228" name="TextBox 3"/>
          <p:cNvSpPr txBox="1">
            <a:spLocks noChangeArrowheads="1"/>
          </p:cNvSpPr>
          <p:nvPr/>
        </p:nvSpPr>
        <p:spPr bwMode="auto">
          <a:xfrm>
            <a:off x="533400" y="6096000"/>
            <a:ext cx="7010400" cy="830263"/>
          </a:xfrm>
          <a:prstGeom prst="rect">
            <a:avLst/>
          </a:prstGeom>
          <a:noFill/>
          <a:ln w="9525">
            <a:noFill/>
            <a:miter lim="800000"/>
            <a:headEnd/>
            <a:tailEnd/>
          </a:ln>
        </p:spPr>
        <p:txBody>
          <a:bodyPr>
            <a:spAutoFit/>
          </a:bodyPr>
          <a:lstStyle/>
          <a:p>
            <a:r>
              <a:rPr lang="en-US"/>
              <a:t>* JAMA 1985;253:2080-2086.</a:t>
            </a:r>
          </a:p>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smtClean="0"/>
              <a:t>Cholesterol Consensus Conference*</a:t>
            </a:r>
          </a:p>
        </p:txBody>
      </p:sp>
      <p:sp>
        <p:nvSpPr>
          <p:cNvPr id="3" name="Content Placeholder 2"/>
          <p:cNvSpPr>
            <a:spLocks noGrp="1"/>
          </p:cNvSpPr>
          <p:nvPr>
            <p:ph idx="1"/>
          </p:nvPr>
        </p:nvSpPr>
        <p:spPr>
          <a:xfrm>
            <a:off x="533400" y="1981200"/>
            <a:ext cx="8305800" cy="3200400"/>
          </a:xfrm>
        </p:spPr>
        <p:txBody>
          <a:bodyPr/>
          <a:lstStyle/>
          <a:p>
            <a:pPr eaLnBrk="1" hangingPunct="1">
              <a:buClr>
                <a:srgbClr val="00CC00"/>
              </a:buClr>
              <a:defRPr/>
            </a:pPr>
            <a:r>
              <a:rPr lang="en-US" sz="2800" dirty="0" smtClean="0"/>
              <a:t>Clinical trials</a:t>
            </a:r>
          </a:p>
          <a:p>
            <a:pPr lvl="1" eaLnBrk="1" hangingPunct="1">
              <a:buClr>
                <a:srgbClr val="66FFFF"/>
              </a:buClr>
              <a:buFont typeface="Wingdings" pitchFamily="2" charset="2"/>
              <a:buChar char="§"/>
              <a:defRPr/>
            </a:pPr>
            <a:r>
              <a:rPr lang="en-US" dirty="0" smtClean="0"/>
              <a:t>Few positive small studies on diet change</a:t>
            </a:r>
          </a:p>
          <a:p>
            <a:pPr lvl="2" eaLnBrk="1" hangingPunct="1">
              <a:buClr>
                <a:schemeClr val="tx2"/>
              </a:buClr>
              <a:defRPr/>
            </a:pPr>
            <a:r>
              <a:rPr lang="en-US" dirty="0" smtClean="0"/>
              <a:t>LA VA Trial</a:t>
            </a:r>
          </a:p>
          <a:p>
            <a:pPr lvl="2" eaLnBrk="1" hangingPunct="1">
              <a:buClr>
                <a:schemeClr val="tx2"/>
              </a:buClr>
              <a:defRPr/>
            </a:pPr>
            <a:r>
              <a:rPr lang="en-US" dirty="0" smtClean="0"/>
              <a:t>Oslo Study</a:t>
            </a:r>
          </a:p>
          <a:p>
            <a:pPr lvl="2" eaLnBrk="1" hangingPunct="1">
              <a:buClr>
                <a:schemeClr val="tx2"/>
              </a:buClr>
              <a:defRPr/>
            </a:pPr>
            <a:r>
              <a:rPr lang="en-US" dirty="0" smtClean="0"/>
              <a:t>Finish Mental Health Hospital Study</a:t>
            </a:r>
          </a:p>
          <a:p>
            <a:pPr lvl="1" eaLnBrk="1" hangingPunct="1">
              <a:buClr>
                <a:srgbClr val="66FFFF"/>
              </a:buClr>
              <a:buFont typeface="Wingdings" pitchFamily="2" charset="2"/>
              <a:buChar char="§"/>
              <a:defRPr/>
            </a:pPr>
            <a:r>
              <a:rPr lang="en-US" dirty="0" smtClean="0"/>
              <a:t>LRC-CPPT</a:t>
            </a:r>
          </a:p>
          <a:p>
            <a:pPr marL="57150" indent="0" eaLnBrk="1" hangingPunct="1">
              <a:buClr>
                <a:srgbClr val="00CC00"/>
              </a:buClr>
              <a:buFontTx/>
              <a:buNone/>
              <a:defRPr/>
            </a:pPr>
            <a:endParaRPr lang="en-US" dirty="0" smtClean="0"/>
          </a:p>
          <a:p>
            <a:pPr lvl="1" eaLnBrk="1" hangingPunct="1">
              <a:buClr>
                <a:srgbClr val="00CC00"/>
              </a:buClr>
              <a:defRPr/>
            </a:pPr>
            <a:endParaRPr lang="en-US" dirty="0" smtClean="0"/>
          </a:p>
          <a:p>
            <a:pPr marL="0" indent="0" eaLnBrk="1" hangingPunct="1">
              <a:buClr>
                <a:schemeClr val="accent6"/>
              </a:buClr>
              <a:buFontTx/>
              <a:buNone/>
              <a:defRPr/>
            </a:pPr>
            <a:endParaRPr lang="en-US" dirty="0" smtClean="0"/>
          </a:p>
        </p:txBody>
      </p:sp>
      <p:sp>
        <p:nvSpPr>
          <p:cNvPr id="53252" name="TextBox 3"/>
          <p:cNvSpPr txBox="1">
            <a:spLocks noChangeArrowheads="1"/>
          </p:cNvSpPr>
          <p:nvPr/>
        </p:nvSpPr>
        <p:spPr bwMode="auto">
          <a:xfrm>
            <a:off x="685800" y="5334000"/>
            <a:ext cx="6705600" cy="461963"/>
          </a:xfrm>
          <a:prstGeom prst="rect">
            <a:avLst/>
          </a:prstGeom>
          <a:noFill/>
          <a:ln w="9525">
            <a:noFill/>
            <a:miter lim="800000"/>
            <a:headEnd/>
            <a:tailEnd/>
          </a:ln>
        </p:spPr>
        <p:txBody>
          <a:bodyPr>
            <a:spAutoFit/>
          </a:bodyPr>
          <a:lstStyle/>
          <a:p>
            <a:r>
              <a:rPr lang="en-US"/>
              <a:t>* JAMA 1985;253:2080-2086.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Etiology of Arteriosclerosis*</a:t>
            </a:r>
            <a:endParaRPr lang="en-US" dirty="0"/>
          </a:p>
        </p:txBody>
      </p:sp>
      <p:sp>
        <p:nvSpPr>
          <p:cNvPr id="4" name="Content Placeholder 3"/>
          <p:cNvSpPr>
            <a:spLocks noGrp="1"/>
          </p:cNvSpPr>
          <p:nvPr>
            <p:ph idx="1"/>
          </p:nvPr>
        </p:nvSpPr>
        <p:spPr>
          <a:xfrm>
            <a:off x="685800" y="1600200"/>
            <a:ext cx="8229600" cy="4114800"/>
          </a:xfrm>
        </p:spPr>
        <p:txBody>
          <a:bodyPr/>
          <a:lstStyle/>
          <a:p>
            <a:pPr>
              <a:buClr>
                <a:srgbClr val="00CC00"/>
              </a:buClr>
            </a:pPr>
            <a:r>
              <a:rPr lang="en-US" sz="3000" dirty="0" smtClean="0"/>
              <a:t>“It is apparent that it will be difficult to find a </a:t>
            </a:r>
            <a:r>
              <a:rPr lang="en-US" sz="3000" dirty="0" smtClean="0">
                <a:solidFill>
                  <a:schemeClr val="tx2"/>
                </a:solidFill>
              </a:rPr>
              <a:t>single</a:t>
            </a:r>
            <a:r>
              <a:rPr lang="en-US" sz="3000" dirty="0" smtClean="0"/>
              <a:t> factor responsible for a condition presenting such widespread and varying manifestations...</a:t>
            </a:r>
          </a:p>
          <a:p>
            <a:pPr>
              <a:buClr>
                <a:srgbClr val="00CC00"/>
              </a:buClr>
            </a:pPr>
            <a:r>
              <a:rPr lang="en-US" sz="3000" dirty="0" smtClean="0"/>
              <a:t>“The etiological factors may arbitrarily be grouped under the headings:  mechanical; metabolic; </a:t>
            </a:r>
            <a:r>
              <a:rPr lang="en-US" sz="3000" dirty="0" err="1" smtClean="0"/>
              <a:t>endocrinological</a:t>
            </a:r>
            <a:r>
              <a:rPr lang="en-US" sz="3000" dirty="0" smtClean="0"/>
              <a:t>; infectious; nervous; hereditary predisposition; and intoxication.”</a:t>
            </a:r>
          </a:p>
          <a:p>
            <a:endParaRPr lang="en-US" dirty="0"/>
          </a:p>
        </p:txBody>
      </p:sp>
      <p:sp>
        <p:nvSpPr>
          <p:cNvPr id="5" name="TextBox 4"/>
          <p:cNvSpPr txBox="1"/>
          <p:nvPr/>
        </p:nvSpPr>
        <p:spPr>
          <a:xfrm>
            <a:off x="685800" y="5791200"/>
            <a:ext cx="7239000" cy="461665"/>
          </a:xfrm>
          <a:prstGeom prst="rect">
            <a:avLst/>
          </a:prstGeom>
          <a:noFill/>
        </p:spPr>
        <p:txBody>
          <a:bodyPr wrap="square" rtlCol="0">
            <a:spAutoFit/>
          </a:bodyPr>
          <a:lstStyle/>
          <a:p>
            <a:r>
              <a:rPr lang="en-US" dirty="0" smtClean="0"/>
              <a:t>* Evans RD. Cal &amp; Western Med 1931;34(3): 145-149.</a:t>
            </a:r>
            <a:endParaRPr lang="en-US" dirty="0"/>
          </a:p>
        </p:txBody>
      </p:sp>
    </p:spTree>
    <p:extLst>
      <p:ext uri="{BB962C8B-B14F-4D97-AF65-F5344CB8AC3E}">
        <p14:creationId xmlns:p14="http://schemas.microsoft.com/office/powerpoint/2010/main" val="13987386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533400"/>
            <a:ext cx="7772400" cy="1143000"/>
          </a:xfrm>
        </p:spPr>
        <p:txBody>
          <a:bodyPr/>
          <a:lstStyle/>
          <a:p>
            <a:pPr eaLnBrk="1" hangingPunct="1"/>
            <a:r>
              <a:rPr lang="en-US" sz="4000" smtClean="0"/>
              <a:t>Diet-Heart and Nutritional Epidemiology: Lessons Not Learned</a:t>
            </a:r>
          </a:p>
        </p:txBody>
      </p:sp>
      <p:sp>
        <p:nvSpPr>
          <p:cNvPr id="54275" name="Rectangle 3"/>
          <p:cNvSpPr>
            <a:spLocks noGrp="1" noChangeArrowheads="1"/>
          </p:cNvSpPr>
          <p:nvPr>
            <p:ph type="body" idx="1"/>
          </p:nvPr>
        </p:nvSpPr>
        <p:spPr>
          <a:xfrm>
            <a:off x="685800" y="1981200"/>
            <a:ext cx="7772400" cy="3124200"/>
          </a:xfrm>
        </p:spPr>
        <p:txBody>
          <a:bodyPr/>
          <a:lstStyle/>
          <a:p>
            <a:pPr eaLnBrk="1" hangingPunct="1">
              <a:lnSpc>
                <a:spcPct val="90000"/>
              </a:lnSpc>
              <a:buClr>
                <a:srgbClr val="00CC00"/>
              </a:buClr>
            </a:pPr>
            <a:r>
              <a:rPr lang="en-US" dirty="0" smtClean="0"/>
              <a:t>Error in dietary survey methods*.</a:t>
            </a:r>
          </a:p>
          <a:p>
            <a:pPr eaLnBrk="1" hangingPunct="1">
              <a:lnSpc>
                <a:spcPct val="90000"/>
              </a:lnSpc>
              <a:buClr>
                <a:srgbClr val="00CC00"/>
              </a:buClr>
            </a:pPr>
            <a:r>
              <a:rPr lang="en-US" dirty="0" smtClean="0"/>
              <a:t>Effects of within-person error.</a:t>
            </a:r>
          </a:p>
          <a:p>
            <a:pPr eaLnBrk="1" hangingPunct="1">
              <a:lnSpc>
                <a:spcPct val="90000"/>
              </a:lnSpc>
              <a:buClr>
                <a:srgbClr val="00CC00"/>
              </a:buClr>
            </a:pPr>
            <a:r>
              <a:rPr lang="en-US" dirty="0" smtClean="0"/>
              <a:t>Correlation among nutrients in diet cannot be removed by statistical methods – a</a:t>
            </a:r>
            <a:r>
              <a:rPr lang="en-US" dirty="0" smtClean="0">
                <a:solidFill>
                  <a:srgbClr val="FF33CC"/>
                </a:solidFill>
              </a:rPr>
              <a:t> fundamental limitation</a:t>
            </a:r>
            <a:r>
              <a:rPr lang="en-US" dirty="0" smtClean="0"/>
              <a:t> of nutritional epidemiology. </a:t>
            </a:r>
          </a:p>
        </p:txBody>
      </p:sp>
      <p:sp>
        <p:nvSpPr>
          <p:cNvPr id="54276" name="TextBox 1"/>
          <p:cNvSpPr txBox="1">
            <a:spLocks noChangeArrowheads="1"/>
          </p:cNvSpPr>
          <p:nvPr/>
        </p:nvSpPr>
        <p:spPr bwMode="auto">
          <a:xfrm>
            <a:off x="304800" y="5257800"/>
            <a:ext cx="8763000" cy="830263"/>
          </a:xfrm>
          <a:prstGeom prst="rect">
            <a:avLst/>
          </a:prstGeom>
          <a:noFill/>
          <a:ln w="9525">
            <a:noFill/>
            <a:miter lim="800000"/>
            <a:headEnd/>
            <a:tailEnd/>
          </a:ln>
        </p:spPr>
        <p:txBody>
          <a:bodyPr>
            <a:spAutoFit/>
          </a:bodyPr>
          <a:lstStyle/>
          <a:p>
            <a:r>
              <a:rPr lang="en-US" dirty="0"/>
              <a:t>* “The wonder of all this is not that the methods do not work well, but that they work at all.”  </a:t>
            </a:r>
            <a:r>
              <a:rPr lang="en-US" dirty="0" err="1"/>
              <a:t>Stallones</a:t>
            </a:r>
            <a:r>
              <a:rPr lang="en-US" dirty="0"/>
              <a:t> AJCN 1982;35:1290-1.</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Concluding Statements</a:t>
            </a:r>
          </a:p>
        </p:txBody>
      </p:sp>
      <p:sp>
        <p:nvSpPr>
          <p:cNvPr id="71683" name="Rectangle 3"/>
          <p:cNvSpPr>
            <a:spLocks noGrp="1" noChangeArrowheads="1"/>
          </p:cNvSpPr>
          <p:nvPr>
            <p:ph type="body" idx="1"/>
          </p:nvPr>
        </p:nvSpPr>
        <p:spPr/>
        <p:txBody>
          <a:bodyPr/>
          <a:lstStyle/>
          <a:p>
            <a:pPr eaLnBrk="1" hangingPunct="1">
              <a:buClr>
                <a:srgbClr val="00CC00"/>
              </a:buClr>
              <a:defRPr/>
            </a:pPr>
            <a:r>
              <a:rPr lang="en-US" dirty="0" smtClean="0"/>
              <a:t>“None of this is to decry efforts in dietary epidemiology; what is needed is to use this approach with less naïve expectation.  Much more, but more sophisticated, effort in dietary epidemiology is needed.”</a:t>
            </a:r>
          </a:p>
          <a:p>
            <a:pPr lvl="1" eaLnBrk="1" hangingPunct="1">
              <a:defRPr/>
            </a:pPr>
            <a:endParaRPr lang="en-US" dirty="0" smtClean="0"/>
          </a:p>
          <a:p>
            <a:pPr lvl="1" eaLnBrk="1" hangingPunct="1">
              <a:defRPr/>
            </a:pPr>
            <a:r>
              <a:rPr lang="en-US" dirty="0" err="1" smtClean="0"/>
              <a:t>Ancel</a:t>
            </a:r>
            <a:r>
              <a:rPr lang="en-US" dirty="0" smtClean="0"/>
              <a:t> Keys </a:t>
            </a:r>
          </a:p>
          <a:p>
            <a:pPr marL="457200" lvl="1" indent="0" eaLnBrk="1" hangingPunct="1">
              <a:buFontTx/>
              <a:buNone/>
              <a:defRPr/>
            </a:pPr>
            <a:r>
              <a:rPr lang="en-US" dirty="0" smtClean="0"/>
              <a:t>   AJCN 1967;20:1151-1157.</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sz="4800" smtClean="0"/>
              <a:t>Suggestion</a:t>
            </a:r>
          </a:p>
        </p:txBody>
      </p:sp>
      <p:sp>
        <p:nvSpPr>
          <p:cNvPr id="56323" name="Content Placeholder 2"/>
          <p:cNvSpPr>
            <a:spLocks noGrp="1"/>
          </p:cNvSpPr>
          <p:nvPr>
            <p:ph idx="1"/>
          </p:nvPr>
        </p:nvSpPr>
        <p:spPr/>
        <p:txBody>
          <a:bodyPr/>
          <a:lstStyle/>
          <a:p>
            <a:pPr eaLnBrk="1" hangingPunct="1">
              <a:buClr>
                <a:srgbClr val="00CC00"/>
              </a:buClr>
            </a:pPr>
            <a:r>
              <a:rPr lang="en-US" sz="4000" dirty="0" smtClean="0"/>
              <a:t>Every Department of Population Health or Epidemiology should offer a course on Diet-Heart.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ctrTitle"/>
          </p:nvPr>
        </p:nvSpPr>
        <p:spPr>
          <a:xfrm>
            <a:off x="685800" y="1295400"/>
            <a:ext cx="7772400" cy="1470025"/>
          </a:xfrm>
        </p:spPr>
        <p:txBody>
          <a:bodyPr/>
          <a:lstStyle/>
          <a:p>
            <a:pPr eaLnBrk="1" hangingPunct="1"/>
            <a:r>
              <a:rPr lang="en-US" sz="6000" smtClean="0"/>
              <a:t>Thank you!</a:t>
            </a:r>
          </a:p>
        </p:txBody>
      </p:sp>
      <p:sp>
        <p:nvSpPr>
          <p:cNvPr id="58371" name="Subtitle 4"/>
          <p:cNvSpPr>
            <a:spLocks noGrp="1"/>
          </p:cNvSpPr>
          <p:nvPr>
            <p:ph type="subTitle" idx="1"/>
          </p:nvPr>
        </p:nvSpPr>
        <p:spPr>
          <a:xfrm>
            <a:off x="1066800" y="2895600"/>
            <a:ext cx="6934200" cy="1143000"/>
          </a:xfrm>
        </p:spPr>
        <p:txBody>
          <a:bodyPr/>
          <a:lstStyle/>
          <a:p>
            <a:pPr eaLnBrk="1" hangingPunct="1"/>
            <a:r>
              <a:rPr lang="en-US" sz="4800" smtClean="0"/>
              <a:t>Questions – Comments?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smtClean="0"/>
              <a:t>References</a:t>
            </a:r>
          </a:p>
        </p:txBody>
      </p:sp>
      <p:sp>
        <p:nvSpPr>
          <p:cNvPr id="59395" name="Content Placeholder 2"/>
          <p:cNvSpPr>
            <a:spLocks noGrp="1"/>
          </p:cNvSpPr>
          <p:nvPr>
            <p:ph idx="1"/>
          </p:nvPr>
        </p:nvSpPr>
        <p:spPr>
          <a:xfrm>
            <a:off x="381000" y="1752600"/>
            <a:ext cx="8382000" cy="4114800"/>
          </a:xfrm>
        </p:spPr>
        <p:txBody>
          <a:bodyPr/>
          <a:lstStyle/>
          <a:p>
            <a:pPr eaLnBrk="1" hangingPunct="1">
              <a:buClr>
                <a:srgbClr val="00CC00"/>
              </a:buClr>
            </a:pPr>
            <a:r>
              <a:rPr lang="en-US" sz="2800" dirty="0" err="1" smtClean="0"/>
              <a:t>Stamler</a:t>
            </a:r>
            <a:r>
              <a:rPr lang="en-US" sz="2800" dirty="0" smtClean="0"/>
              <a:t> J. Lectures on Preventive Cardiology. </a:t>
            </a:r>
            <a:r>
              <a:rPr lang="en-US" sz="2800" dirty="0" err="1" smtClean="0"/>
              <a:t>Grune</a:t>
            </a:r>
            <a:r>
              <a:rPr lang="en-US" sz="2800" dirty="0" smtClean="0"/>
              <a:t> &amp; Stratton, Inc. New York. London. 1967.</a:t>
            </a:r>
          </a:p>
          <a:p>
            <a:pPr eaLnBrk="1" hangingPunct="1">
              <a:buClr>
                <a:srgbClr val="00CC00"/>
              </a:buClr>
            </a:pPr>
            <a:r>
              <a:rPr lang="en-US" sz="2800" dirty="0" smtClean="0"/>
              <a:t>Steinberg D.  </a:t>
            </a:r>
            <a:r>
              <a:rPr lang="en-US" sz="2800" i="1" dirty="0" smtClean="0"/>
              <a:t>The Cholesterol Wars</a:t>
            </a:r>
            <a:r>
              <a:rPr lang="en-US" sz="2800" dirty="0" smtClean="0"/>
              <a:t>.  Academic Press. 2007.</a:t>
            </a:r>
          </a:p>
          <a:p>
            <a:pPr eaLnBrk="1" hangingPunct="1">
              <a:buClr>
                <a:srgbClr val="00CC00"/>
              </a:buClr>
            </a:pPr>
            <a:r>
              <a:rPr lang="en-US" sz="2800" dirty="0" smtClean="0"/>
              <a:t>Truswell AS. </a:t>
            </a:r>
            <a:r>
              <a:rPr lang="en-US" sz="2800" i="1" dirty="0" smtClean="0"/>
              <a:t>Cholesterol and Beyond</a:t>
            </a:r>
            <a:r>
              <a:rPr lang="en-US" sz="2800" dirty="0" smtClean="0"/>
              <a:t>. Springer. 2010.</a:t>
            </a:r>
          </a:p>
          <a:p>
            <a:pPr eaLnBrk="1" hangingPunct="1">
              <a:buClr>
                <a:srgbClr val="00CC00"/>
              </a:buClr>
            </a:pPr>
            <a:r>
              <a:rPr lang="en-US" sz="2800" dirty="0" smtClean="0"/>
              <a:t>McGee D, Reed D, Yano K. </a:t>
            </a:r>
            <a:r>
              <a:rPr lang="en-US" sz="2800" i="1" dirty="0" smtClean="0"/>
              <a:t>The results of logistic regression analysis when the variables are highly correlated: An empirical example using diet and CHD incidence. </a:t>
            </a:r>
            <a:r>
              <a:rPr lang="en-US" sz="2800" dirty="0" smtClean="0"/>
              <a:t>J </a:t>
            </a:r>
            <a:r>
              <a:rPr lang="en-US" sz="2800" dirty="0" err="1" smtClean="0"/>
              <a:t>Chron</a:t>
            </a:r>
            <a:r>
              <a:rPr lang="en-US" sz="2800" dirty="0" smtClean="0"/>
              <a:t> Dis 1984;37:713-719.</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ctrTitle"/>
          </p:nvPr>
        </p:nvSpPr>
        <p:spPr>
          <a:xfrm>
            <a:off x="685800" y="1120775"/>
            <a:ext cx="7772400" cy="1470025"/>
          </a:xfrm>
        </p:spPr>
        <p:txBody>
          <a:bodyPr/>
          <a:lstStyle/>
          <a:p>
            <a:pPr eaLnBrk="1" hangingPunct="1"/>
            <a:r>
              <a:rPr lang="en-US" sz="6000" smtClean="0"/>
              <a:t>Measurement issues</a:t>
            </a:r>
          </a:p>
        </p:txBody>
      </p:sp>
      <p:sp>
        <p:nvSpPr>
          <p:cNvPr id="17411" name="Rectangle 5"/>
          <p:cNvSpPr>
            <a:spLocks noGrp="1" noChangeArrowheads="1"/>
          </p:cNvSpPr>
          <p:nvPr>
            <p:ph type="subTitle" idx="1"/>
          </p:nvPr>
        </p:nvSpPr>
        <p:spPr>
          <a:xfrm>
            <a:off x="1371600" y="2895600"/>
            <a:ext cx="6400800" cy="1752600"/>
          </a:xfrm>
        </p:spPr>
        <p:txBody>
          <a:bodyPr/>
          <a:lstStyle/>
          <a:p>
            <a:pPr eaLnBrk="1" hangingPunct="1"/>
            <a:r>
              <a:rPr lang="en-US" sz="4400" smtClean="0"/>
              <a:t>Dietary Survey Methods</a:t>
            </a:r>
          </a:p>
        </p:txBody>
      </p:sp>
    </p:spTree>
    <p:extLst>
      <p:ext uri="{BB962C8B-B14F-4D97-AF65-F5344CB8AC3E}">
        <p14:creationId xmlns:p14="http://schemas.microsoft.com/office/powerpoint/2010/main" val="15101630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Dietary Survey Methods</a:t>
            </a:r>
          </a:p>
        </p:txBody>
      </p:sp>
      <p:sp>
        <p:nvSpPr>
          <p:cNvPr id="19459" name="Rectangle 3"/>
          <p:cNvSpPr>
            <a:spLocks noGrp="1" noChangeArrowheads="1"/>
          </p:cNvSpPr>
          <p:nvPr>
            <p:ph type="body" idx="1"/>
          </p:nvPr>
        </p:nvSpPr>
        <p:spPr/>
        <p:txBody>
          <a:bodyPr/>
          <a:lstStyle/>
          <a:p>
            <a:pPr eaLnBrk="1" hangingPunct="1">
              <a:buClr>
                <a:srgbClr val="00CC00"/>
              </a:buClr>
            </a:pPr>
            <a:r>
              <a:rPr lang="en-US" sz="4000" smtClean="0"/>
              <a:t>Food Records</a:t>
            </a:r>
          </a:p>
          <a:p>
            <a:pPr eaLnBrk="1" hangingPunct="1">
              <a:buClr>
                <a:srgbClr val="00CC00"/>
              </a:buClr>
            </a:pPr>
            <a:r>
              <a:rPr lang="en-US" sz="4000" smtClean="0"/>
              <a:t>24-Hour Recalls</a:t>
            </a:r>
          </a:p>
          <a:p>
            <a:pPr eaLnBrk="1" hangingPunct="1">
              <a:buClr>
                <a:srgbClr val="00CC00"/>
              </a:buClr>
            </a:pPr>
            <a:r>
              <a:rPr lang="en-US" sz="4000" smtClean="0"/>
              <a:t>Diet history/Food Frequency</a:t>
            </a:r>
          </a:p>
        </p:txBody>
      </p:sp>
    </p:spTree>
    <p:extLst>
      <p:ext uri="{BB962C8B-B14F-4D97-AF65-F5344CB8AC3E}">
        <p14:creationId xmlns:p14="http://schemas.microsoft.com/office/powerpoint/2010/main" val="7684450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457200"/>
            <a:ext cx="8229600" cy="1143000"/>
          </a:xfrm>
        </p:spPr>
        <p:txBody>
          <a:bodyPr/>
          <a:lstStyle/>
          <a:p>
            <a:pPr eaLnBrk="1" hangingPunct="1"/>
            <a:r>
              <a:rPr lang="en-US" sz="4000" smtClean="0"/>
              <a:t>Dietary Survey Methods:  </a:t>
            </a:r>
            <a:br>
              <a:rPr lang="en-US" sz="4000" smtClean="0"/>
            </a:br>
            <a:r>
              <a:rPr lang="en-US" sz="4000" smtClean="0"/>
              <a:t>Sources of Error </a:t>
            </a:r>
          </a:p>
        </p:txBody>
      </p:sp>
      <p:sp>
        <p:nvSpPr>
          <p:cNvPr id="21507" name="Rectangle 3"/>
          <p:cNvSpPr>
            <a:spLocks noGrp="1" noChangeArrowheads="1"/>
          </p:cNvSpPr>
          <p:nvPr>
            <p:ph type="body" idx="1"/>
          </p:nvPr>
        </p:nvSpPr>
        <p:spPr>
          <a:xfrm>
            <a:off x="685800" y="2535238"/>
            <a:ext cx="7772400" cy="2009775"/>
          </a:xfrm>
        </p:spPr>
        <p:txBody>
          <a:bodyPr/>
          <a:lstStyle/>
          <a:p>
            <a:pPr eaLnBrk="1" hangingPunct="1">
              <a:buClr>
                <a:srgbClr val="00CC00"/>
              </a:buClr>
            </a:pPr>
            <a:r>
              <a:rPr lang="en-US" smtClean="0"/>
              <a:t>Instrument error.</a:t>
            </a:r>
          </a:p>
          <a:p>
            <a:pPr eaLnBrk="1" hangingPunct="1">
              <a:buClr>
                <a:srgbClr val="00CC00"/>
              </a:buClr>
              <a:buFontTx/>
              <a:buNone/>
            </a:pPr>
            <a:endParaRPr lang="en-US" smtClean="0"/>
          </a:p>
          <a:p>
            <a:pPr eaLnBrk="1" hangingPunct="1">
              <a:buClr>
                <a:srgbClr val="00CC00"/>
              </a:buClr>
            </a:pPr>
            <a:r>
              <a:rPr lang="en-US" smtClean="0"/>
              <a:t>Day to day or within-person variation in dietary intake of saturated fatty acids and cholesterol.</a:t>
            </a:r>
          </a:p>
        </p:txBody>
      </p:sp>
    </p:spTree>
    <p:extLst>
      <p:ext uri="{BB962C8B-B14F-4D97-AF65-F5344CB8AC3E}">
        <p14:creationId xmlns:p14="http://schemas.microsoft.com/office/powerpoint/2010/main" val="40639304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533400"/>
            <a:ext cx="8534400" cy="1676400"/>
          </a:xfrm>
        </p:spPr>
        <p:txBody>
          <a:bodyPr anchor="t"/>
          <a:lstStyle/>
          <a:p>
            <a:pPr eaLnBrk="1" hangingPunct="1"/>
            <a:r>
              <a:rPr lang="en-US" sz="3600" smtClean="0">
                <a:latin typeface="Arial" pitchFamily="34" charset="0"/>
                <a:ea typeface="ＭＳ Ｐゴシック" pitchFamily="34" charset="-128"/>
                <a:cs typeface="Arial" pitchFamily="34" charset="0"/>
              </a:rPr>
              <a:t>Relationship between Observed </a:t>
            </a:r>
            <a:br>
              <a:rPr lang="en-US" sz="3600" smtClean="0">
                <a:latin typeface="Arial" pitchFamily="34" charset="0"/>
                <a:ea typeface="ＭＳ Ｐゴシック" pitchFamily="34" charset="-128"/>
                <a:cs typeface="Arial" pitchFamily="34" charset="0"/>
              </a:rPr>
            </a:br>
            <a:r>
              <a:rPr lang="en-US" sz="3600" smtClean="0">
                <a:latin typeface="Arial" pitchFamily="34" charset="0"/>
                <a:ea typeface="ＭＳ Ｐゴシック" pitchFamily="34" charset="-128"/>
                <a:cs typeface="Arial" pitchFamily="34" charset="0"/>
              </a:rPr>
              <a:t>and True Measures of Association:</a:t>
            </a:r>
            <a:br>
              <a:rPr lang="en-US" sz="3600" smtClean="0">
                <a:latin typeface="Arial" pitchFamily="34" charset="0"/>
                <a:ea typeface="ＭＳ Ｐゴシック" pitchFamily="34" charset="-128"/>
                <a:cs typeface="Arial" pitchFamily="34" charset="0"/>
              </a:rPr>
            </a:br>
            <a:r>
              <a:rPr lang="en-US" sz="3600" smtClean="0">
                <a:latin typeface="Arial" pitchFamily="34" charset="0"/>
                <a:ea typeface="ＭＳ Ｐゴシック" pitchFamily="34" charset="-128"/>
                <a:cs typeface="Arial" pitchFamily="34" charset="0"/>
              </a:rPr>
              <a:t>Ideal Case</a:t>
            </a:r>
          </a:p>
        </p:txBody>
      </p:sp>
      <p:sp>
        <p:nvSpPr>
          <p:cNvPr id="72707" name="Rectangle 3"/>
          <p:cNvSpPr>
            <a:spLocks noGrp="1" noChangeArrowheads="1"/>
          </p:cNvSpPr>
          <p:nvPr>
            <p:ph idx="1"/>
          </p:nvPr>
        </p:nvSpPr>
        <p:spPr>
          <a:xfrm>
            <a:off x="762000" y="2895600"/>
            <a:ext cx="7772400" cy="990600"/>
          </a:xfrm>
        </p:spPr>
        <p:txBody>
          <a:bodyPr/>
          <a:lstStyle/>
          <a:p>
            <a:pPr eaLnBrk="1" hangingPunct="1">
              <a:buFontTx/>
              <a:buNone/>
            </a:pPr>
            <a:r>
              <a:rPr lang="en-US" smtClean="0">
                <a:latin typeface="Arial" pitchFamily="34" charset="0"/>
                <a:ea typeface="ＭＳ Ｐゴシック" pitchFamily="34" charset="-128"/>
                <a:cs typeface="Arial" pitchFamily="34" charset="0"/>
              </a:rPr>
              <a:t> </a:t>
            </a:r>
            <a:r>
              <a:rPr lang="en-US" sz="3600" smtClean="0">
                <a:latin typeface="Arial" pitchFamily="34" charset="0"/>
                <a:ea typeface="ＭＳ Ｐゴシック" pitchFamily="34" charset="-128"/>
                <a:cs typeface="Arial" pitchFamily="34" charset="0"/>
              </a:rPr>
              <a:t>Observed = True</a:t>
            </a:r>
            <a:r>
              <a:rPr lang="en-US" sz="4000" smtClean="0">
                <a:latin typeface="Arial" pitchFamily="34" charset="0"/>
                <a:ea typeface="ＭＳ Ｐゴシック" pitchFamily="34" charset="-128"/>
                <a:cs typeface="Arial" pitchFamily="34" charset="0"/>
              </a:rPr>
              <a:t>  </a:t>
            </a:r>
          </a:p>
        </p:txBody>
      </p:sp>
    </p:spTree>
    <p:extLst>
      <p:ext uri="{BB962C8B-B14F-4D97-AF65-F5344CB8AC3E}">
        <p14:creationId xmlns:p14="http://schemas.microsoft.com/office/powerpoint/2010/main" val="419936457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33400" y="609600"/>
            <a:ext cx="8077200" cy="2133600"/>
          </a:xfrm>
        </p:spPr>
        <p:txBody>
          <a:bodyPr anchor="t"/>
          <a:lstStyle/>
          <a:p>
            <a:pPr eaLnBrk="1" hangingPunct="1"/>
            <a:r>
              <a:rPr lang="en-US" sz="3600" smtClean="0">
                <a:latin typeface="Arial" pitchFamily="34" charset="0"/>
                <a:ea typeface="ＭＳ Ｐゴシック" pitchFamily="34" charset="-128"/>
                <a:cs typeface="Arial" pitchFamily="34" charset="0"/>
              </a:rPr>
              <a:t>Relationship between Observed and True Measures of Association:</a:t>
            </a:r>
            <a:br>
              <a:rPr lang="en-US" sz="3600" smtClean="0">
                <a:latin typeface="Arial" pitchFamily="34" charset="0"/>
                <a:ea typeface="ＭＳ Ｐゴシック" pitchFamily="34" charset="-128"/>
                <a:cs typeface="Arial" pitchFamily="34" charset="0"/>
              </a:rPr>
            </a:br>
            <a:r>
              <a:rPr lang="en-US" sz="3600" smtClean="0">
                <a:latin typeface="Arial" pitchFamily="34" charset="0"/>
                <a:ea typeface="ＭＳ Ｐゴシック" pitchFamily="34" charset="-128"/>
                <a:cs typeface="Arial" pitchFamily="34" charset="0"/>
              </a:rPr>
              <a:t>Usual Case</a:t>
            </a:r>
          </a:p>
        </p:txBody>
      </p:sp>
      <p:sp>
        <p:nvSpPr>
          <p:cNvPr id="73731" name="Rectangle 3"/>
          <p:cNvSpPr>
            <a:spLocks noGrp="1" noChangeArrowheads="1"/>
          </p:cNvSpPr>
          <p:nvPr>
            <p:ph idx="1"/>
          </p:nvPr>
        </p:nvSpPr>
        <p:spPr>
          <a:xfrm>
            <a:off x="457200" y="2895600"/>
            <a:ext cx="8458200" cy="990600"/>
          </a:xfrm>
        </p:spPr>
        <p:txBody>
          <a:bodyPr/>
          <a:lstStyle/>
          <a:p>
            <a:pPr eaLnBrk="1" hangingPunct="1">
              <a:buFontTx/>
              <a:buNone/>
            </a:pPr>
            <a:r>
              <a:rPr lang="en-US" sz="2800" smtClean="0">
                <a:latin typeface="Arial" pitchFamily="34" charset="0"/>
                <a:ea typeface="ＭＳ Ｐゴシック" pitchFamily="34" charset="-128"/>
                <a:cs typeface="Arial" pitchFamily="34" charset="0"/>
              </a:rPr>
              <a:t>	</a:t>
            </a:r>
            <a:r>
              <a:rPr lang="en-US" sz="3600" smtClean="0">
                <a:latin typeface="Arial" pitchFamily="34" charset="0"/>
                <a:ea typeface="ＭＳ Ｐゴシック" pitchFamily="34" charset="-128"/>
                <a:cs typeface="Arial" pitchFamily="34" charset="0"/>
              </a:rPr>
              <a:t>Observed = True  x  Correction Factor</a:t>
            </a:r>
          </a:p>
        </p:txBody>
      </p:sp>
    </p:spTree>
    <p:extLst>
      <p:ext uri="{BB962C8B-B14F-4D97-AF65-F5344CB8AC3E}">
        <p14:creationId xmlns:p14="http://schemas.microsoft.com/office/powerpoint/2010/main" val="2605955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ctrTitle"/>
          </p:nvPr>
        </p:nvSpPr>
        <p:spPr>
          <a:xfrm>
            <a:off x="685800" y="1524000"/>
            <a:ext cx="7772400" cy="1470025"/>
          </a:xfrm>
        </p:spPr>
        <p:txBody>
          <a:bodyPr/>
          <a:lstStyle/>
          <a:p>
            <a:pPr eaLnBrk="1" hangingPunct="1"/>
            <a:r>
              <a:rPr lang="en-US" smtClean="0"/>
              <a:t>“The Cholesterol Controversy is over: Why did it take so long?”</a:t>
            </a:r>
          </a:p>
        </p:txBody>
      </p:sp>
      <p:sp>
        <p:nvSpPr>
          <p:cNvPr id="6147" name="Subtitle 4"/>
          <p:cNvSpPr>
            <a:spLocks noGrp="1"/>
          </p:cNvSpPr>
          <p:nvPr>
            <p:ph type="subTitle" idx="1"/>
          </p:nvPr>
        </p:nvSpPr>
        <p:spPr>
          <a:xfrm>
            <a:off x="990600" y="3505200"/>
            <a:ext cx="7162800" cy="1752600"/>
          </a:xfrm>
        </p:spPr>
        <p:txBody>
          <a:bodyPr/>
          <a:lstStyle/>
          <a:p>
            <a:pPr eaLnBrk="1" hangingPunct="1"/>
            <a:r>
              <a:rPr lang="en-US" sz="4000" smtClean="0"/>
              <a:t>Daniel Steinberg, MD, PhD</a:t>
            </a:r>
          </a:p>
          <a:p>
            <a:pPr eaLnBrk="1" hangingPunct="1"/>
            <a:r>
              <a:rPr lang="en-US" sz="4000" smtClean="0"/>
              <a:t>Circulation 1989;80:1070-1078</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533400"/>
            <a:ext cx="7772400" cy="1676400"/>
          </a:xfrm>
        </p:spPr>
        <p:txBody>
          <a:bodyPr anchor="t"/>
          <a:lstStyle/>
          <a:p>
            <a:pPr eaLnBrk="1" hangingPunct="1"/>
            <a:r>
              <a:rPr lang="en-US" sz="3600" smtClean="0">
                <a:latin typeface="Arial" pitchFamily="34" charset="0"/>
                <a:ea typeface="ＭＳ Ｐゴシック" pitchFamily="34" charset="-128"/>
                <a:cs typeface="Arial" pitchFamily="34" charset="0"/>
              </a:rPr>
              <a:t>Relationship between Observed and True Univariate Measures of Association:</a:t>
            </a:r>
            <a:r>
              <a:rPr lang="en-US" sz="3600" smtClean="0">
                <a:solidFill>
                  <a:srgbClr val="593160"/>
                </a:solidFill>
                <a:latin typeface="Arial" pitchFamily="34" charset="0"/>
                <a:ea typeface="ＭＳ Ｐゴシック" pitchFamily="34" charset="-128"/>
                <a:cs typeface="Arial" pitchFamily="34" charset="0"/>
              </a:rPr>
              <a:t/>
            </a:r>
            <a:br>
              <a:rPr lang="en-US" sz="3600" smtClean="0">
                <a:solidFill>
                  <a:srgbClr val="593160"/>
                </a:solidFill>
                <a:latin typeface="Arial" pitchFamily="34" charset="0"/>
                <a:ea typeface="ＭＳ Ｐゴシック" pitchFamily="34" charset="-128"/>
                <a:cs typeface="Arial" pitchFamily="34" charset="0"/>
              </a:rPr>
            </a:br>
            <a:endParaRPr lang="en-US" sz="3600" smtClean="0">
              <a:solidFill>
                <a:srgbClr val="593160"/>
              </a:solidFill>
              <a:latin typeface="Arial" pitchFamily="34" charset="0"/>
              <a:ea typeface="ＭＳ Ｐゴシック" pitchFamily="34" charset="-128"/>
              <a:cs typeface="Arial" pitchFamily="34" charset="0"/>
            </a:endParaRPr>
          </a:p>
        </p:txBody>
      </p:sp>
      <p:sp>
        <p:nvSpPr>
          <p:cNvPr id="74755" name="Rectangle 3"/>
          <p:cNvSpPr>
            <a:spLocks noGrp="1" noChangeArrowheads="1"/>
          </p:cNvSpPr>
          <p:nvPr>
            <p:ph idx="1"/>
          </p:nvPr>
        </p:nvSpPr>
        <p:spPr>
          <a:xfrm>
            <a:off x="762000" y="2667000"/>
            <a:ext cx="8077200" cy="2743200"/>
          </a:xfrm>
        </p:spPr>
        <p:txBody>
          <a:bodyPr/>
          <a:lstStyle/>
          <a:p>
            <a:pPr eaLnBrk="1" hangingPunct="1">
              <a:buFontTx/>
              <a:buNone/>
            </a:pPr>
            <a:r>
              <a:rPr lang="en-US" sz="3600" smtClean="0">
                <a:latin typeface="Arial" pitchFamily="34" charset="0"/>
                <a:ea typeface="ＭＳ Ｐゴシック" pitchFamily="34" charset="-128"/>
                <a:cs typeface="Arial" pitchFamily="34" charset="0"/>
              </a:rPr>
              <a:t>Observed = True  x  Correction Factor</a:t>
            </a:r>
          </a:p>
          <a:p>
            <a:pPr eaLnBrk="1" hangingPunct="1">
              <a:buFontTx/>
              <a:buNone/>
            </a:pPr>
            <a:endParaRPr lang="en-US" sz="3600" smtClean="0">
              <a:latin typeface="Arial" pitchFamily="34" charset="0"/>
              <a:ea typeface="ＭＳ Ｐゴシック" pitchFamily="34" charset="-128"/>
              <a:cs typeface="Arial" pitchFamily="34" charset="0"/>
            </a:endParaRPr>
          </a:p>
          <a:p>
            <a:pPr eaLnBrk="1" hangingPunct="1">
              <a:spcBef>
                <a:spcPct val="50000"/>
              </a:spcBef>
            </a:pPr>
            <a:r>
              <a:rPr lang="en-US" smtClean="0">
                <a:solidFill>
                  <a:srgbClr val="00CC00"/>
                </a:solidFill>
                <a:latin typeface="Arial" pitchFamily="34" charset="0"/>
                <a:ea typeface="ＭＳ Ｐゴシック" pitchFamily="34" charset="-128"/>
                <a:cs typeface="Arial" pitchFamily="34" charset="0"/>
              </a:rPr>
              <a:t>Where: Correction Factor is always ≤ 1</a:t>
            </a:r>
          </a:p>
          <a:p>
            <a:pPr eaLnBrk="1" hangingPunct="1">
              <a:buFontTx/>
              <a:buNone/>
            </a:pPr>
            <a:endParaRPr lang="en-US" sz="3600" smtClean="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5499571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533400"/>
            <a:ext cx="7772400" cy="1676400"/>
          </a:xfrm>
        </p:spPr>
        <p:txBody>
          <a:bodyPr anchor="t"/>
          <a:lstStyle/>
          <a:p>
            <a:pPr eaLnBrk="1" hangingPunct="1"/>
            <a:r>
              <a:rPr lang="en-US" sz="3600" smtClean="0">
                <a:latin typeface="Arial" pitchFamily="34" charset="0"/>
                <a:ea typeface="ＭＳ Ｐゴシック" pitchFamily="34" charset="-128"/>
                <a:cs typeface="Arial" pitchFamily="34" charset="0"/>
              </a:rPr>
              <a:t>Relationship between Observed and True Multivariable Measures of Association</a:t>
            </a:r>
            <a:r>
              <a:rPr lang="en-US" sz="3600" smtClean="0">
                <a:solidFill>
                  <a:srgbClr val="593160"/>
                </a:solidFill>
                <a:latin typeface="Arial" pitchFamily="34" charset="0"/>
                <a:ea typeface="ＭＳ Ｐゴシック" pitchFamily="34" charset="-128"/>
                <a:cs typeface="Arial" pitchFamily="34" charset="0"/>
              </a:rPr>
              <a:t>:</a:t>
            </a:r>
            <a:br>
              <a:rPr lang="en-US" sz="3600" smtClean="0">
                <a:solidFill>
                  <a:srgbClr val="593160"/>
                </a:solidFill>
                <a:latin typeface="Arial" pitchFamily="34" charset="0"/>
                <a:ea typeface="ＭＳ Ｐゴシック" pitchFamily="34" charset="-128"/>
                <a:cs typeface="Arial" pitchFamily="34" charset="0"/>
              </a:rPr>
            </a:br>
            <a:endParaRPr lang="en-US" sz="3600" smtClean="0">
              <a:solidFill>
                <a:srgbClr val="593160"/>
              </a:solidFill>
              <a:latin typeface="Arial" pitchFamily="34" charset="0"/>
              <a:ea typeface="ＭＳ Ｐゴシック" pitchFamily="34" charset="-128"/>
              <a:cs typeface="Arial" pitchFamily="34" charset="0"/>
            </a:endParaRPr>
          </a:p>
        </p:txBody>
      </p:sp>
      <p:sp>
        <p:nvSpPr>
          <p:cNvPr id="45059" name="Rectangle 3"/>
          <p:cNvSpPr>
            <a:spLocks noGrp="1" noChangeArrowheads="1"/>
          </p:cNvSpPr>
          <p:nvPr>
            <p:ph idx="1"/>
          </p:nvPr>
        </p:nvSpPr>
        <p:spPr>
          <a:xfrm>
            <a:off x="609600" y="2590800"/>
            <a:ext cx="8534400" cy="2362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defRPr/>
            </a:pPr>
            <a:r>
              <a:rPr lang="en-US" sz="3600" dirty="0" smtClean="0">
                <a:latin typeface="Arial" charset="0"/>
                <a:ea typeface="ＭＳ Ｐゴシック" pitchFamily="34" charset="-128"/>
                <a:cs typeface="Arial" charset="0"/>
              </a:rPr>
              <a:t>Observed = True  x  Correction Factor</a:t>
            </a:r>
          </a:p>
          <a:p>
            <a:pPr marL="0" indent="0" eaLnBrk="1" hangingPunct="1">
              <a:buFontTx/>
              <a:buNone/>
              <a:defRPr/>
            </a:pPr>
            <a:endParaRPr lang="en-US" dirty="0" smtClean="0">
              <a:solidFill>
                <a:srgbClr val="00CC00"/>
              </a:solidFill>
              <a:latin typeface="Arial" charset="0"/>
              <a:ea typeface="ＭＳ Ｐゴシック" pitchFamily="34" charset="-128"/>
              <a:cs typeface="Arial" charset="0"/>
            </a:endParaRPr>
          </a:p>
          <a:p>
            <a:pPr eaLnBrk="1" hangingPunct="1">
              <a:defRPr/>
            </a:pPr>
            <a:r>
              <a:rPr lang="en-US" dirty="0" smtClean="0">
                <a:solidFill>
                  <a:srgbClr val="00CC00"/>
                </a:solidFill>
                <a:latin typeface="Arial" charset="0"/>
                <a:ea typeface="ＭＳ Ｐゴシック" pitchFamily="34" charset="-128"/>
                <a:cs typeface="Arial" charset="0"/>
              </a:rPr>
              <a:t>Where:  1&gt; Correction Factor ≥ 1</a:t>
            </a:r>
          </a:p>
          <a:p>
            <a:pPr eaLnBrk="1" hangingPunct="1">
              <a:buFontTx/>
              <a:buNone/>
              <a:defRPr/>
            </a:pPr>
            <a:endParaRPr lang="en-US" sz="3600" dirty="0" smtClean="0">
              <a:latin typeface="Arial" charset="0"/>
              <a:ea typeface="ＭＳ Ｐゴシック" pitchFamily="34" charset="-128"/>
              <a:cs typeface="Arial" charset="0"/>
            </a:endParaRPr>
          </a:p>
          <a:p>
            <a:pPr eaLnBrk="1" hangingPunct="1">
              <a:buFontTx/>
              <a:buNone/>
              <a:defRPr/>
            </a:pPr>
            <a:endParaRPr lang="en-US" sz="3600" dirty="0" smtClean="0">
              <a:latin typeface="Arial" charset="0"/>
              <a:ea typeface="ＭＳ Ｐゴシック" pitchFamily="34" charset="-128"/>
              <a:cs typeface="Arial" charset="0"/>
            </a:endParaRPr>
          </a:p>
        </p:txBody>
      </p:sp>
      <p:sp>
        <p:nvSpPr>
          <p:cNvPr id="75780" name="Text Box 4"/>
          <p:cNvSpPr txBox="1">
            <a:spLocks noChangeArrowheads="1"/>
          </p:cNvSpPr>
          <p:nvPr/>
        </p:nvSpPr>
        <p:spPr bwMode="auto">
          <a:xfrm>
            <a:off x="536575" y="4902200"/>
            <a:ext cx="7467600" cy="584200"/>
          </a:xfrm>
          <a:prstGeom prst="rect">
            <a:avLst/>
          </a:prstGeom>
          <a:noFill/>
          <a:ln w="9525">
            <a:noFill/>
            <a:miter lim="800000"/>
            <a:headEnd/>
            <a:tailEnd/>
          </a:ln>
        </p:spPr>
        <p:txBody>
          <a:bodyPr>
            <a:spAutoFit/>
          </a:bodyPr>
          <a:lstStyle/>
          <a:p>
            <a:pPr>
              <a:spcBef>
                <a:spcPct val="50000"/>
              </a:spcBef>
            </a:pPr>
            <a:endParaRPr lang="en-US" sz="3200">
              <a:solidFill>
                <a:srgbClr val="593160"/>
              </a:solidFill>
              <a:ea typeface="ＭＳ Ｐゴシック" pitchFamily="34" charset="-128"/>
              <a:cs typeface="Times New Roman" pitchFamily="18" charset="0"/>
            </a:endParaRPr>
          </a:p>
        </p:txBody>
      </p:sp>
    </p:spTree>
    <p:extLst>
      <p:ext uri="{BB962C8B-B14F-4D97-AF65-F5344CB8AC3E}">
        <p14:creationId xmlns:p14="http://schemas.microsoft.com/office/powerpoint/2010/main" val="24535568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4" name="Rectangle 4"/>
          <p:cNvSpPr>
            <a:spLocks noGrp="1" noChangeArrowheads="1"/>
          </p:cNvSpPr>
          <p:nvPr>
            <p:ph type="title" idx="4294967295"/>
          </p:nvPr>
        </p:nvSpPr>
        <p:spPr>
          <a:xfrm>
            <a:off x="0" y="990600"/>
            <a:ext cx="9144000" cy="914400"/>
          </a:xfrm>
        </p:spPr>
        <p:txBody>
          <a:bodyPr>
            <a:normAutofit fontScale="90000"/>
          </a:bodyPr>
          <a:lstStyle/>
          <a:p>
            <a:pPr eaLnBrk="1" hangingPunct="1">
              <a:defRPr/>
            </a:pPr>
            <a:r>
              <a:rPr lang="en-US" sz="3600">
                <a:latin typeface="Arial" charset="0"/>
                <a:cs typeface="Arial" charset="0"/>
              </a:rPr>
              <a:t>Components of Total Variation: </a:t>
            </a:r>
            <a:br>
              <a:rPr lang="en-US" sz="3600">
                <a:latin typeface="Arial" charset="0"/>
                <a:cs typeface="Arial" charset="0"/>
              </a:rPr>
            </a:br>
            <a:r>
              <a:rPr lang="en-US" sz="3600">
                <a:latin typeface="Arial" charset="0"/>
                <a:cs typeface="Arial" charset="0"/>
              </a:rPr>
              <a:t>Ideal Case</a:t>
            </a:r>
            <a:br>
              <a:rPr lang="en-US" sz="3600">
                <a:latin typeface="Arial" charset="0"/>
                <a:cs typeface="Arial" charset="0"/>
              </a:rPr>
            </a:br>
            <a:endParaRPr lang="en-US" sz="3600">
              <a:solidFill>
                <a:srgbClr val="D60093"/>
              </a:solidFill>
              <a:latin typeface="Arial" charset="0"/>
              <a:cs typeface="Arial" charset="0"/>
            </a:endParaRPr>
          </a:p>
        </p:txBody>
      </p:sp>
      <p:graphicFrame>
        <p:nvGraphicFramePr>
          <p:cNvPr id="76803" name="Object 15"/>
          <p:cNvGraphicFramePr>
            <a:graphicFrameLocks noGrp="1" noChangeAspect="1"/>
          </p:cNvGraphicFramePr>
          <p:nvPr>
            <p:ph idx="4294967295"/>
          </p:nvPr>
        </p:nvGraphicFramePr>
        <p:xfrm>
          <a:off x="4078288" y="5032375"/>
          <a:ext cx="771525" cy="336550"/>
        </p:xfrm>
        <a:graphic>
          <a:graphicData uri="http://schemas.openxmlformats.org/presentationml/2006/ole">
            <mc:AlternateContent xmlns:mc="http://schemas.openxmlformats.org/markup-compatibility/2006">
              <mc:Choice xmlns:v="urn:schemas-microsoft-com:vml" Requires="v">
                <p:oleObj spid="_x0000_s140630" name="Equation" r:id="rId3" imgW="3200400" imgH="1447800" progId="">
                  <p:embed/>
                </p:oleObj>
              </mc:Choice>
              <mc:Fallback>
                <p:oleObj name="Equation" r:id="rId3" imgW="3200400" imgH="1447800" progId="">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8288" y="5032375"/>
                        <a:ext cx="771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6804" name="Rectangle 6"/>
          <p:cNvSpPr>
            <a:spLocks noChangeArrowheads="1"/>
          </p:cNvSpPr>
          <p:nvPr/>
        </p:nvSpPr>
        <p:spPr bwMode="auto">
          <a:xfrm>
            <a:off x="0" y="3314700"/>
            <a:ext cx="9144000" cy="419100"/>
          </a:xfrm>
          <a:prstGeom prst="rect">
            <a:avLst/>
          </a:prstGeom>
          <a:noFill/>
          <a:ln w="9525">
            <a:noFill/>
            <a:miter lim="800000"/>
            <a:headEnd/>
            <a:tailEnd/>
          </a:ln>
        </p:spPr>
        <p:txBody>
          <a:bodyPr anchor="ctr">
            <a:spAutoFit/>
          </a:bodyPr>
          <a:lstStyle/>
          <a:p>
            <a:endParaRPr lang="en-US">
              <a:solidFill>
                <a:srgbClr val="FFFFFF"/>
              </a:solidFill>
              <a:ea typeface="ＭＳ Ｐゴシック" pitchFamily="34" charset="-128"/>
            </a:endParaRPr>
          </a:p>
        </p:txBody>
      </p:sp>
      <p:sp>
        <p:nvSpPr>
          <p:cNvPr id="76805" name="Rectangle 8"/>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a:solidFill>
                <a:srgbClr val="FFFFFF"/>
              </a:solidFill>
              <a:ea typeface="ＭＳ Ｐゴシック" pitchFamily="34" charset="-128"/>
            </a:endParaRPr>
          </a:p>
        </p:txBody>
      </p:sp>
      <p:sp>
        <p:nvSpPr>
          <p:cNvPr id="76806" name="Rectangle 10"/>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a:solidFill>
                <a:srgbClr val="FFFFFF"/>
              </a:solidFill>
              <a:ea typeface="ＭＳ Ｐゴシック" pitchFamily="34" charset="-128"/>
            </a:endParaRPr>
          </a:p>
        </p:txBody>
      </p:sp>
      <p:graphicFrame>
        <p:nvGraphicFramePr>
          <p:cNvPr id="76807" name="Object 9"/>
          <p:cNvGraphicFramePr>
            <a:graphicFrameLocks noChangeAspect="1"/>
          </p:cNvGraphicFramePr>
          <p:nvPr/>
        </p:nvGraphicFramePr>
        <p:xfrm>
          <a:off x="2362200" y="3200400"/>
          <a:ext cx="3935413" cy="1409700"/>
        </p:xfrm>
        <a:graphic>
          <a:graphicData uri="http://schemas.openxmlformats.org/presentationml/2006/ole">
            <mc:AlternateContent xmlns:mc="http://schemas.openxmlformats.org/markup-compatibility/2006">
              <mc:Choice xmlns:v="urn:schemas-microsoft-com:vml" Requires="v">
                <p:oleObj spid="_x0000_s140631" name="Equation" r:id="rId5" imgW="634725" imgH="228501" progId="">
                  <p:embed/>
                </p:oleObj>
              </mc:Choice>
              <mc:Fallback>
                <p:oleObj name="Equation" r:id="rId5" imgW="634725" imgH="228501"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3200400"/>
                        <a:ext cx="3935413" cy="140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808" name="Rectangle 12"/>
          <p:cNvSpPr>
            <a:spLocks noChangeArrowheads="1"/>
          </p:cNvSpPr>
          <p:nvPr/>
        </p:nvSpPr>
        <p:spPr bwMode="auto">
          <a:xfrm>
            <a:off x="-304800" y="3429000"/>
            <a:ext cx="9144000" cy="0"/>
          </a:xfrm>
          <a:prstGeom prst="rect">
            <a:avLst/>
          </a:prstGeom>
          <a:noFill/>
          <a:ln w="9525">
            <a:noFill/>
            <a:miter lim="800000"/>
            <a:headEnd/>
            <a:tailEnd/>
          </a:ln>
        </p:spPr>
        <p:txBody>
          <a:bodyPr wrap="none" anchor="ctr">
            <a:spAutoFit/>
          </a:bodyPr>
          <a:lstStyle/>
          <a:p>
            <a:endParaRPr lang="en-US">
              <a:solidFill>
                <a:srgbClr val="FFFFFF"/>
              </a:solidFill>
              <a:ea typeface="ＭＳ Ｐゴシック" pitchFamily="34" charset="-128"/>
            </a:endParaRPr>
          </a:p>
        </p:txBody>
      </p:sp>
      <p:graphicFrame>
        <p:nvGraphicFramePr>
          <p:cNvPr id="76809" name="Object 11"/>
          <p:cNvGraphicFramePr>
            <a:graphicFrameLocks noChangeAspect="1"/>
          </p:cNvGraphicFramePr>
          <p:nvPr/>
        </p:nvGraphicFramePr>
        <p:xfrm>
          <a:off x="2362200" y="2209800"/>
          <a:ext cx="4343400" cy="1555750"/>
        </p:xfrm>
        <a:graphic>
          <a:graphicData uri="http://schemas.openxmlformats.org/presentationml/2006/ole">
            <mc:AlternateContent xmlns:mc="http://schemas.openxmlformats.org/markup-compatibility/2006">
              <mc:Choice xmlns:v="urn:schemas-microsoft-com:vml" Requires="v">
                <p:oleObj spid="_x0000_s140632" name="Equation" r:id="rId7" imgW="634725" imgH="228501" progId="">
                  <p:embed/>
                </p:oleObj>
              </mc:Choice>
              <mc:Fallback>
                <p:oleObj name="Equation" r:id="rId7" imgW="634725" imgH="228501"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2200" y="2209800"/>
                        <a:ext cx="4343400" cy="155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810" name="Rectangle 18"/>
          <p:cNvSpPr>
            <a:spLocks noChangeArrowheads="1"/>
          </p:cNvSpPr>
          <p:nvPr/>
        </p:nvSpPr>
        <p:spPr bwMode="auto">
          <a:xfrm>
            <a:off x="0" y="3081338"/>
            <a:ext cx="9144000" cy="0"/>
          </a:xfrm>
          <a:prstGeom prst="rect">
            <a:avLst/>
          </a:prstGeom>
          <a:noFill/>
          <a:ln w="9525">
            <a:noFill/>
            <a:miter lim="800000"/>
            <a:headEnd/>
            <a:tailEnd/>
          </a:ln>
        </p:spPr>
        <p:txBody>
          <a:bodyPr wrap="none" anchor="ctr">
            <a:spAutoFit/>
          </a:bodyPr>
          <a:lstStyle/>
          <a:p>
            <a:endParaRPr lang="en-US">
              <a:solidFill>
                <a:srgbClr val="FFFFFF"/>
              </a:solidFill>
              <a:ea typeface="ＭＳ Ｐゴシック" pitchFamily="34" charset="-128"/>
            </a:endParaRPr>
          </a:p>
        </p:txBody>
      </p:sp>
      <p:graphicFrame>
        <p:nvGraphicFramePr>
          <p:cNvPr id="76811" name="Object 17"/>
          <p:cNvGraphicFramePr>
            <a:graphicFrameLocks noChangeAspect="1"/>
          </p:cNvGraphicFramePr>
          <p:nvPr/>
        </p:nvGraphicFramePr>
        <p:xfrm>
          <a:off x="838200" y="4191000"/>
          <a:ext cx="7813675" cy="1625600"/>
        </p:xfrm>
        <a:graphic>
          <a:graphicData uri="http://schemas.openxmlformats.org/presentationml/2006/ole">
            <mc:AlternateContent xmlns:mc="http://schemas.openxmlformats.org/markup-compatibility/2006">
              <mc:Choice xmlns:v="urn:schemas-microsoft-com:vml" Requires="v">
                <p:oleObj spid="_x0000_s140633" name="Equation" r:id="rId9" imgW="3340100" imgH="698500" progId="">
                  <p:embed/>
                </p:oleObj>
              </mc:Choice>
              <mc:Fallback>
                <p:oleObj name="Equation" r:id="rId9" imgW="3340100" imgH="69850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8200" y="4191000"/>
                        <a:ext cx="7813675" cy="162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812" name="TextBox 12"/>
          <p:cNvSpPr txBox="1">
            <a:spLocks noChangeArrowheads="1"/>
          </p:cNvSpPr>
          <p:nvPr/>
        </p:nvSpPr>
        <p:spPr bwMode="auto">
          <a:xfrm>
            <a:off x="685800" y="4191000"/>
            <a:ext cx="1443038" cy="523875"/>
          </a:xfrm>
          <a:prstGeom prst="rect">
            <a:avLst/>
          </a:prstGeom>
          <a:solidFill>
            <a:schemeClr val="bg1"/>
          </a:solidFill>
          <a:ln w="9525">
            <a:noFill/>
            <a:miter lim="800000"/>
            <a:headEnd/>
            <a:tailEnd/>
          </a:ln>
        </p:spPr>
        <p:txBody>
          <a:bodyPr wrap="none">
            <a:spAutoFit/>
          </a:bodyPr>
          <a:lstStyle/>
          <a:p>
            <a:r>
              <a:rPr lang="en-US" sz="2800">
                <a:solidFill>
                  <a:srgbClr val="FFFFFF"/>
                </a:solidFill>
                <a:latin typeface="Arial" pitchFamily="34" charset="0"/>
                <a:ea typeface="ＭＳ Ｐゴシック" pitchFamily="34" charset="-128"/>
                <a:cs typeface="Arial" pitchFamily="34" charset="0"/>
              </a:rPr>
              <a:t>Where: </a:t>
            </a:r>
          </a:p>
        </p:txBody>
      </p:sp>
      <p:sp>
        <p:nvSpPr>
          <p:cNvPr id="76813" name="TextBox 13"/>
          <p:cNvSpPr txBox="1">
            <a:spLocks noChangeArrowheads="1"/>
          </p:cNvSpPr>
          <p:nvPr/>
        </p:nvSpPr>
        <p:spPr bwMode="auto">
          <a:xfrm>
            <a:off x="1524000" y="4724400"/>
            <a:ext cx="7239000" cy="461963"/>
          </a:xfrm>
          <a:prstGeom prst="rect">
            <a:avLst/>
          </a:prstGeom>
          <a:solidFill>
            <a:schemeClr val="bg1"/>
          </a:solidFill>
          <a:ln w="9525">
            <a:noFill/>
            <a:miter lim="800000"/>
            <a:headEnd/>
            <a:tailEnd/>
          </a:ln>
        </p:spPr>
        <p:txBody>
          <a:bodyPr>
            <a:spAutoFit/>
          </a:bodyPr>
          <a:lstStyle/>
          <a:p>
            <a:r>
              <a:rPr lang="en-US">
                <a:solidFill>
                  <a:srgbClr val="FFFFFF"/>
                </a:solidFill>
                <a:latin typeface="Arial" pitchFamily="34" charset="0"/>
                <a:ea typeface="ＭＳ Ｐゴシック" pitchFamily="34" charset="-128"/>
                <a:cs typeface="Arial" pitchFamily="34" charset="0"/>
              </a:rPr>
              <a:t> =  Total variance of the total observed distribution</a:t>
            </a:r>
          </a:p>
        </p:txBody>
      </p:sp>
      <p:sp>
        <p:nvSpPr>
          <p:cNvPr id="76814" name="TextBox 14"/>
          <p:cNvSpPr txBox="1">
            <a:spLocks noChangeArrowheads="1"/>
          </p:cNvSpPr>
          <p:nvPr/>
        </p:nvSpPr>
        <p:spPr bwMode="auto">
          <a:xfrm>
            <a:off x="1371600" y="5334000"/>
            <a:ext cx="4724400" cy="461963"/>
          </a:xfrm>
          <a:prstGeom prst="rect">
            <a:avLst/>
          </a:prstGeom>
          <a:solidFill>
            <a:schemeClr val="bg1"/>
          </a:solidFill>
          <a:ln w="9525">
            <a:noFill/>
            <a:miter lim="800000"/>
            <a:headEnd/>
            <a:tailEnd/>
          </a:ln>
        </p:spPr>
        <p:txBody>
          <a:bodyPr>
            <a:spAutoFit/>
          </a:bodyPr>
          <a:lstStyle/>
          <a:p>
            <a:r>
              <a:rPr lang="en-US">
                <a:solidFill>
                  <a:srgbClr val="FFFFFF"/>
                </a:solidFill>
                <a:latin typeface="Arial" pitchFamily="34" charset="0"/>
                <a:ea typeface="ＭＳ Ｐゴシック" pitchFamily="34" charset="-128"/>
                <a:cs typeface="Arial" pitchFamily="34" charset="0"/>
              </a:rPr>
              <a:t>=  Between – person variation</a:t>
            </a:r>
          </a:p>
        </p:txBody>
      </p:sp>
    </p:spTree>
    <p:extLst>
      <p:ext uri="{BB962C8B-B14F-4D97-AF65-F5344CB8AC3E}">
        <p14:creationId xmlns:p14="http://schemas.microsoft.com/office/powerpoint/2010/main" val="135871243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Grp="1" noChangeArrowheads="1"/>
          </p:cNvSpPr>
          <p:nvPr>
            <p:ph type="title" idx="4294967295"/>
          </p:nvPr>
        </p:nvSpPr>
        <p:spPr>
          <a:xfrm>
            <a:off x="685800" y="228600"/>
            <a:ext cx="7772400" cy="1524000"/>
          </a:xfrm>
        </p:spPr>
        <p:txBody>
          <a:bodyPr/>
          <a:lstStyle/>
          <a:p>
            <a:pPr eaLnBrk="1" hangingPunct="1"/>
            <a:r>
              <a:rPr lang="en-US" sz="4000" smtClean="0">
                <a:latin typeface="Arial" pitchFamily="34" charset="0"/>
                <a:cs typeface="Arial" pitchFamily="34" charset="0"/>
              </a:rPr>
              <a:t>Components of Total Variation:</a:t>
            </a:r>
            <a:br>
              <a:rPr lang="en-US" sz="4000" smtClean="0">
                <a:latin typeface="Arial" pitchFamily="34" charset="0"/>
                <a:cs typeface="Arial" pitchFamily="34" charset="0"/>
              </a:rPr>
            </a:br>
            <a:r>
              <a:rPr lang="en-US" sz="4000" smtClean="0">
                <a:latin typeface="Arial" pitchFamily="34" charset="0"/>
                <a:cs typeface="Arial" pitchFamily="34" charset="0"/>
              </a:rPr>
              <a:t>Usual Case</a:t>
            </a:r>
          </a:p>
        </p:txBody>
      </p:sp>
      <p:graphicFrame>
        <p:nvGraphicFramePr>
          <p:cNvPr id="77827" name="Object 5"/>
          <p:cNvGraphicFramePr>
            <a:graphicFrameLocks noGrp="1" noChangeAspect="1"/>
          </p:cNvGraphicFramePr>
          <p:nvPr>
            <p:ph sz="half" idx="4294967295"/>
          </p:nvPr>
        </p:nvGraphicFramePr>
        <p:xfrm>
          <a:off x="2149475" y="3989388"/>
          <a:ext cx="1103313" cy="417512"/>
        </p:xfrm>
        <a:graphic>
          <a:graphicData uri="http://schemas.openxmlformats.org/presentationml/2006/ole">
            <mc:AlternateContent xmlns:mc="http://schemas.openxmlformats.org/markup-compatibility/2006">
              <mc:Choice xmlns:v="urn:schemas-microsoft-com:vml" Requires="v">
                <p:oleObj spid="_x0000_s141569" name="Equation" r:id="rId3" imgW="1168400" imgH="457200" progId="">
                  <p:embed/>
                </p:oleObj>
              </mc:Choice>
              <mc:Fallback>
                <p:oleObj name="Equation" r:id="rId3" imgW="1168400" imgH="457200" progId="">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9475" y="3989388"/>
                        <a:ext cx="1103313" cy="41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7828" name="Object 7"/>
          <p:cNvGraphicFramePr>
            <a:graphicFrameLocks noGrp="1" noChangeAspect="1"/>
          </p:cNvGraphicFramePr>
          <p:nvPr>
            <p:ph sz="quarter" idx="4294967295"/>
          </p:nvPr>
        </p:nvGraphicFramePr>
        <p:xfrm>
          <a:off x="1333500" y="2259013"/>
          <a:ext cx="6405563" cy="1206500"/>
        </p:xfrm>
        <a:graphic>
          <a:graphicData uri="http://schemas.openxmlformats.org/presentationml/2006/ole">
            <mc:AlternateContent xmlns:mc="http://schemas.openxmlformats.org/markup-compatibility/2006">
              <mc:Choice xmlns:v="urn:schemas-microsoft-com:vml" Requires="v">
                <p:oleObj spid="_x0000_s141570" name="Equation" r:id="rId5" imgW="1168400" imgH="228600" progId="">
                  <p:embed/>
                </p:oleObj>
              </mc:Choice>
              <mc:Fallback>
                <p:oleObj name="Equation" r:id="rId5" imgW="1168400" imgH="228600" progId="">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3500" y="2259013"/>
                        <a:ext cx="640556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7829" name="Object 9"/>
          <p:cNvGraphicFramePr>
            <a:graphicFrameLocks noGrp="1" noChangeAspect="1"/>
          </p:cNvGraphicFramePr>
          <p:nvPr>
            <p:ph sz="quarter" idx="4294967295"/>
          </p:nvPr>
        </p:nvGraphicFramePr>
        <p:xfrm>
          <a:off x="544513" y="3429000"/>
          <a:ext cx="8294687" cy="2900363"/>
        </p:xfrm>
        <a:graphic>
          <a:graphicData uri="http://schemas.openxmlformats.org/presentationml/2006/ole">
            <mc:AlternateContent xmlns:mc="http://schemas.openxmlformats.org/markup-compatibility/2006">
              <mc:Choice xmlns:v="urn:schemas-microsoft-com:vml" Requires="v">
                <p:oleObj spid="_x0000_s141571" name="Equation" r:id="rId7" imgW="3378200" imgH="1181100" progId="">
                  <p:embed/>
                </p:oleObj>
              </mc:Choice>
              <mc:Fallback>
                <p:oleObj name="Equation" r:id="rId7" imgW="3378200" imgH="1181100" progId="">
                  <p:embed/>
                  <p:pic>
                    <p:nvPicPr>
                      <p:cNvPr id="0" name=""/>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4513" y="3429000"/>
                        <a:ext cx="8294687" cy="290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7830" name="TextBox 5"/>
          <p:cNvSpPr txBox="1">
            <a:spLocks noChangeArrowheads="1"/>
          </p:cNvSpPr>
          <p:nvPr/>
        </p:nvSpPr>
        <p:spPr bwMode="auto">
          <a:xfrm>
            <a:off x="1143000" y="4038600"/>
            <a:ext cx="7239000" cy="461963"/>
          </a:xfrm>
          <a:prstGeom prst="rect">
            <a:avLst/>
          </a:prstGeom>
          <a:solidFill>
            <a:schemeClr val="bg1"/>
          </a:solidFill>
          <a:ln w="9525">
            <a:noFill/>
            <a:miter lim="800000"/>
            <a:headEnd/>
            <a:tailEnd/>
          </a:ln>
        </p:spPr>
        <p:txBody>
          <a:bodyPr>
            <a:spAutoFit/>
          </a:bodyPr>
          <a:lstStyle/>
          <a:p>
            <a:r>
              <a:rPr lang="en-US">
                <a:solidFill>
                  <a:srgbClr val="FFFFFF"/>
                </a:solidFill>
                <a:latin typeface="Arial" pitchFamily="34" charset="0"/>
                <a:ea typeface="ＭＳ Ｐゴシック" pitchFamily="34" charset="-128"/>
                <a:cs typeface="Arial" pitchFamily="34" charset="0"/>
              </a:rPr>
              <a:t> =  Total variance of observed distribution</a:t>
            </a:r>
          </a:p>
        </p:txBody>
      </p:sp>
      <p:sp>
        <p:nvSpPr>
          <p:cNvPr id="77831" name="TextBox 6"/>
          <p:cNvSpPr txBox="1">
            <a:spLocks noChangeArrowheads="1"/>
          </p:cNvSpPr>
          <p:nvPr/>
        </p:nvSpPr>
        <p:spPr bwMode="auto">
          <a:xfrm>
            <a:off x="1143000" y="4648200"/>
            <a:ext cx="4724400" cy="461963"/>
          </a:xfrm>
          <a:prstGeom prst="rect">
            <a:avLst/>
          </a:prstGeom>
          <a:solidFill>
            <a:schemeClr val="bg1"/>
          </a:solidFill>
          <a:ln w="9525">
            <a:noFill/>
            <a:miter lim="800000"/>
            <a:headEnd/>
            <a:tailEnd/>
          </a:ln>
        </p:spPr>
        <p:txBody>
          <a:bodyPr>
            <a:spAutoFit/>
          </a:bodyPr>
          <a:lstStyle/>
          <a:p>
            <a:r>
              <a:rPr lang="en-US">
                <a:solidFill>
                  <a:srgbClr val="FFFFFF"/>
                </a:solidFill>
                <a:latin typeface="Arial" pitchFamily="34" charset="0"/>
                <a:ea typeface="ＭＳ Ｐゴシック" pitchFamily="34" charset="-128"/>
                <a:cs typeface="Arial" pitchFamily="34" charset="0"/>
              </a:rPr>
              <a:t>=  Between – person variance</a:t>
            </a:r>
          </a:p>
        </p:txBody>
      </p:sp>
      <p:sp>
        <p:nvSpPr>
          <p:cNvPr id="77832" name="TextBox 7"/>
          <p:cNvSpPr txBox="1">
            <a:spLocks noChangeArrowheads="1"/>
          </p:cNvSpPr>
          <p:nvPr/>
        </p:nvSpPr>
        <p:spPr bwMode="auto">
          <a:xfrm>
            <a:off x="1066800" y="5257800"/>
            <a:ext cx="4495800" cy="461963"/>
          </a:xfrm>
          <a:prstGeom prst="rect">
            <a:avLst/>
          </a:prstGeom>
          <a:solidFill>
            <a:schemeClr val="bg1"/>
          </a:solidFill>
          <a:ln w="9525">
            <a:noFill/>
            <a:miter lim="800000"/>
            <a:headEnd/>
            <a:tailEnd/>
          </a:ln>
        </p:spPr>
        <p:txBody>
          <a:bodyPr>
            <a:spAutoFit/>
          </a:bodyPr>
          <a:lstStyle/>
          <a:p>
            <a:r>
              <a:rPr lang="en-US">
                <a:solidFill>
                  <a:srgbClr val="FFFFFF"/>
                </a:solidFill>
                <a:latin typeface="Arial" pitchFamily="34" charset="0"/>
                <a:ea typeface="ＭＳ Ｐゴシック" pitchFamily="34" charset="-128"/>
                <a:cs typeface="Arial" pitchFamily="34" charset="0"/>
              </a:rPr>
              <a:t>=  Within – person variance</a:t>
            </a:r>
          </a:p>
        </p:txBody>
      </p:sp>
      <p:sp>
        <p:nvSpPr>
          <p:cNvPr id="77833" name="TextBox 8"/>
          <p:cNvSpPr txBox="1">
            <a:spLocks noChangeArrowheads="1"/>
          </p:cNvSpPr>
          <p:nvPr/>
        </p:nvSpPr>
        <p:spPr bwMode="auto">
          <a:xfrm>
            <a:off x="990600" y="5867400"/>
            <a:ext cx="7924800" cy="461963"/>
          </a:xfrm>
          <a:prstGeom prst="rect">
            <a:avLst/>
          </a:prstGeom>
          <a:solidFill>
            <a:schemeClr val="bg1"/>
          </a:solidFill>
          <a:ln w="9525">
            <a:noFill/>
            <a:miter lim="800000"/>
            <a:headEnd/>
            <a:tailEnd/>
          </a:ln>
        </p:spPr>
        <p:txBody>
          <a:bodyPr>
            <a:spAutoFit/>
          </a:bodyPr>
          <a:lstStyle/>
          <a:p>
            <a:r>
              <a:rPr lang="en-US">
                <a:solidFill>
                  <a:srgbClr val="FFFFFF"/>
                </a:solidFill>
                <a:latin typeface="Arial" pitchFamily="34" charset="0"/>
                <a:ea typeface="ＭＳ Ｐゴシック" pitchFamily="34" charset="-128"/>
                <a:cs typeface="Arial" pitchFamily="34" charset="0"/>
              </a:rPr>
              <a:t>=  Number of replicate measurements per individual</a:t>
            </a:r>
          </a:p>
        </p:txBody>
      </p:sp>
      <p:sp>
        <p:nvSpPr>
          <p:cNvPr id="77834" name="TextBox 9"/>
          <p:cNvSpPr txBox="1">
            <a:spLocks noChangeArrowheads="1"/>
          </p:cNvSpPr>
          <p:nvPr/>
        </p:nvSpPr>
        <p:spPr bwMode="auto">
          <a:xfrm>
            <a:off x="381000" y="3429000"/>
            <a:ext cx="1443038" cy="523875"/>
          </a:xfrm>
          <a:prstGeom prst="rect">
            <a:avLst/>
          </a:prstGeom>
          <a:solidFill>
            <a:schemeClr val="bg1"/>
          </a:solidFill>
          <a:ln w="9525">
            <a:noFill/>
            <a:miter lim="800000"/>
            <a:headEnd/>
            <a:tailEnd/>
          </a:ln>
        </p:spPr>
        <p:txBody>
          <a:bodyPr wrap="none">
            <a:spAutoFit/>
          </a:bodyPr>
          <a:lstStyle/>
          <a:p>
            <a:r>
              <a:rPr lang="en-US" sz="2800">
                <a:solidFill>
                  <a:srgbClr val="FFFFFF"/>
                </a:solidFill>
                <a:latin typeface="Arial" pitchFamily="34" charset="0"/>
                <a:ea typeface="ＭＳ Ｐゴシック" pitchFamily="34" charset="-128"/>
                <a:cs typeface="Arial" pitchFamily="34" charset="0"/>
              </a:rPr>
              <a:t>Where: </a:t>
            </a:r>
          </a:p>
        </p:txBody>
      </p:sp>
    </p:spTree>
    <p:extLst>
      <p:ext uri="{BB962C8B-B14F-4D97-AF65-F5344CB8AC3E}">
        <p14:creationId xmlns:p14="http://schemas.microsoft.com/office/powerpoint/2010/main" val="338982532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title" idx="4294967295"/>
          </p:nvPr>
        </p:nvSpPr>
        <p:spPr>
          <a:xfrm>
            <a:off x="381000" y="533400"/>
            <a:ext cx="8458200" cy="1447800"/>
          </a:xfrm>
        </p:spPr>
        <p:txBody>
          <a:bodyPr/>
          <a:lstStyle/>
          <a:p>
            <a:pPr eaLnBrk="1" hangingPunct="1"/>
            <a:r>
              <a:rPr lang="en-US" sz="3600" smtClean="0">
                <a:latin typeface="Arial" pitchFamily="34" charset="0"/>
                <a:cs typeface="Arial" pitchFamily="34" charset="0"/>
              </a:rPr>
              <a:t>Ratio of Within to Between-Person Variation:</a:t>
            </a:r>
            <a:br>
              <a:rPr lang="en-US" sz="3600" smtClean="0">
                <a:latin typeface="Arial" pitchFamily="34" charset="0"/>
                <a:cs typeface="Arial" pitchFamily="34" charset="0"/>
              </a:rPr>
            </a:br>
            <a:endParaRPr lang="en-US" sz="3600" smtClean="0">
              <a:latin typeface="Arial" pitchFamily="34" charset="0"/>
              <a:cs typeface="Arial" pitchFamily="34" charset="0"/>
            </a:endParaRPr>
          </a:p>
        </p:txBody>
      </p:sp>
      <p:graphicFrame>
        <p:nvGraphicFramePr>
          <p:cNvPr id="78851" name="Object 5"/>
          <p:cNvGraphicFramePr>
            <a:graphicFrameLocks noGrp="1" noChangeAspect="1"/>
          </p:cNvGraphicFramePr>
          <p:nvPr>
            <p:ph sz="half" idx="4294967295"/>
          </p:nvPr>
        </p:nvGraphicFramePr>
        <p:xfrm>
          <a:off x="2149475" y="3989388"/>
          <a:ext cx="1103313" cy="417512"/>
        </p:xfrm>
        <a:graphic>
          <a:graphicData uri="http://schemas.openxmlformats.org/presentationml/2006/ole">
            <mc:AlternateContent xmlns:mc="http://schemas.openxmlformats.org/markup-compatibility/2006">
              <mc:Choice xmlns:v="urn:schemas-microsoft-com:vml" Requires="v">
                <p:oleObj spid="_x0000_s142508" name="Equation" r:id="rId3" imgW="1168400" imgH="457200" progId="">
                  <p:embed/>
                </p:oleObj>
              </mc:Choice>
              <mc:Fallback>
                <p:oleObj name="Equation" r:id="rId3" imgW="1168400" imgH="457200" progId="">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9475" y="3989388"/>
                        <a:ext cx="1103313" cy="41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8852" name="Object 7"/>
          <p:cNvGraphicFramePr>
            <a:graphicFrameLocks noGrp="1" noChangeAspect="1"/>
          </p:cNvGraphicFramePr>
          <p:nvPr>
            <p:ph sz="quarter" idx="4294967295"/>
          </p:nvPr>
        </p:nvGraphicFramePr>
        <p:xfrm>
          <a:off x="2971800" y="1752600"/>
          <a:ext cx="3124200" cy="1873250"/>
        </p:xfrm>
        <a:graphic>
          <a:graphicData uri="http://schemas.openxmlformats.org/presentationml/2006/ole">
            <mc:AlternateContent xmlns:mc="http://schemas.openxmlformats.org/markup-compatibility/2006">
              <mc:Choice xmlns:v="urn:schemas-microsoft-com:vml" Requires="v">
                <p:oleObj spid="_x0000_s142509" name="Equation" r:id="rId5" imgW="762000" imgH="457200" progId="">
                  <p:embed/>
                </p:oleObj>
              </mc:Choice>
              <mc:Fallback>
                <p:oleObj name="Equation" r:id="rId5" imgW="762000" imgH="457200" progId="">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1752600"/>
                        <a:ext cx="31242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8853" name="TextBox 5"/>
          <p:cNvSpPr txBox="1">
            <a:spLocks noChangeArrowheads="1"/>
          </p:cNvSpPr>
          <p:nvPr/>
        </p:nvSpPr>
        <p:spPr bwMode="auto">
          <a:xfrm>
            <a:off x="1143000" y="4038600"/>
            <a:ext cx="7239000" cy="457200"/>
          </a:xfrm>
          <a:prstGeom prst="rect">
            <a:avLst/>
          </a:prstGeom>
          <a:solidFill>
            <a:schemeClr val="bg1"/>
          </a:solidFill>
          <a:ln w="9525">
            <a:noFill/>
            <a:miter lim="800000"/>
            <a:headEnd/>
            <a:tailEnd/>
          </a:ln>
        </p:spPr>
        <p:txBody>
          <a:bodyPr>
            <a:spAutoFit/>
          </a:bodyPr>
          <a:lstStyle/>
          <a:p>
            <a:r>
              <a:rPr lang="en-US">
                <a:solidFill>
                  <a:srgbClr val="FFFFFF"/>
                </a:solidFill>
                <a:latin typeface="Arial" pitchFamily="34" charset="0"/>
                <a:ea typeface="ＭＳ Ｐゴシック" pitchFamily="34" charset="-128"/>
                <a:cs typeface="Arial" pitchFamily="34" charset="0"/>
              </a:rPr>
              <a:t> </a:t>
            </a:r>
          </a:p>
        </p:txBody>
      </p:sp>
      <p:sp>
        <p:nvSpPr>
          <p:cNvPr id="78854" name="TextBox 6"/>
          <p:cNvSpPr txBox="1">
            <a:spLocks noChangeArrowheads="1"/>
          </p:cNvSpPr>
          <p:nvPr/>
        </p:nvSpPr>
        <p:spPr bwMode="auto">
          <a:xfrm>
            <a:off x="1143000" y="4648200"/>
            <a:ext cx="4724400" cy="457200"/>
          </a:xfrm>
          <a:prstGeom prst="rect">
            <a:avLst/>
          </a:prstGeom>
          <a:solidFill>
            <a:schemeClr val="bg1"/>
          </a:solidFill>
          <a:ln w="9525">
            <a:noFill/>
            <a:miter lim="800000"/>
            <a:headEnd/>
            <a:tailEnd/>
          </a:ln>
        </p:spPr>
        <p:txBody>
          <a:bodyPr>
            <a:spAutoFit/>
          </a:bodyPr>
          <a:lstStyle/>
          <a:p>
            <a:endParaRPr lang="en-US">
              <a:solidFill>
                <a:srgbClr val="FFFFFF"/>
              </a:solidFill>
              <a:latin typeface="Arial" pitchFamily="34" charset="0"/>
              <a:ea typeface="ＭＳ Ｐゴシック" pitchFamily="34" charset="-128"/>
              <a:cs typeface="Arial" pitchFamily="34" charset="0"/>
            </a:endParaRPr>
          </a:p>
        </p:txBody>
      </p:sp>
      <p:sp>
        <p:nvSpPr>
          <p:cNvPr id="78855" name="TextBox 7"/>
          <p:cNvSpPr txBox="1">
            <a:spLocks noChangeArrowheads="1"/>
          </p:cNvSpPr>
          <p:nvPr/>
        </p:nvSpPr>
        <p:spPr bwMode="auto">
          <a:xfrm>
            <a:off x="1066800" y="5257800"/>
            <a:ext cx="4495800" cy="457200"/>
          </a:xfrm>
          <a:prstGeom prst="rect">
            <a:avLst/>
          </a:prstGeom>
          <a:solidFill>
            <a:schemeClr val="bg1"/>
          </a:solidFill>
          <a:ln w="9525">
            <a:noFill/>
            <a:miter lim="800000"/>
            <a:headEnd/>
            <a:tailEnd/>
          </a:ln>
        </p:spPr>
        <p:txBody>
          <a:bodyPr>
            <a:spAutoFit/>
          </a:bodyPr>
          <a:lstStyle/>
          <a:p>
            <a:endParaRPr lang="en-US">
              <a:solidFill>
                <a:srgbClr val="FFFFFF"/>
              </a:solidFill>
              <a:latin typeface="Arial" pitchFamily="34" charset="0"/>
              <a:ea typeface="ＭＳ Ｐゴシック" pitchFamily="34" charset="-128"/>
              <a:cs typeface="Arial" pitchFamily="34" charset="0"/>
            </a:endParaRPr>
          </a:p>
        </p:txBody>
      </p:sp>
      <p:sp>
        <p:nvSpPr>
          <p:cNvPr id="78856" name="TextBox 8"/>
          <p:cNvSpPr txBox="1">
            <a:spLocks noChangeArrowheads="1"/>
          </p:cNvSpPr>
          <p:nvPr/>
        </p:nvSpPr>
        <p:spPr bwMode="auto">
          <a:xfrm>
            <a:off x="990600" y="5867400"/>
            <a:ext cx="7924800" cy="457200"/>
          </a:xfrm>
          <a:prstGeom prst="rect">
            <a:avLst/>
          </a:prstGeom>
          <a:solidFill>
            <a:schemeClr val="bg1"/>
          </a:solidFill>
          <a:ln w="9525">
            <a:noFill/>
            <a:miter lim="800000"/>
            <a:headEnd/>
            <a:tailEnd/>
          </a:ln>
        </p:spPr>
        <p:txBody>
          <a:bodyPr>
            <a:spAutoFit/>
          </a:bodyPr>
          <a:lstStyle/>
          <a:p>
            <a:endParaRPr lang="en-US">
              <a:solidFill>
                <a:srgbClr val="FFFFFF"/>
              </a:solidFill>
              <a:latin typeface="Arial" pitchFamily="34" charset="0"/>
              <a:ea typeface="ＭＳ Ｐゴシック" pitchFamily="34" charset="-128"/>
              <a:cs typeface="Arial" pitchFamily="34" charset="0"/>
            </a:endParaRPr>
          </a:p>
        </p:txBody>
      </p:sp>
      <p:sp>
        <p:nvSpPr>
          <p:cNvPr id="78857" name="TextBox 9"/>
          <p:cNvSpPr txBox="1">
            <a:spLocks noChangeArrowheads="1"/>
          </p:cNvSpPr>
          <p:nvPr/>
        </p:nvSpPr>
        <p:spPr bwMode="auto">
          <a:xfrm>
            <a:off x="381000" y="3429000"/>
            <a:ext cx="184150" cy="519113"/>
          </a:xfrm>
          <a:prstGeom prst="rect">
            <a:avLst/>
          </a:prstGeom>
          <a:solidFill>
            <a:schemeClr val="bg1"/>
          </a:solidFill>
          <a:ln w="9525">
            <a:noFill/>
            <a:miter lim="800000"/>
            <a:headEnd/>
            <a:tailEnd/>
          </a:ln>
        </p:spPr>
        <p:txBody>
          <a:bodyPr wrap="none">
            <a:spAutoFit/>
          </a:bodyPr>
          <a:lstStyle/>
          <a:p>
            <a:endParaRPr lang="en-US" sz="2800">
              <a:solidFill>
                <a:srgbClr val="FFFFFF"/>
              </a:solidFill>
              <a:latin typeface="Arial" pitchFamily="34" charset="0"/>
              <a:ea typeface="ＭＳ Ｐゴシック" pitchFamily="34" charset="-128"/>
              <a:cs typeface="Arial" pitchFamily="34" charset="0"/>
            </a:endParaRPr>
          </a:p>
        </p:txBody>
      </p:sp>
      <p:sp>
        <p:nvSpPr>
          <p:cNvPr id="78858" name="Text Box 11"/>
          <p:cNvSpPr txBox="1">
            <a:spLocks noChangeArrowheads="1"/>
          </p:cNvSpPr>
          <p:nvPr/>
        </p:nvSpPr>
        <p:spPr bwMode="auto">
          <a:xfrm>
            <a:off x="609600" y="3733800"/>
            <a:ext cx="5562600" cy="2289175"/>
          </a:xfrm>
          <a:prstGeom prst="rect">
            <a:avLst/>
          </a:prstGeom>
          <a:noFill/>
          <a:ln w="9525">
            <a:noFill/>
            <a:miter lim="800000"/>
            <a:headEnd/>
            <a:tailEnd/>
          </a:ln>
        </p:spPr>
        <p:txBody>
          <a:bodyPr>
            <a:spAutoFit/>
          </a:bodyPr>
          <a:lstStyle/>
          <a:p>
            <a:pPr>
              <a:spcBef>
                <a:spcPct val="50000"/>
              </a:spcBef>
            </a:pPr>
            <a:r>
              <a:rPr lang="en-US" sz="3600">
                <a:solidFill>
                  <a:srgbClr val="00CC00"/>
                </a:solidFill>
              </a:rPr>
              <a:t>Ideal Ratio</a:t>
            </a:r>
            <a:r>
              <a:rPr lang="en-US" sz="3600">
                <a:solidFill>
                  <a:srgbClr val="CC00CC"/>
                </a:solidFill>
              </a:rPr>
              <a:t> </a:t>
            </a:r>
            <a:r>
              <a:rPr lang="en-US" sz="3600">
                <a:solidFill>
                  <a:srgbClr val="FFFFFF"/>
                </a:solidFill>
              </a:rPr>
              <a:t>= 0</a:t>
            </a:r>
          </a:p>
          <a:p>
            <a:pPr>
              <a:spcBef>
                <a:spcPct val="50000"/>
              </a:spcBef>
            </a:pPr>
            <a:r>
              <a:rPr lang="en-US" sz="3600">
                <a:solidFill>
                  <a:srgbClr val="00CC00"/>
                </a:solidFill>
              </a:rPr>
              <a:t>Dietary Intake:</a:t>
            </a:r>
            <a:r>
              <a:rPr lang="en-US" sz="3600">
                <a:solidFill>
                  <a:srgbClr val="CC00CC"/>
                </a:solidFill>
              </a:rPr>
              <a:t>  </a:t>
            </a:r>
            <a:r>
              <a:rPr lang="en-US" sz="3600">
                <a:solidFill>
                  <a:srgbClr val="FFFFFF"/>
                </a:solidFill>
              </a:rPr>
              <a:t>Ratio &gt; 1</a:t>
            </a:r>
          </a:p>
          <a:p>
            <a:pPr>
              <a:spcBef>
                <a:spcPct val="50000"/>
              </a:spcBef>
            </a:pPr>
            <a:r>
              <a:rPr lang="en-US" sz="3600">
                <a:solidFill>
                  <a:srgbClr val="00CC00"/>
                </a:solidFill>
              </a:rPr>
              <a:t>Biomarkers:</a:t>
            </a:r>
            <a:r>
              <a:rPr lang="en-US" sz="3600">
                <a:solidFill>
                  <a:srgbClr val="CC00CC"/>
                </a:solidFill>
              </a:rPr>
              <a:t>  </a:t>
            </a:r>
            <a:r>
              <a:rPr lang="en-US" sz="3600">
                <a:solidFill>
                  <a:srgbClr val="FFFFFF"/>
                </a:solidFill>
              </a:rPr>
              <a:t>Ratio &lt; 1</a:t>
            </a:r>
          </a:p>
        </p:txBody>
      </p:sp>
    </p:spTree>
    <p:extLst>
      <p:ext uri="{BB962C8B-B14F-4D97-AF65-F5344CB8AC3E}">
        <p14:creationId xmlns:p14="http://schemas.microsoft.com/office/powerpoint/2010/main" val="26770438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Classic Epidemiological Studies of Diet Heart</a:t>
            </a:r>
          </a:p>
        </p:txBody>
      </p:sp>
      <p:sp>
        <p:nvSpPr>
          <p:cNvPr id="10243" name="Rectangle 3"/>
          <p:cNvSpPr>
            <a:spLocks noGrp="1" noChangeArrowheads="1"/>
          </p:cNvSpPr>
          <p:nvPr>
            <p:ph type="body" sz="half" idx="1"/>
          </p:nvPr>
        </p:nvSpPr>
        <p:spPr>
          <a:xfrm>
            <a:off x="457200" y="1981200"/>
            <a:ext cx="4267200" cy="4495800"/>
          </a:xfrm>
        </p:spPr>
        <p:txBody>
          <a:bodyPr/>
          <a:lstStyle/>
          <a:p>
            <a:pPr eaLnBrk="1" hangingPunct="1">
              <a:buClr>
                <a:srgbClr val="00FF00"/>
              </a:buClr>
            </a:pPr>
            <a:r>
              <a:rPr lang="en-US" dirty="0" smtClean="0"/>
              <a:t>Seven Countries </a:t>
            </a:r>
          </a:p>
          <a:p>
            <a:pPr eaLnBrk="1" hangingPunct="1">
              <a:buClr>
                <a:srgbClr val="00CC00"/>
              </a:buClr>
            </a:pPr>
            <a:r>
              <a:rPr lang="en-US" dirty="0" smtClean="0"/>
              <a:t>Minnesota B &amp; P. Men </a:t>
            </a:r>
          </a:p>
          <a:p>
            <a:pPr eaLnBrk="1" hangingPunct="1">
              <a:buClr>
                <a:srgbClr val="00FF00"/>
              </a:buClr>
            </a:pPr>
            <a:r>
              <a:rPr lang="en-US" dirty="0" smtClean="0"/>
              <a:t>Framingham </a:t>
            </a:r>
          </a:p>
          <a:p>
            <a:pPr eaLnBrk="1" hangingPunct="1">
              <a:buClr>
                <a:srgbClr val="00FF00"/>
              </a:buClr>
            </a:pPr>
            <a:r>
              <a:rPr lang="en-US" dirty="0" smtClean="0"/>
              <a:t>Albany Study </a:t>
            </a:r>
          </a:p>
          <a:p>
            <a:pPr eaLnBrk="1" hangingPunct="1">
              <a:buClr>
                <a:srgbClr val="00FF00"/>
              </a:buClr>
            </a:pPr>
            <a:r>
              <a:rPr lang="en-US" dirty="0" smtClean="0"/>
              <a:t>Chicago People’s Gas</a:t>
            </a:r>
          </a:p>
          <a:p>
            <a:pPr eaLnBrk="1" hangingPunct="1">
              <a:buClr>
                <a:srgbClr val="00FF00"/>
              </a:buClr>
            </a:pPr>
            <a:r>
              <a:rPr lang="en-US" dirty="0" smtClean="0"/>
              <a:t>Chicago Western Electric</a:t>
            </a:r>
          </a:p>
          <a:p>
            <a:pPr eaLnBrk="1" hangingPunct="1">
              <a:buClr>
                <a:srgbClr val="00FF00"/>
              </a:buClr>
            </a:pPr>
            <a:r>
              <a:rPr lang="en-US" dirty="0"/>
              <a:t>Chicago Heart Assoc. Detection Project in Industry (CHA) Study</a:t>
            </a:r>
          </a:p>
          <a:p>
            <a:pPr marL="0" indent="0" eaLnBrk="1" hangingPunct="1">
              <a:buClr>
                <a:srgbClr val="00FF00"/>
              </a:buClr>
              <a:buNone/>
            </a:pPr>
            <a:endParaRPr lang="en-US" dirty="0" smtClean="0"/>
          </a:p>
          <a:p>
            <a:pPr eaLnBrk="1" hangingPunct="1"/>
            <a:endParaRPr lang="en-US" dirty="0" smtClean="0"/>
          </a:p>
        </p:txBody>
      </p:sp>
      <p:sp>
        <p:nvSpPr>
          <p:cNvPr id="10244" name="Rectangle 4"/>
          <p:cNvSpPr>
            <a:spLocks noGrp="1" noChangeArrowheads="1"/>
          </p:cNvSpPr>
          <p:nvPr>
            <p:ph type="body" sz="half" idx="2"/>
          </p:nvPr>
        </p:nvSpPr>
        <p:spPr>
          <a:xfrm>
            <a:off x="4724400" y="1981200"/>
            <a:ext cx="4267200" cy="4419600"/>
          </a:xfrm>
        </p:spPr>
        <p:txBody>
          <a:bodyPr/>
          <a:lstStyle/>
          <a:p>
            <a:pPr eaLnBrk="1" hangingPunct="1">
              <a:buClr>
                <a:srgbClr val="00FF00"/>
              </a:buClr>
            </a:pPr>
            <a:r>
              <a:rPr lang="en-US" dirty="0" smtClean="0"/>
              <a:t>Evans County</a:t>
            </a:r>
          </a:p>
          <a:p>
            <a:pPr eaLnBrk="1" hangingPunct="1">
              <a:buClr>
                <a:srgbClr val="00FF00"/>
              </a:buClr>
            </a:pPr>
            <a:r>
              <a:rPr lang="en-US" dirty="0" smtClean="0"/>
              <a:t>Tecumseh </a:t>
            </a:r>
            <a:endParaRPr lang="en-US" dirty="0"/>
          </a:p>
          <a:p>
            <a:pPr eaLnBrk="1" hangingPunct="1">
              <a:buClr>
                <a:srgbClr val="00FF00"/>
              </a:buClr>
            </a:pPr>
            <a:r>
              <a:rPr lang="en-US" dirty="0"/>
              <a:t>Pooling Project</a:t>
            </a:r>
          </a:p>
          <a:p>
            <a:pPr eaLnBrk="1" hangingPunct="1">
              <a:buClr>
                <a:srgbClr val="00FF00"/>
              </a:buClr>
            </a:pPr>
            <a:r>
              <a:rPr lang="en-US" dirty="0" smtClean="0"/>
              <a:t>Honolulu Heart Program</a:t>
            </a:r>
          </a:p>
          <a:p>
            <a:pPr eaLnBrk="1" hangingPunct="1">
              <a:buClr>
                <a:srgbClr val="00FF00"/>
              </a:buClr>
            </a:pPr>
            <a:r>
              <a:rPr lang="en-US" dirty="0" smtClean="0"/>
              <a:t>Puerto Rico HH Study</a:t>
            </a:r>
          </a:p>
          <a:p>
            <a:pPr eaLnBrk="1" hangingPunct="1">
              <a:buClr>
                <a:srgbClr val="00FF00"/>
              </a:buClr>
            </a:pPr>
            <a:r>
              <a:rPr lang="en-US" dirty="0" smtClean="0"/>
              <a:t>Israeli Ischemic H.D.</a:t>
            </a:r>
          </a:p>
          <a:p>
            <a:pPr eaLnBrk="1" hangingPunct="1">
              <a:buClr>
                <a:srgbClr val="00FF00"/>
              </a:buClr>
            </a:pPr>
            <a:r>
              <a:rPr lang="en-US" dirty="0" smtClean="0"/>
              <a:t>Yugoslavia</a:t>
            </a:r>
          </a:p>
          <a:p>
            <a:pPr eaLnBrk="1" hangingPunct="1"/>
            <a:endParaRPr lang="en-US" dirty="0" smtClean="0"/>
          </a:p>
        </p:txBody>
      </p:sp>
    </p:spTree>
    <p:extLst>
      <p:ext uri="{BB962C8B-B14F-4D97-AF65-F5344CB8AC3E}">
        <p14:creationId xmlns:p14="http://schemas.microsoft.com/office/powerpoint/2010/main" val="8187515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Timelines</a:t>
            </a:r>
          </a:p>
        </p:txBody>
      </p:sp>
      <p:sp>
        <p:nvSpPr>
          <p:cNvPr id="25603" name="Rectangle 3"/>
          <p:cNvSpPr>
            <a:spLocks noGrp="1" noChangeArrowheads="1"/>
          </p:cNvSpPr>
          <p:nvPr>
            <p:ph type="body" idx="1"/>
          </p:nvPr>
        </p:nvSpPr>
        <p:spPr>
          <a:xfrm>
            <a:off x="457200" y="1600200"/>
            <a:ext cx="8458200" cy="4572000"/>
          </a:xfrm>
        </p:spPr>
        <p:txBody>
          <a:bodyPr/>
          <a:lstStyle/>
          <a:p>
            <a:pPr eaLnBrk="1" hangingPunct="1">
              <a:lnSpc>
                <a:spcPct val="80000"/>
              </a:lnSpc>
              <a:buClr>
                <a:srgbClr val="00CC00"/>
              </a:buClr>
            </a:pPr>
            <a:r>
              <a:rPr lang="en-US" sz="2800" smtClean="0"/>
              <a:t>1965 Ancel Keys introduces epidemiology to the concept of within-person variation.</a:t>
            </a:r>
          </a:p>
          <a:p>
            <a:pPr eaLnBrk="1" hangingPunct="1">
              <a:lnSpc>
                <a:spcPct val="80000"/>
              </a:lnSpc>
              <a:buClr>
                <a:srgbClr val="00CC00"/>
              </a:buClr>
            </a:pPr>
            <a:r>
              <a:rPr lang="en-US" sz="2800" smtClean="0"/>
              <a:t>1973, 78 &amp; 79 Gardner &amp; Heady, Liu et al. &amp; Beaton et al - seminal articles on impact of within-person variation.</a:t>
            </a:r>
          </a:p>
          <a:p>
            <a:pPr eaLnBrk="1" hangingPunct="1">
              <a:lnSpc>
                <a:spcPct val="80000"/>
              </a:lnSpc>
              <a:buClr>
                <a:srgbClr val="00CC00"/>
              </a:buClr>
            </a:pPr>
            <a:r>
              <a:rPr lang="en-US" sz="2800" smtClean="0"/>
              <a:t>1982 Stamler et al. - first paper to show a significant relationship between diet and CHD risk in a cohort study.</a:t>
            </a:r>
          </a:p>
          <a:p>
            <a:pPr eaLnBrk="1" hangingPunct="1">
              <a:lnSpc>
                <a:spcPct val="80000"/>
              </a:lnSpc>
              <a:buClr>
                <a:srgbClr val="00CC00"/>
              </a:buClr>
            </a:pPr>
            <a:r>
              <a:rPr lang="en-US" sz="2800" smtClean="0"/>
              <a:t>1985 Cholesterol Consensus Conference.</a:t>
            </a:r>
          </a:p>
          <a:p>
            <a:pPr eaLnBrk="1" hangingPunct="1">
              <a:lnSpc>
                <a:spcPct val="80000"/>
              </a:lnSpc>
              <a:buClr>
                <a:srgbClr val="00CC00"/>
              </a:buClr>
            </a:pPr>
            <a:r>
              <a:rPr lang="en-US" sz="2800" smtClean="0"/>
              <a:t>1990 Rosner et al. – method for multivariate adjustment for within-person variation.</a:t>
            </a:r>
          </a:p>
          <a:p>
            <a:pPr eaLnBrk="1" hangingPunct="1">
              <a:lnSpc>
                <a:spcPct val="80000"/>
              </a:lnSpc>
            </a:pPr>
            <a:endParaRPr lang="en-US" sz="2800" smtClean="0"/>
          </a:p>
        </p:txBody>
      </p:sp>
    </p:spTree>
    <p:extLst>
      <p:ext uri="{BB962C8B-B14F-4D97-AF65-F5344CB8AC3E}">
        <p14:creationId xmlns:p14="http://schemas.microsoft.com/office/powerpoint/2010/main" val="328726301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smtClean="0"/>
              <a:t>Impact of Within-Person Error I</a:t>
            </a:r>
          </a:p>
        </p:txBody>
      </p:sp>
      <p:sp>
        <p:nvSpPr>
          <p:cNvPr id="79875" name="Rectangle 3"/>
          <p:cNvSpPr>
            <a:spLocks noGrp="1" noChangeArrowheads="1"/>
          </p:cNvSpPr>
          <p:nvPr>
            <p:ph type="body" idx="1"/>
          </p:nvPr>
        </p:nvSpPr>
        <p:spPr/>
        <p:txBody>
          <a:bodyPr/>
          <a:lstStyle/>
          <a:p>
            <a:pPr eaLnBrk="1" hangingPunct="1">
              <a:buClr>
                <a:srgbClr val="00CC00"/>
              </a:buClr>
            </a:pPr>
            <a:r>
              <a:rPr lang="en-US" sz="2800" smtClean="0"/>
              <a:t>Any within-person variability in the exposure variable will result in a observed univariate association which is less than the true one.</a:t>
            </a:r>
          </a:p>
          <a:p>
            <a:pPr eaLnBrk="1" hangingPunct="1">
              <a:buClr>
                <a:srgbClr val="00CC00"/>
              </a:buClr>
              <a:buFontTx/>
              <a:buNone/>
            </a:pPr>
            <a:endParaRPr lang="en-US" sz="2800" smtClean="0"/>
          </a:p>
          <a:p>
            <a:pPr eaLnBrk="1" hangingPunct="1">
              <a:buClr>
                <a:srgbClr val="00CC00"/>
              </a:buClr>
            </a:pPr>
            <a:r>
              <a:rPr lang="en-US" sz="2800" smtClean="0"/>
              <a:t>In a multivariate model where within-person variation exits for the exposure of interest but not for any of the covariates, the measure of association will be decreased further with each covariate added to the model and.</a:t>
            </a:r>
          </a:p>
        </p:txBody>
      </p:sp>
    </p:spTree>
    <p:extLst>
      <p:ext uri="{BB962C8B-B14F-4D97-AF65-F5344CB8AC3E}">
        <p14:creationId xmlns:p14="http://schemas.microsoft.com/office/powerpoint/2010/main" val="199725063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smtClean="0"/>
              <a:t>Impact of Within-Person Error II</a:t>
            </a:r>
          </a:p>
        </p:txBody>
      </p:sp>
      <p:sp>
        <p:nvSpPr>
          <p:cNvPr id="80899" name="Rectangle 3"/>
          <p:cNvSpPr>
            <a:spLocks noGrp="1" noChangeArrowheads="1"/>
          </p:cNvSpPr>
          <p:nvPr>
            <p:ph type="body" idx="1"/>
          </p:nvPr>
        </p:nvSpPr>
        <p:spPr/>
        <p:txBody>
          <a:bodyPr/>
          <a:lstStyle/>
          <a:p>
            <a:pPr eaLnBrk="1" hangingPunct="1">
              <a:lnSpc>
                <a:spcPct val="90000"/>
              </a:lnSpc>
            </a:pPr>
            <a:r>
              <a:rPr lang="en-US" smtClean="0"/>
              <a:t>The </a:t>
            </a:r>
            <a:r>
              <a:rPr lang="en-US" smtClean="0">
                <a:solidFill>
                  <a:schemeClr val="tx2"/>
                </a:solidFill>
              </a:rPr>
              <a:t>greater</a:t>
            </a:r>
            <a:r>
              <a:rPr lang="en-US" smtClean="0"/>
              <a:t> the correlation between the exposure of interest and the covariates in the model the </a:t>
            </a:r>
            <a:r>
              <a:rPr lang="en-US" smtClean="0">
                <a:solidFill>
                  <a:schemeClr val="tx2"/>
                </a:solidFill>
              </a:rPr>
              <a:t>greater </a:t>
            </a:r>
            <a:r>
              <a:rPr lang="en-US" smtClean="0"/>
              <a:t>the attenuation of the association towards zero.</a:t>
            </a:r>
          </a:p>
          <a:p>
            <a:pPr eaLnBrk="1" hangingPunct="1">
              <a:lnSpc>
                <a:spcPct val="90000"/>
              </a:lnSpc>
            </a:pPr>
            <a:endParaRPr lang="en-US" smtClean="0"/>
          </a:p>
          <a:p>
            <a:pPr eaLnBrk="1" hangingPunct="1">
              <a:lnSpc>
                <a:spcPct val="90000"/>
              </a:lnSpc>
            </a:pPr>
            <a:r>
              <a:rPr lang="en-US" smtClean="0"/>
              <a:t>If within-person variation exists in the covariates as well, the coefficient for the  exposure of interest can be increased or decreased.</a:t>
            </a:r>
          </a:p>
        </p:txBody>
      </p:sp>
    </p:spTree>
    <p:extLst>
      <p:ext uri="{BB962C8B-B14F-4D97-AF65-F5344CB8AC3E}">
        <p14:creationId xmlns:p14="http://schemas.microsoft.com/office/powerpoint/2010/main" val="183322814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cstate="print"/>
          <a:srcRect/>
          <a:stretch>
            <a:fillRect/>
          </a:stretch>
        </p:blipFill>
        <p:spPr bwMode="auto">
          <a:xfrm>
            <a:off x="1085850" y="381000"/>
            <a:ext cx="6972300" cy="5133975"/>
          </a:xfrm>
          <a:prstGeom prst="rect">
            <a:avLst/>
          </a:prstGeom>
          <a:noFill/>
          <a:ln w="9525">
            <a:noFill/>
            <a:miter lim="800000"/>
            <a:headEnd/>
            <a:tailEnd/>
          </a:ln>
          <a:effectLst/>
        </p:spPr>
      </p:pic>
      <p:sp>
        <p:nvSpPr>
          <p:cNvPr id="38915" name="TextBox 3"/>
          <p:cNvSpPr txBox="1">
            <a:spLocks noChangeArrowheads="1"/>
          </p:cNvSpPr>
          <p:nvPr/>
        </p:nvSpPr>
        <p:spPr bwMode="auto">
          <a:xfrm>
            <a:off x="381000" y="5791200"/>
            <a:ext cx="7848600" cy="830263"/>
          </a:xfrm>
          <a:prstGeom prst="rect">
            <a:avLst/>
          </a:prstGeom>
          <a:noFill/>
          <a:ln w="9525">
            <a:noFill/>
            <a:miter lim="800000"/>
            <a:headEnd/>
            <a:tailEnd/>
          </a:ln>
        </p:spPr>
        <p:txBody>
          <a:bodyPr>
            <a:spAutoFit/>
          </a:bodyPr>
          <a:lstStyle/>
          <a:p>
            <a:r>
              <a:rPr lang="en-US">
                <a:solidFill>
                  <a:srgbClr val="FFFFFF"/>
                </a:solidFill>
              </a:rPr>
              <a:t>McGee D, et al. J Chron Dis 1984;37:713-719. Page 718.</a:t>
            </a:r>
          </a:p>
          <a:p>
            <a:endParaRPr lang="en-US">
              <a:solidFill>
                <a:srgbClr val="FFFFFF"/>
              </a:solidFill>
            </a:endParaRPr>
          </a:p>
        </p:txBody>
      </p:sp>
    </p:spTree>
    <p:extLst>
      <p:ext uri="{BB962C8B-B14F-4D97-AF65-F5344CB8AC3E}">
        <p14:creationId xmlns:p14="http://schemas.microsoft.com/office/powerpoint/2010/main" val="307115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Controversy over?</a:t>
            </a:r>
          </a:p>
        </p:txBody>
      </p:sp>
      <p:sp>
        <p:nvSpPr>
          <p:cNvPr id="7171" name="Content Placeholder 2"/>
          <p:cNvSpPr>
            <a:spLocks noGrp="1"/>
          </p:cNvSpPr>
          <p:nvPr>
            <p:ph idx="1"/>
          </p:nvPr>
        </p:nvSpPr>
        <p:spPr>
          <a:xfrm>
            <a:off x="381000" y="1981200"/>
            <a:ext cx="8305800" cy="4114800"/>
          </a:xfrm>
        </p:spPr>
        <p:txBody>
          <a:bodyPr/>
          <a:lstStyle/>
          <a:p>
            <a:pPr eaLnBrk="1" hangingPunct="1">
              <a:buClr>
                <a:srgbClr val="00CC00"/>
              </a:buClr>
            </a:pPr>
            <a:r>
              <a:rPr lang="en-US" sz="2800" dirty="0" err="1" smtClean="0">
                <a:solidFill>
                  <a:srgbClr val="FF33CC"/>
                </a:solidFill>
              </a:rPr>
              <a:t>Siri-Tarino</a:t>
            </a:r>
            <a:r>
              <a:rPr lang="en-US" sz="2800" dirty="0" smtClean="0">
                <a:solidFill>
                  <a:srgbClr val="FF33CC"/>
                </a:solidFill>
              </a:rPr>
              <a:t> et al “Meta-analysis of prospective cohort studies evaluating the association of saturated fat with cardiovascular disease” AJCN 2010;91:535-46.</a:t>
            </a:r>
          </a:p>
          <a:p>
            <a:pPr eaLnBrk="1" hangingPunct="1">
              <a:buClr>
                <a:srgbClr val="00CC00"/>
              </a:buClr>
            </a:pPr>
            <a:r>
              <a:rPr lang="en-US" sz="2800" dirty="0" err="1" smtClean="0"/>
              <a:t>Siri-Tarino</a:t>
            </a:r>
            <a:r>
              <a:rPr lang="en-US" sz="2800" dirty="0" smtClean="0"/>
              <a:t> et al. “Saturated fat, carbohydrate, and cardiovascular disease. AJCN 2010;91:502-9.</a:t>
            </a:r>
          </a:p>
          <a:p>
            <a:pPr eaLnBrk="1" hangingPunct="1">
              <a:buClr>
                <a:srgbClr val="00CC00"/>
              </a:buClr>
            </a:pPr>
            <a:r>
              <a:rPr lang="en-US" sz="2800" dirty="0" err="1" smtClean="0"/>
              <a:t>Astrup</a:t>
            </a:r>
            <a:r>
              <a:rPr lang="en-US" sz="2800" dirty="0" smtClean="0"/>
              <a:t> et al. The role of reducing intakes of saturated fat in the prevention of </a:t>
            </a:r>
            <a:r>
              <a:rPr lang="en-US" sz="2800" dirty="0" err="1" smtClean="0"/>
              <a:t>of</a:t>
            </a:r>
            <a:r>
              <a:rPr lang="en-US" sz="2800" dirty="0" smtClean="0"/>
              <a:t> cardiovascular disease: where does the evidence stand in 2010?. AJCN 2011;93:684-8.</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cstate="print"/>
          <a:srcRect/>
          <a:stretch>
            <a:fillRect/>
          </a:stretch>
        </p:blipFill>
        <p:spPr bwMode="auto">
          <a:xfrm>
            <a:off x="1076325" y="609600"/>
            <a:ext cx="6991350" cy="5095875"/>
          </a:xfrm>
          <a:prstGeom prst="rect">
            <a:avLst/>
          </a:prstGeom>
          <a:noFill/>
          <a:ln w="9525">
            <a:noFill/>
            <a:miter lim="800000"/>
            <a:headEnd/>
            <a:tailEnd/>
          </a:ln>
          <a:effectLst/>
        </p:spPr>
      </p:pic>
      <p:sp>
        <p:nvSpPr>
          <p:cNvPr id="39939" name="TextBox 1"/>
          <p:cNvSpPr txBox="1">
            <a:spLocks noChangeArrowheads="1"/>
          </p:cNvSpPr>
          <p:nvPr/>
        </p:nvSpPr>
        <p:spPr bwMode="auto">
          <a:xfrm>
            <a:off x="838200" y="6019800"/>
            <a:ext cx="7772400" cy="830263"/>
          </a:xfrm>
          <a:prstGeom prst="rect">
            <a:avLst/>
          </a:prstGeom>
          <a:noFill/>
          <a:ln w="9525">
            <a:noFill/>
            <a:miter lim="800000"/>
            <a:headEnd/>
            <a:tailEnd/>
          </a:ln>
        </p:spPr>
        <p:txBody>
          <a:bodyPr>
            <a:spAutoFit/>
          </a:bodyPr>
          <a:lstStyle/>
          <a:p>
            <a:r>
              <a:rPr lang="en-US">
                <a:solidFill>
                  <a:srgbClr val="FFFFFF"/>
                </a:solidFill>
              </a:rPr>
              <a:t>McGee D, et al. J Chron Dis 1984;37:713-719. Page 718.</a:t>
            </a:r>
          </a:p>
          <a:p>
            <a:endParaRPr lang="en-US">
              <a:solidFill>
                <a:srgbClr val="FFFFFF"/>
              </a:solidFill>
            </a:endParaRPr>
          </a:p>
        </p:txBody>
      </p:sp>
    </p:spTree>
    <p:extLst>
      <p:ext uri="{BB962C8B-B14F-4D97-AF65-F5344CB8AC3E}">
        <p14:creationId xmlns:p14="http://schemas.microsoft.com/office/powerpoint/2010/main" val="383250018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cstate="print"/>
          <a:srcRect/>
          <a:stretch>
            <a:fillRect/>
          </a:stretch>
        </p:blipFill>
        <p:spPr bwMode="auto">
          <a:xfrm>
            <a:off x="1038225" y="1371600"/>
            <a:ext cx="7067550" cy="3657600"/>
          </a:xfrm>
          <a:prstGeom prst="rect">
            <a:avLst/>
          </a:prstGeom>
          <a:noFill/>
          <a:ln w="9525">
            <a:noFill/>
            <a:miter lim="800000"/>
            <a:headEnd/>
            <a:tailEnd/>
          </a:ln>
          <a:effectLst/>
        </p:spPr>
      </p:pic>
      <p:sp>
        <p:nvSpPr>
          <p:cNvPr id="40963" name="TextBox 1"/>
          <p:cNvSpPr txBox="1">
            <a:spLocks noChangeArrowheads="1"/>
          </p:cNvSpPr>
          <p:nvPr/>
        </p:nvSpPr>
        <p:spPr bwMode="auto">
          <a:xfrm>
            <a:off x="990600" y="5562600"/>
            <a:ext cx="7543800" cy="830263"/>
          </a:xfrm>
          <a:prstGeom prst="rect">
            <a:avLst/>
          </a:prstGeom>
          <a:noFill/>
          <a:ln w="9525">
            <a:noFill/>
            <a:miter lim="800000"/>
            <a:headEnd/>
            <a:tailEnd/>
          </a:ln>
        </p:spPr>
        <p:txBody>
          <a:bodyPr>
            <a:spAutoFit/>
          </a:bodyPr>
          <a:lstStyle/>
          <a:p>
            <a:r>
              <a:rPr lang="en-US">
                <a:solidFill>
                  <a:srgbClr val="FFFFFF"/>
                </a:solidFill>
              </a:rPr>
              <a:t>McGee D, et al. J Chron Dis 1984;37:713-719. Page 718.</a:t>
            </a:r>
          </a:p>
          <a:p>
            <a:endParaRPr lang="en-US">
              <a:solidFill>
                <a:srgbClr val="FFFFFF"/>
              </a:solidFill>
            </a:endParaRPr>
          </a:p>
        </p:txBody>
      </p:sp>
    </p:spTree>
    <p:extLst>
      <p:ext uri="{BB962C8B-B14F-4D97-AF65-F5344CB8AC3E}">
        <p14:creationId xmlns:p14="http://schemas.microsoft.com/office/powerpoint/2010/main" val="245227620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z="3600" dirty="0" smtClean="0"/>
              <a:t>Mean Serum Total Cholesterol Levels: US, 1960-1962</a:t>
            </a:r>
            <a:endParaRPr lang="en-US" sz="3600" dirty="0"/>
          </a:p>
        </p:txBody>
      </p:sp>
      <p:pic>
        <p:nvPicPr>
          <p:cNvPr id="145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25" y="1600200"/>
            <a:ext cx="485775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391400" y="3429000"/>
            <a:ext cx="1524000" cy="1323439"/>
          </a:xfrm>
          <a:prstGeom prst="rect">
            <a:avLst/>
          </a:prstGeom>
          <a:noFill/>
        </p:spPr>
        <p:txBody>
          <a:bodyPr wrap="square" rtlCol="0">
            <a:spAutoFit/>
          </a:bodyPr>
          <a:lstStyle/>
          <a:p>
            <a:r>
              <a:rPr lang="en-US" sz="2000" dirty="0" smtClean="0">
                <a:solidFill>
                  <a:srgbClr val="FF33CC"/>
                </a:solidFill>
              </a:rPr>
              <a:t>Source:</a:t>
            </a:r>
            <a:r>
              <a:rPr lang="en-US" sz="2000" dirty="0" smtClean="0">
                <a:solidFill>
                  <a:srgbClr val="FFFFFF"/>
                </a:solidFill>
              </a:rPr>
              <a:t> NCHS Series 11, #205. 1978.</a:t>
            </a:r>
            <a:endParaRPr lang="en-US" sz="2000" dirty="0">
              <a:solidFill>
                <a:srgbClr val="FFFFFF"/>
              </a:solidFill>
            </a:endParaRPr>
          </a:p>
        </p:txBody>
      </p:sp>
    </p:spTree>
    <p:extLst>
      <p:ext uri="{BB962C8B-B14F-4D97-AF65-F5344CB8AC3E}">
        <p14:creationId xmlns:p14="http://schemas.microsoft.com/office/powerpoint/2010/main" val="363556359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z="3600" dirty="0" smtClean="0"/>
              <a:t>Mean Serum Total Cholesterol: Men 1960-62 and 1971-74</a:t>
            </a:r>
            <a:endParaRPr lang="en-US" sz="3600" dirty="0"/>
          </a:p>
        </p:txBody>
      </p:sp>
      <p:pic>
        <p:nvPicPr>
          <p:cNvPr id="146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665" y="1752600"/>
            <a:ext cx="4600159" cy="479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7515224" y="3429000"/>
            <a:ext cx="1400176" cy="1323439"/>
          </a:xfrm>
          <a:prstGeom prst="rect">
            <a:avLst/>
          </a:prstGeom>
        </p:spPr>
        <p:txBody>
          <a:bodyPr wrap="square">
            <a:spAutoFit/>
          </a:bodyPr>
          <a:lstStyle/>
          <a:p>
            <a:r>
              <a:rPr lang="en-US" sz="2000" dirty="0">
                <a:solidFill>
                  <a:srgbClr val="FF33CC"/>
                </a:solidFill>
              </a:rPr>
              <a:t>Source:</a:t>
            </a:r>
            <a:r>
              <a:rPr lang="en-US" sz="2000" dirty="0"/>
              <a:t> NCHS Series 11, #205. 1978.</a:t>
            </a:r>
          </a:p>
        </p:txBody>
      </p:sp>
    </p:spTree>
    <p:extLst>
      <p:ext uri="{BB962C8B-B14F-4D97-AF65-F5344CB8AC3E}">
        <p14:creationId xmlns:p14="http://schemas.microsoft.com/office/powerpoint/2010/main" val="27642672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z="3600" dirty="0"/>
              <a:t>Mean Serum Total Cholesterol: </a:t>
            </a:r>
            <a:r>
              <a:rPr lang="en-US" sz="3600" dirty="0" smtClean="0"/>
              <a:t>Women </a:t>
            </a:r>
            <a:r>
              <a:rPr lang="en-US" sz="3600" dirty="0"/>
              <a:t>1960-62 and 1971-74</a:t>
            </a:r>
          </a:p>
        </p:txBody>
      </p:sp>
      <p:pic>
        <p:nvPicPr>
          <p:cNvPr id="147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819142"/>
            <a:ext cx="4633913" cy="4734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7467600" y="3429000"/>
            <a:ext cx="1447800" cy="1323439"/>
          </a:xfrm>
          <a:prstGeom prst="rect">
            <a:avLst/>
          </a:prstGeom>
        </p:spPr>
        <p:txBody>
          <a:bodyPr wrap="square">
            <a:spAutoFit/>
          </a:bodyPr>
          <a:lstStyle/>
          <a:p>
            <a:r>
              <a:rPr lang="en-US" sz="2000" dirty="0">
                <a:solidFill>
                  <a:srgbClr val="FF33CC"/>
                </a:solidFill>
              </a:rPr>
              <a:t>Source:</a:t>
            </a:r>
            <a:r>
              <a:rPr lang="en-US" sz="2000" dirty="0"/>
              <a:t> NCHS Series 11, #205. 1978.</a:t>
            </a:r>
          </a:p>
        </p:txBody>
      </p:sp>
    </p:spTree>
    <p:extLst>
      <p:ext uri="{BB962C8B-B14F-4D97-AF65-F5344CB8AC3E}">
        <p14:creationId xmlns:p14="http://schemas.microsoft.com/office/powerpoint/2010/main" val="4091408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dirty="0"/>
              <a:t>Case Fatality Rates (%) Before and After </a:t>
            </a:r>
            <a:r>
              <a:rPr lang="en-US" sz="4000" dirty="0" smtClean="0"/>
              <a:t>Treatment* Introduced</a:t>
            </a:r>
            <a:r>
              <a:rPr lang="en-US" sz="4000" baseline="30000" dirty="0" smtClean="0"/>
              <a:t>†</a:t>
            </a:r>
            <a:endParaRPr lang="en-US" sz="4000" baseline="30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91534019"/>
              </p:ext>
            </p:extLst>
          </p:nvPr>
        </p:nvGraphicFramePr>
        <p:xfrm>
          <a:off x="2209801" y="1905000"/>
          <a:ext cx="4800599" cy="3962400"/>
        </p:xfrm>
        <a:graphic>
          <a:graphicData uri="http://schemas.openxmlformats.org/drawingml/2006/table">
            <a:tbl>
              <a:tblPr firstRow="1" bandRow="1">
                <a:tableStyleId>{2D5ABB26-0587-4C30-8999-92F81FD0307C}</a:tableStyleId>
              </a:tblPr>
              <a:tblGrid>
                <a:gridCol w="1523999"/>
                <a:gridCol w="1752600"/>
                <a:gridCol w="1524000"/>
              </a:tblGrid>
              <a:tr h="370840">
                <a:tc>
                  <a:txBody>
                    <a:bodyPr/>
                    <a:lstStyle/>
                    <a:p>
                      <a:endParaRPr lang="en-US" sz="2000" dirty="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r>
                        <a:rPr lang="en-US" sz="2000" dirty="0" smtClean="0"/>
                        <a:t>Case</a:t>
                      </a:r>
                      <a:r>
                        <a:rPr lang="en-US" sz="2000" baseline="0" dirty="0" smtClean="0"/>
                        <a:t> Fatality Rate (%)</a:t>
                      </a:r>
                      <a:endParaRPr lang="en-US" sz="2000" dirty="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2000" dirty="0" smtClean="0"/>
                        <a:t>Years</a:t>
                      </a:r>
                      <a:endParaRPr lang="en-US" sz="2000" dirty="0"/>
                    </a:p>
                  </a:txBody>
                  <a:tcPr>
                    <a:lnT w="28575" cap="flat" cmpd="sng" algn="ctr">
                      <a:solidFill>
                        <a:schemeClr val="tx1"/>
                      </a:solidFill>
                      <a:prstDash val="solid"/>
                      <a:round/>
                      <a:headEnd type="none" w="med" len="med"/>
                      <a:tailEnd type="none" w="med" len="med"/>
                    </a:lnT>
                  </a:tcPr>
                </a:tc>
                <a:tc>
                  <a:txBody>
                    <a:bodyPr/>
                    <a:lstStyle/>
                    <a:p>
                      <a:pPr algn="ctr"/>
                      <a:r>
                        <a:rPr lang="en-US" sz="2000" dirty="0" smtClean="0"/>
                        <a:t> Group A</a:t>
                      </a:r>
                      <a:endParaRPr lang="en-US" sz="2000" dirty="0"/>
                    </a:p>
                  </a:txBody>
                  <a:tcPr>
                    <a:lnT w="28575" cap="flat" cmpd="sng" algn="ctr">
                      <a:solidFill>
                        <a:schemeClr val="tx1"/>
                      </a:solidFill>
                      <a:prstDash val="solid"/>
                      <a:round/>
                      <a:headEnd type="none" w="med" len="med"/>
                      <a:tailEnd type="none" w="med" len="med"/>
                    </a:lnT>
                  </a:tcPr>
                </a:tc>
                <a:tc>
                  <a:txBody>
                    <a:bodyPr/>
                    <a:lstStyle/>
                    <a:p>
                      <a:pPr algn="ctr"/>
                      <a:r>
                        <a:rPr lang="en-US" sz="2000" dirty="0" smtClean="0"/>
                        <a:t>Group B</a:t>
                      </a:r>
                      <a:endParaRPr lang="en-US" sz="2000" dirty="0"/>
                    </a:p>
                  </a:txBody>
                  <a:tcPr>
                    <a:lnT w="28575" cap="flat" cmpd="sng" algn="ctr">
                      <a:solidFill>
                        <a:schemeClr val="tx1"/>
                      </a:solidFill>
                      <a:prstDash val="solid"/>
                      <a:round/>
                      <a:headEnd type="none" w="med" len="med"/>
                      <a:tailEnd type="none" w="med" len="med"/>
                    </a:lnT>
                  </a:tcPr>
                </a:tc>
              </a:tr>
              <a:tr h="370840">
                <a:tc>
                  <a:txBody>
                    <a:bodyPr/>
                    <a:lstStyle/>
                    <a:p>
                      <a:pPr algn="ctr"/>
                      <a:r>
                        <a:rPr lang="en-US" sz="2000" dirty="0" smtClean="0"/>
                        <a:t>1968</a:t>
                      </a:r>
                      <a:endParaRPr lang="en-US" sz="2000" dirty="0"/>
                    </a:p>
                  </a:txBody>
                  <a:tcPr/>
                </a:tc>
                <a:tc>
                  <a:txBody>
                    <a:bodyPr/>
                    <a:lstStyle/>
                    <a:p>
                      <a:pPr algn="ctr"/>
                      <a:r>
                        <a:rPr lang="en-US" sz="2000" dirty="0" smtClean="0"/>
                        <a:t>7.7</a:t>
                      </a:r>
                      <a:endParaRPr lang="en-US" sz="2000" dirty="0"/>
                    </a:p>
                  </a:txBody>
                  <a:tcPr/>
                </a:tc>
                <a:tc>
                  <a:txBody>
                    <a:bodyPr/>
                    <a:lstStyle/>
                    <a:p>
                      <a:pPr algn="ctr"/>
                      <a:r>
                        <a:rPr lang="en-US" sz="2000" dirty="0" smtClean="0"/>
                        <a:t>3.5</a:t>
                      </a:r>
                      <a:endParaRPr lang="en-US" sz="2000" dirty="0"/>
                    </a:p>
                  </a:txBody>
                  <a:tcPr/>
                </a:tc>
              </a:tr>
              <a:tr h="370840">
                <a:tc>
                  <a:txBody>
                    <a:bodyPr/>
                    <a:lstStyle/>
                    <a:p>
                      <a:pPr algn="ctr"/>
                      <a:r>
                        <a:rPr lang="en-US" sz="2000" dirty="0" smtClean="0"/>
                        <a:t>1969</a:t>
                      </a:r>
                      <a:endParaRPr lang="en-US" sz="2000" dirty="0"/>
                    </a:p>
                  </a:txBody>
                  <a:tcPr/>
                </a:tc>
                <a:tc>
                  <a:txBody>
                    <a:bodyPr/>
                    <a:lstStyle/>
                    <a:p>
                      <a:pPr algn="ctr"/>
                      <a:r>
                        <a:rPr lang="en-US" sz="2000" dirty="0" smtClean="0"/>
                        <a:t>15.8</a:t>
                      </a:r>
                      <a:endParaRPr lang="en-US" sz="2000" dirty="0"/>
                    </a:p>
                  </a:txBody>
                  <a:tcPr/>
                </a:tc>
                <a:tc>
                  <a:txBody>
                    <a:bodyPr/>
                    <a:lstStyle/>
                    <a:p>
                      <a:pPr algn="ctr"/>
                      <a:r>
                        <a:rPr lang="en-US" sz="2000" dirty="0" smtClean="0"/>
                        <a:t>7.5</a:t>
                      </a:r>
                      <a:endParaRPr lang="en-US" sz="2000" dirty="0"/>
                    </a:p>
                  </a:txBody>
                  <a:tcPr/>
                </a:tc>
              </a:tr>
              <a:tr h="370840">
                <a:tc>
                  <a:txBody>
                    <a:bodyPr/>
                    <a:lstStyle/>
                    <a:p>
                      <a:pPr algn="ctr"/>
                      <a:r>
                        <a:rPr lang="en-US" sz="2000" dirty="0" smtClean="0"/>
                        <a:t>1970</a:t>
                      </a:r>
                      <a:endParaRPr lang="en-US" sz="2000" dirty="0"/>
                    </a:p>
                  </a:txBody>
                  <a:tcPr/>
                </a:tc>
                <a:tc>
                  <a:txBody>
                    <a:bodyPr/>
                    <a:lstStyle/>
                    <a:p>
                      <a:pPr algn="ctr"/>
                      <a:r>
                        <a:rPr lang="en-US" sz="2000" dirty="0" smtClean="0"/>
                        <a:t>8.9</a:t>
                      </a:r>
                      <a:endParaRPr lang="en-US" sz="2000" dirty="0"/>
                    </a:p>
                  </a:txBody>
                  <a:tcPr/>
                </a:tc>
                <a:tc>
                  <a:txBody>
                    <a:bodyPr/>
                    <a:lstStyle/>
                    <a:p>
                      <a:pPr algn="ctr"/>
                      <a:r>
                        <a:rPr lang="en-US" sz="2000" dirty="0" smtClean="0"/>
                        <a:t>6.2</a:t>
                      </a:r>
                      <a:endParaRPr lang="en-US" sz="2000" dirty="0"/>
                    </a:p>
                  </a:txBody>
                  <a:tcPr/>
                </a:tc>
              </a:tr>
              <a:tr h="370840">
                <a:tc>
                  <a:txBody>
                    <a:bodyPr/>
                    <a:lstStyle/>
                    <a:p>
                      <a:pPr algn="ctr"/>
                      <a:r>
                        <a:rPr lang="en-US" sz="2000" dirty="0" smtClean="0"/>
                        <a:t>1971</a:t>
                      </a:r>
                      <a:endParaRPr lang="en-US" sz="2000" dirty="0"/>
                    </a:p>
                  </a:txBody>
                  <a:tcPr/>
                </a:tc>
                <a:tc>
                  <a:txBody>
                    <a:bodyPr/>
                    <a:lstStyle/>
                    <a:p>
                      <a:pPr algn="ctr"/>
                      <a:r>
                        <a:rPr lang="en-US" sz="2000" dirty="0" smtClean="0"/>
                        <a:t>8.2</a:t>
                      </a:r>
                      <a:endParaRPr lang="en-US" sz="2000" dirty="0"/>
                    </a:p>
                  </a:txBody>
                  <a:tcPr/>
                </a:tc>
                <a:tc>
                  <a:txBody>
                    <a:bodyPr/>
                    <a:lstStyle/>
                    <a:p>
                      <a:pPr algn="ctr"/>
                      <a:r>
                        <a:rPr lang="en-US" sz="2000" dirty="0" smtClean="0"/>
                        <a:t>2.3</a:t>
                      </a:r>
                      <a:endParaRPr lang="en-US" sz="2000" dirty="0"/>
                    </a:p>
                  </a:txBody>
                  <a:tcPr/>
                </a:tc>
              </a:tr>
              <a:tr h="370840">
                <a:tc>
                  <a:txBody>
                    <a:bodyPr/>
                    <a:lstStyle/>
                    <a:p>
                      <a:pPr algn="ctr"/>
                      <a:r>
                        <a:rPr lang="en-US" sz="2000" dirty="0" smtClean="0"/>
                        <a:t>1972</a:t>
                      </a:r>
                      <a:endParaRPr lang="en-US" sz="2000" dirty="0"/>
                    </a:p>
                  </a:txBody>
                  <a:tcPr/>
                </a:tc>
                <a:tc>
                  <a:txBody>
                    <a:bodyPr/>
                    <a:lstStyle/>
                    <a:p>
                      <a:pPr algn="ctr"/>
                      <a:r>
                        <a:rPr lang="en-US" sz="2000" dirty="0" smtClean="0"/>
                        <a:t>6.8</a:t>
                      </a:r>
                      <a:endParaRPr lang="en-US" sz="2000" dirty="0"/>
                    </a:p>
                  </a:txBody>
                  <a:tcPr/>
                </a:tc>
                <a:tc>
                  <a:txBody>
                    <a:bodyPr/>
                    <a:lstStyle/>
                    <a:p>
                      <a:pPr algn="ctr"/>
                      <a:r>
                        <a:rPr lang="en-US" sz="2000" dirty="0" smtClean="0"/>
                        <a:t>2.0</a:t>
                      </a:r>
                      <a:endParaRPr lang="en-US" sz="2000" dirty="0"/>
                    </a:p>
                  </a:txBody>
                  <a:tcPr/>
                </a:tc>
              </a:tr>
              <a:tr h="370840">
                <a:tc>
                  <a:txBody>
                    <a:bodyPr/>
                    <a:lstStyle/>
                    <a:p>
                      <a:pPr algn="ctr"/>
                      <a:r>
                        <a:rPr lang="en-US" sz="2000" dirty="0" smtClean="0"/>
                        <a:t>1973</a:t>
                      </a:r>
                      <a:endParaRPr lang="en-US" sz="2000" dirty="0"/>
                    </a:p>
                  </a:txBody>
                  <a:tcPr/>
                </a:tc>
                <a:tc>
                  <a:txBody>
                    <a:bodyPr/>
                    <a:lstStyle/>
                    <a:p>
                      <a:pPr algn="ctr"/>
                      <a:r>
                        <a:rPr lang="en-US" sz="2000" dirty="0" smtClean="0"/>
                        <a:t>11.4</a:t>
                      </a:r>
                      <a:endParaRPr lang="en-US" sz="2000" dirty="0"/>
                    </a:p>
                  </a:txBody>
                  <a:tcPr/>
                </a:tc>
                <a:tc>
                  <a:txBody>
                    <a:bodyPr/>
                    <a:lstStyle/>
                    <a:p>
                      <a:pPr algn="ctr"/>
                      <a:r>
                        <a:rPr lang="en-US" sz="2000" dirty="0" smtClean="0"/>
                        <a:t>2.7</a:t>
                      </a:r>
                      <a:endParaRPr lang="en-US" sz="2000" dirty="0"/>
                    </a:p>
                  </a:txBody>
                  <a:tcPr/>
                </a:tc>
              </a:tr>
              <a:tr h="370840">
                <a:tc>
                  <a:txBody>
                    <a:bodyPr/>
                    <a:lstStyle/>
                    <a:p>
                      <a:pPr algn="ctr"/>
                      <a:r>
                        <a:rPr lang="en-US" sz="2000" dirty="0" smtClean="0"/>
                        <a:t>1974</a:t>
                      </a:r>
                      <a:r>
                        <a:rPr lang="en-US" sz="2000" dirty="0" smtClean="0">
                          <a:solidFill>
                            <a:srgbClr val="FFFF00"/>
                          </a:solidFill>
                        </a:rPr>
                        <a:t>*</a:t>
                      </a:r>
                      <a:endParaRPr lang="en-US" sz="2000" dirty="0">
                        <a:solidFill>
                          <a:srgbClr val="FFFF00"/>
                        </a:solidFill>
                      </a:endParaRPr>
                    </a:p>
                  </a:txBody>
                  <a:tcPr/>
                </a:tc>
                <a:tc>
                  <a:txBody>
                    <a:bodyPr/>
                    <a:lstStyle/>
                    <a:p>
                      <a:pPr algn="ctr"/>
                      <a:r>
                        <a:rPr lang="en-US" sz="2000" dirty="0" smtClean="0"/>
                        <a:t>4.4</a:t>
                      </a:r>
                      <a:endParaRPr lang="en-US" sz="2000" dirty="0"/>
                    </a:p>
                  </a:txBody>
                  <a:tcPr/>
                </a:tc>
                <a:tc>
                  <a:txBody>
                    <a:bodyPr/>
                    <a:lstStyle/>
                    <a:p>
                      <a:pPr algn="ctr"/>
                      <a:r>
                        <a:rPr lang="en-US" sz="2000" dirty="0" smtClean="0"/>
                        <a:t>0.9</a:t>
                      </a:r>
                      <a:endParaRPr lang="en-US" sz="2000" dirty="0"/>
                    </a:p>
                  </a:txBody>
                  <a:tcPr/>
                </a:tc>
              </a:tr>
              <a:tr h="370840">
                <a:tc>
                  <a:txBody>
                    <a:bodyPr/>
                    <a:lstStyle/>
                    <a:p>
                      <a:pPr algn="ctr"/>
                      <a:r>
                        <a:rPr lang="en-US" sz="2000" dirty="0" smtClean="0"/>
                        <a:t>1975</a:t>
                      </a:r>
                      <a:endParaRPr lang="en-US" sz="2000" dirty="0"/>
                    </a:p>
                  </a:txBody>
                  <a:tcPr>
                    <a:lnB w="28575" cap="flat" cmpd="sng" algn="ctr">
                      <a:solidFill>
                        <a:schemeClr val="tx1"/>
                      </a:solidFill>
                      <a:prstDash val="solid"/>
                      <a:round/>
                      <a:headEnd type="none" w="med" len="med"/>
                      <a:tailEnd type="none" w="med" len="med"/>
                    </a:lnB>
                  </a:tcPr>
                </a:tc>
                <a:tc>
                  <a:txBody>
                    <a:bodyPr/>
                    <a:lstStyle/>
                    <a:p>
                      <a:pPr algn="ctr"/>
                      <a:r>
                        <a:rPr lang="en-US" sz="2000" dirty="0" smtClean="0"/>
                        <a:t>1.3</a:t>
                      </a:r>
                      <a:endParaRPr lang="en-US" sz="2000" dirty="0"/>
                    </a:p>
                  </a:txBody>
                  <a:tcPr>
                    <a:lnB w="28575" cap="flat" cmpd="sng" algn="ctr">
                      <a:solidFill>
                        <a:schemeClr val="tx1"/>
                      </a:solidFill>
                      <a:prstDash val="solid"/>
                      <a:round/>
                      <a:headEnd type="none" w="med" len="med"/>
                      <a:tailEnd type="none" w="med" len="med"/>
                    </a:lnB>
                  </a:tcPr>
                </a:tc>
                <a:tc>
                  <a:txBody>
                    <a:bodyPr/>
                    <a:lstStyle/>
                    <a:p>
                      <a:pPr algn="ctr"/>
                      <a:r>
                        <a:rPr lang="en-US" sz="2000" dirty="0" smtClean="0"/>
                        <a:t>1.3</a:t>
                      </a:r>
                      <a:endParaRPr lang="en-US" sz="2000" dirty="0"/>
                    </a:p>
                  </a:txBody>
                  <a:tcPr>
                    <a:lnB w="28575" cap="flat" cmpd="sng" algn="ctr">
                      <a:solidFill>
                        <a:schemeClr val="tx1"/>
                      </a:solidFill>
                      <a:prstDash val="solid"/>
                      <a:round/>
                      <a:headEnd type="none" w="med" len="med"/>
                      <a:tailEnd type="none" w="med" len="med"/>
                    </a:lnB>
                  </a:tcPr>
                </a:tc>
              </a:tr>
            </a:tbl>
          </a:graphicData>
        </a:graphic>
      </p:graphicFrame>
      <p:sp>
        <p:nvSpPr>
          <p:cNvPr id="9" name="TextBox 8"/>
          <p:cNvSpPr txBox="1"/>
          <p:nvPr/>
        </p:nvSpPr>
        <p:spPr>
          <a:xfrm>
            <a:off x="838200" y="6096000"/>
            <a:ext cx="5943600" cy="461665"/>
          </a:xfrm>
          <a:prstGeom prst="rect">
            <a:avLst/>
          </a:prstGeom>
          <a:noFill/>
        </p:spPr>
        <p:txBody>
          <a:bodyPr wrap="square" rtlCol="0">
            <a:spAutoFit/>
          </a:bodyPr>
          <a:lstStyle/>
          <a:p>
            <a:r>
              <a:rPr lang="en-US" baseline="30000" dirty="0" smtClean="0">
                <a:solidFill>
                  <a:srgbClr val="FFFF00"/>
                </a:solidFill>
              </a:rPr>
              <a:t>†</a:t>
            </a:r>
            <a:r>
              <a:rPr lang="en-US" dirty="0" err="1" smtClean="0">
                <a:solidFill>
                  <a:srgbClr val="FFFFFF"/>
                </a:solidFill>
              </a:rPr>
              <a:t>Lilienfeld</a:t>
            </a:r>
            <a:r>
              <a:rPr lang="en-US" dirty="0" smtClean="0">
                <a:solidFill>
                  <a:srgbClr val="FFFFFF"/>
                </a:solidFill>
              </a:rPr>
              <a:t> et al. AJE 1977;105(3):169-1179.</a:t>
            </a:r>
            <a:endParaRPr lang="en-US" dirty="0">
              <a:solidFill>
                <a:srgbClr val="FFFFFF"/>
              </a:solidFill>
            </a:endParaRPr>
          </a:p>
        </p:txBody>
      </p:sp>
    </p:spTree>
    <p:extLst>
      <p:ext uri="{BB962C8B-B14F-4D97-AF65-F5344CB8AC3E}">
        <p14:creationId xmlns:p14="http://schemas.microsoft.com/office/powerpoint/2010/main" val="273598507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Case Fatality Rates (%) Before and After Treatment* Introduced</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6802824"/>
              </p:ext>
            </p:extLst>
          </p:nvPr>
        </p:nvGraphicFramePr>
        <p:xfrm>
          <a:off x="685800" y="2184400"/>
          <a:ext cx="7772400" cy="1854200"/>
        </p:xfrm>
        <a:graphic>
          <a:graphicData uri="http://schemas.openxmlformats.org/drawingml/2006/table">
            <a:tbl>
              <a:tblPr firstRow="1" bandRow="1">
                <a:tableStyleId>{2D5ABB26-0587-4C30-8999-92F81FD0307C}</a:tableStyleId>
              </a:tblPr>
              <a:tblGrid>
                <a:gridCol w="2590800"/>
                <a:gridCol w="2590800"/>
                <a:gridCol w="2590800"/>
              </a:tblGrid>
              <a:tr h="370840">
                <a:tc>
                  <a:txBody>
                    <a:bodyPr/>
                    <a:lstStyle/>
                    <a:p>
                      <a:pPr algn="ctr"/>
                      <a:endParaRPr lang="en-US" dirty="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r>
                        <a:rPr lang="en-US" dirty="0" smtClean="0"/>
                        <a:t>Case Fatality Rate (%)</a:t>
                      </a:r>
                      <a:endParaRPr lang="en-US" dirty="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dirty="0" smtClean="0"/>
                        <a:t>Year</a:t>
                      </a:r>
                      <a:endParaRPr lang="en-US" dirty="0"/>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Group A</a:t>
                      </a:r>
                      <a:endParaRPr lang="en-US" dirty="0"/>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Group B</a:t>
                      </a:r>
                      <a:endParaRPr lang="en-US" dirty="0"/>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1968-1973</a:t>
                      </a: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t>9.92</a:t>
                      </a: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t>3.91</a:t>
                      </a:r>
                      <a:endParaRPr lang="en-US" dirty="0"/>
                    </a:p>
                  </a:txBody>
                  <a:tcPr>
                    <a:lnT w="12700" cap="flat" cmpd="sng" algn="ctr">
                      <a:solidFill>
                        <a:schemeClr val="tx1"/>
                      </a:solidFill>
                      <a:prstDash val="solid"/>
                      <a:round/>
                      <a:headEnd type="none" w="med" len="med"/>
                      <a:tailEnd type="none" w="med" len="med"/>
                    </a:lnT>
                  </a:tcPr>
                </a:tc>
              </a:tr>
              <a:tr h="370840">
                <a:tc>
                  <a:txBody>
                    <a:bodyPr/>
                    <a:lstStyle/>
                    <a:p>
                      <a:pPr algn="ctr"/>
                      <a:r>
                        <a:rPr lang="en-US" dirty="0" smtClean="0"/>
                        <a:t>1974</a:t>
                      </a:r>
                      <a:r>
                        <a:rPr lang="en-US" dirty="0" smtClean="0">
                          <a:solidFill>
                            <a:srgbClr val="FFFF00"/>
                          </a:solidFill>
                        </a:rPr>
                        <a:t>*</a:t>
                      </a:r>
                      <a:endParaRPr lang="en-US" dirty="0">
                        <a:solidFill>
                          <a:srgbClr val="FFFF00"/>
                        </a:solidFill>
                      </a:endParaRPr>
                    </a:p>
                  </a:txBody>
                  <a:tcPr/>
                </a:tc>
                <a:tc>
                  <a:txBody>
                    <a:bodyPr/>
                    <a:lstStyle/>
                    <a:p>
                      <a:pPr algn="ctr"/>
                      <a:r>
                        <a:rPr lang="en-US" dirty="0" smtClean="0"/>
                        <a:t>4.4</a:t>
                      </a:r>
                      <a:endParaRPr lang="en-US" dirty="0"/>
                    </a:p>
                  </a:txBody>
                  <a:tcPr/>
                </a:tc>
                <a:tc>
                  <a:txBody>
                    <a:bodyPr/>
                    <a:lstStyle/>
                    <a:p>
                      <a:pPr algn="ctr"/>
                      <a:r>
                        <a:rPr lang="en-US" dirty="0" smtClean="0"/>
                        <a:t>0.9</a:t>
                      </a:r>
                      <a:endParaRPr lang="en-US" dirty="0"/>
                    </a:p>
                  </a:txBody>
                  <a:tcPr/>
                </a:tc>
              </a:tr>
              <a:tr h="370840">
                <a:tc>
                  <a:txBody>
                    <a:bodyPr/>
                    <a:lstStyle/>
                    <a:p>
                      <a:pPr algn="ctr"/>
                      <a:r>
                        <a:rPr lang="en-US" dirty="0" smtClean="0"/>
                        <a:t>1975</a:t>
                      </a:r>
                      <a:endParaRPr lang="en-US" dirty="0"/>
                    </a:p>
                  </a:txBody>
                  <a:tcPr>
                    <a:lnB w="28575" cap="flat" cmpd="sng" algn="ctr">
                      <a:solidFill>
                        <a:schemeClr val="tx1"/>
                      </a:solidFill>
                      <a:prstDash val="solid"/>
                      <a:round/>
                      <a:headEnd type="none" w="med" len="med"/>
                      <a:tailEnd type="none" w="med" len="med"/>
                    </a:lnB>
                  </a:tcPr>
                </a:tc>
                <a:tc>
                  <a:txBody>
                    <a:bodyPr/>
                    <a:lstStyle/>
                    <a:p>
                      <a:pPr algn="ctr"/>
                      <a:r>
                        <a:rPr lang="en-US" dirty="0" smtClean="0"/>
                        <a:t>1.27</a:t>
                      </a:r>
                      <a:endParaRPr lang="en-US" dirty="0"/>
                    </a:p>
                  </a:txBody>
                  <a:tcPr>
                    <a:lnB w="28575" cap="flat" cmpd="sng" algn="ctr">
                      <a:solidFill>
                        <a:schemeClr val="tx1"/>
                      </a:solidFill>
                      <a:prstDash val="solid"/>
                      <a:round/>
                      <a:headEnd type="none" w="med" len="med"/>
                      <a:tailEnd type="none" w="med" len="med"/>
                    </a:lnB>
                  </a:tcPr>
                </a:tc>
                <a:tc>
                  <a:txBody>
                    <a:bodyPr/>
                    <a:lstStyle/>
                    <a:p>
                      <a:pPr algn="ctr"/>
                      <a:r>
                        <a:rPr lang="en-US" dirty="0" smtClean="0"/>
                        <a:t>1.33</a:t>
                      </a:r>
                      <a:endParaRPr lang="en-US" dirty="0"/>
                    </a:p>
                  </a:txBody>
                  <a:tcPr>
                    <a:lnB w="28575"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838200" y="4495800"/>
            <a:ext cx="7010400" cy="830997"/>
          </a:xfrm>
          <a:prstGeom prst="rect">
            <a:avLst/>
          </a:prstGeom>
          <a:noFill/>
        </p:spPr>
        <p:txBody>
          <a:bodyPr wrap="square" rtlCol="0">
            <a:spAutoFit/>
          </a:bodyPr>
          <a:lstStyle/>
          <a:p>
            <a:r>
              <a:rPr lang="en-US" baseline="30000" dirty="0">
                <a:solidFill>
                  <a:srgbClr val="FFFF00"/>
                </a:solidFill>
              </a:rPr>
              <a:t>†</a:t>
            </a:r>
            <a:r>
              <a:rPr lang="en-US" dirty="0" err="1" smtClean="0">
                <a:solidFill>
                  <a:srgbClr val="FFFFFF"/>
                </a:solidFill>
              </a:rPr>
              <a:t>Lilienfeld</a:t>
            </a:r>
            <a:r>
              <a:rPr lang="en-US" dirty="0" smtClean="0">
                <a:solidFill>
                  <a:srgbClr val="FFFFFF"/>
                </a:solidFill>
              </a:rPr>
              <a:t> </a:t>
            </a:r>
            <a:r>
              <a:rPr lang="en-US" dirty="0">
                <a:solidFill>
                  <a:srgbClr val="FFFFFF"/>
                </a:solidFill>
              </a:rPr>
              <a:t>et al. AJE 1977;105(3):169-1179.</a:t>
            </a:r>
          </a:p>
          <a:p>
            <a:endParaRPr lang="en-US" dirty="0">
              <a:solidFill>
                <a:srgbClr val="FFFFFF"/>
              </a:solidFill>
            </a:endParaRPr>
          </a:p>
        </p:txBody>
      </p:sp>
    </p:spTree>
    <p:extLst>
      <p:ext uri="{BB962C8B-B14F-4D97-AF65-F5344CB8AC3E}">
        <p14:creationId xmlns:p14="http://schemas.microsoft.com/office/powerpoint/2010/main" val="231788669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10600" cy="1371600"/>
          </a:xfrm>
        </p:spPr>
        <p:txBody>
          <a:bodyPr/>
          <a:lstStyle/>
          <a:p>
            <a:r>
              <a:rPr lang="en-US" sz="3200" dirty="0" err="1" smtClean="0"/>
              <a:t>Semmelweis</a:t>
            </a:r>
            <a:r>
              <a:rPr lang="en-US" sz="3200" dirty="0" smtClean="0"/>
              <a:t> Puerperal Fever: </a:t>
            </a:r>
            <a:br>
              <a:rPr lang="en-US" sz="3200" dirty="0" smtClean="0"/>
            </a:br>
            <a:r>
              <a:rPr lang="en-US" sz="3200" dirty="0" smtClean="0"/>
              <a:t>Maternal Mortality Before and After Intervention*</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2868373"/>
              </p:ext>
            </p:extLst>
          </p:nvPr>
        </p:nvGraphicFramePr>
        <p:xfrm>
          <a:off x="685800" y="2184400"/>
          <a:ext cx="7772400" cy="2595880"/>
        </p:xfrm>
        <a:graphic>
          <a:graphicData uri="http://schemas.openxmlformats.org/drawingml/2006/table">
            <a:tbl>
              <a:tblPr firstRow="1" bandRow="1">
                <a:tableStyleId>{2D5ABB26-0587-4C30-8999-92F81FD0307C}</a:tableStyleId>
              </a:tblPr>
              <a:tblGrid>
                <a:gridCol w="2590800"/>
                <a:gridCol w="2590800"/>
                <a:gridCol w="2590800"/>
              </a:tblGrid>
              <a:tr h="370840">
                <a:tc>
                  <a:txBody>
                    <a:bodyPr/>
                    <a:lstStyle/>
                    <a:p>
                      <a:pPr algn="ctr"/>
                      <a:endParaRPr lang="en-US" dirty="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a:r>
                        <a:rPr lang="en-US" dirty="0" smtClean="0"/>
                        <a:t>Case Fatality Rate (%)</a:t>
                      </a:r>
                      <a:endParaRPr lang="en-US" dirty="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dirty="0" smtClean="0"/>
                        <a:t>Year</a:t>
                      </a:r>
                      <a:endParaRPr lang="en-US" dirty="0"/>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Physician’s Division</a:t>
                      </a:r>
                      <a:endParaRPr lang="en-US" dirty="0"/>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Midwives’ Division</a:t>
                      </a:r>
                      <a:endParaRPr lang="en-US" dirty="0"/>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en-US" dirty="0" smtClean="0"/>
                        <a:t>1841-1846</a:t>
                      </a: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t>9.92</a:t>
                      </a: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t>3.91</a:t>
                      </a:r>
                      <a:endParaRPr lang="en-US" dirty="0"/>
                    </a:p>
                  </a:txBody>
                  <a:tcPr>
                    <a:lnT w="12700" cap="flat" cmpd="sng" algn="ctr">
                      <a:solidFill>
                        <a:schemeClr val="tx1"/>
                      </a:solidFill>
                      <a:prstDash val="solid"/>
                      <a:round/>
                      <a:headEnd type="none" w="med" len="med"/>
                      <a:tailEnd type="none" w="med" len="med"/>
                    </a:lnT>
                  </a:tcPr>
                </a:tc>
              </a:tr>
              <a:tr h="370840">
                <a:tc>
                  <a:txBody>
                    <a:bodyPr/>
                    <a:lstStyle/>
                    <a:p>
                      <a:pPr algn="l"/>
                      <a:r>
                        <a:rPr lang="en-US" dirty="0" smtClean="0"/>
                        <a:t>1847</a:t>
                      </a:r>
                      <a:endParaRPr lang="en-US" dirty="0">
                        <a:solidFill>
                          <a:srgbClr val="FFFF00"/>
                        </a:solidFill>
                      </a:endParaRPr>
                    </a:p>
                  </a:txBody>
                  <a:tcPr/>
                </a:tc>
                <a:tc>
                  <a:txBody>
                    <a:bodyPr/>
                    <a:lstStyle/>
                    <a:p>
                      <a:pPr algn="ctr"/>
                      <a:endParaRPr lang="en-US" dirty="0"/>
                    </a:p>
                  </a:txBody>
                  <a:tcPr/>
                </a:tc>
                <a:tc>
                  <a:txBody>
                    <a:bodyPr/>
                    <a:lstStyle/>
                    <a:p>
                      <a:pPr algn="ctr"/>
                      <a:r>
                        <a:rPr lang="en-US" dirty="0" smtClean="0"/>
                        <a:t>0.9</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January-May</a:t>
                      </a:r>
                      <a:r>
                        <a:rPr lang="en-US" dirty="0" smtClean="0">
                          <a:solidFill>
                            <a:srgbClr val="FFFF00"/>
                          </a:solidFill>
                        </a:rPr>
                        <a:t>*</a:t>
                      </a:r>
                    </a:p>
                  </a:txBody>
                  <a:tcPr/>
                </a:tc>
                <a:tc>
                  <a:txBody>
                    <a:bodyPr/>
                    <a:lstStyle/>
                    <a:p>
                      <a:pPr algn="ctr"/>
                      <a:r>
                        <a:rPr lang="en-US" dirty="0" smtClean="0"/>
                        <a:t>5.6</a:t>
                      </a:r>
                      <a:endParaRPr lang="en-US" dirty="0"/>
                    </a:p>
                  </a:txBody>
                  <a:tcPr/>
                </a:tc>
                <a:tc>
                  <a:txBody>
                    <a:bodyPr/>
                    <a:lstStyle/>
                    <a:p>
                      <a:pPr algn="ctr"/>
                      <a:endParaRPr lang="en-US" dirty="0"/>
                    </a:p>
                  </a:txBody>
                  <a:tcPr/>
                </a:tc>
              </a:tr>
              <a:tr h="370840">
                <a:tc>
                  <a:txBody>
                    <a:bodyPr/>
                    <a:lstStyle/>
                    <a:p>
                      <a:pPr algn="ctr"/>
                      <a:r>
                        <a:rPr lang="en-US" dirty="0" smtClean="0">
                          <a:solidFill>
                            <a:srgbClr val="FFFF00"/>
                          </a:solidFill>
                        </a:rPr>
                        <a:t>June-December</a:t>
                      </a:r>
                      <a:endParaRPr lang="en-US" dirty="0">
                        <a:solidFill>
                          <a:srgbClr val="FFFF00"/>
                        </a:solidFill>
                      </a:endParaRPr>
                    </a:p>
                  </a:txBody>
                  <a:tcPr/>
                </a:tc>
                <a:tc>
                  <a:txBody>
                    <a:bodyPr/>
                    <a:lstStyle/>
                    <a:p>
                      <a:pPr algn="ctr"/>
                      <a:r>
                        <a:rPr lang="en-US" dirty="0" smtClean="0"/>
                        <a:t>3.04</a:t>
                      </a:r>
                      <a:endParaRPr lang="en-US" dirty="0"/>
                    </a:p>
                  </a:txBody>
                  <a:tcPr/>
                </a:tc>
                <a:tc>
                  <a:txBody>
                    <a:bodyPr/>
                    <a:lstStyle/>
                    <a:p>
                      <a:pPr algn="ctr"/>
                      <a:endParaRPr lang="en-US" dirty="0"/>
                    </a:p>
                  </a:txBody>
                  <a:tcPr/>
                </a:tc>
              </a:tr>
              <a:tr h="370840">
                <a:tc>
                  <a:txBody>
                    <a:bodyPr/>
                    <a:lstStyle/>
                    <a:p>
                      <a:pPr algn="l"/>
                      <a:r>
                        <a:rPr lang="en-US" dirty="0" smtClean="0"/>
                        <a:t>1848</a:t>
                      </a:r>
                      <a:endParaRPr lang="en-US" dirty="0"/>
                    </a:p>
                  </a:txBody>
                  <a:tcPr>
                    <a:lnB w="28575" cap="flat" cmpd="sng" algn="ctr">
                      <a:solidFill>
                        <a:schemeClr val="tx1"/>
                      </a:solidFill>
                      <a:prstDash val="solid"/>
                      <a:round/>
                      <a:headEnd type="none" w="med" len="med"/>
                      <a:tailEnd type="none" w="med" len="med"/>
                    </a:lnB>
                  </a:tcPr>
                </a:tc>
                <a:tc>
                  <a:txBody>
                    <a:bodyPr/>
                    <a:lstStyle/>
                    <a:p>
                      <a:pPr algn="ctr"/>
                      <a:r>
                        <a:rPr lang="en-US" dirty="0" smtClean="0"/>
                        <a:t>1.27</a:t>
                      </a:r>
                      <a:endParaRPr lang="en-US" dirty="0"/>
                    </a:p>
                  </a:txBody>
                  <a:tcPr>
                    <a:lnB w="28575" cap="flat" cmpd="sng" algn="ctr">
                      <a:solidFill>
                        <a:schemeClr val="tx1"/>
                      </a:solidFill>
                      <a:prstDash val="solid"/>
                      <a:round/>
                      <a:headEnd type="none" w="med" len="med"/>
                      <a:tailEnd type="none" w="med" len="med"/>
                    </a:lnB>
                  </a:tcPr>
                </a:tc>
                <a:tc>
                  <a:txBody>
                    <a:bodyPr/>
                    <a:lstStyle/>
                    <a:p>
                      <a:pPr algn="ctr"/>
                      <a:r>
                        <a:rPr lang="en-US" dirty="0" smtClean="0"/>
                        <a:t>1.33</a:t>
                      </a:r>
                      <a:endParaRPr lang="en-US" dirty="0"/>
                    </a:p>
                  </a:txBody>
                  <a:tcPr>
                    <a:lnB w="28575"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762000" y="5722203"/>
            <a:ext cx="7010400" cy="830997"/>
          </a:xfrm>
          <a:prstGeom prst="rect">
            <a:avLst/>
          </a:prstGeom>
          <a:noFill/>
        </p:spPr>
        <p:txBody>
          <a:bodyPr wrap="square" rtlCol="0">
            <a:spAutoFit/>
          </a:bodyPr>
          <a:lstStyle/>
          <a:p>
            <a:r>
              <a:rPr lang="en-US" baseline="30000" dirty="0">
                <a:solidFill>
                  <a:srgbClr val="FFFF00"/>
                </a:solidFill>
              </a:rPr>
              <a:t>†</a:t>
            </a:r>
            <a:r>
              <a:rPr lang="en-US" dirty="0" err="1" smtClean="0">
                <a:solidFill>
                  <a:srgbClr val="FFFFFF"/>
                </a:solidFill>
              </a:rPr>
              <a:t>Lilienfeld</a:t>
            </a:r>
            <a:r>
              <a:rPr lang="en-US" dirty="0" smtClean="0">
                <a:solidFill>
                  <a:srgbClr val="FFFFFF"/>
                </a:solidFill>
              </a:rPr>
              <a:t> </a:t>
            </a:r>
            <a:r>
              <a:rPr lang="en-US" dirty="0">
                <a:solidFill>
                  <a:srgbClr val="FFFFFF"/>
                </a:solidFill>
              </a:rPr>
              <a:t>et al. AJE 1977;105(3):169-1179.</a:t>
            </a:r>
          </a:p>
          <a:p>
            <a:endParaRPr lang="en-US" dirty="0">
              <a:solidFill>
                <a:srgbClr val="FFFFFF"/>
              </a:solidFill>
            </a:endParaRPr>
          </a:p>
        </p:txBody>
      </p:sp>
      <p:sp>
        <p:nvSpPr>
          <p:cNvPr id="3" name="TextBox 2"/>
          <p:cNvSpPr txBox="1"/>
          <p:nvPr/>
        </p:nvSpPr>
        <p:spPr>
          <a:xfrm>
            <a:off x="762000" y="5100935"/>
            <a:ext cx="5943600" cy="461665"/>
          </a:xfrm>
          <a:prstGeom prst="rect">
            <a:avLst/>
          </a:prstGeom>
          <a:noFill/>
        </p:spPr>
        <p:txBody>
          <a:bodyPr wrap="square" rtlCol="0">
            <a:spAutoFit/>
          </a:bodyPr>
          <a:lstStyle/>
          <a:p>
            <a:r>
              <a:rPr lang="en-US" dirty="0" smtClean="0">
                <a:solidFill>
                  <a:srgbClr val="FFFF00"/>
                </a:solidFill>
              </a:rPr>
              <a:t>*</a:t>
            </a:r>
            <a:r>
              <a:rPr lang="en-US" dirty="0" smtClean="0">
                <a:solidFill>
                  <a:srgbClr val="FFFFFF"/>
                </a:solidFill>
              </a:rPr>
              <a:t>Intervention introduced in May 1847.</a:t>
            </a:r>
            <a:endParaRPr lang="en-US" dirty="0">
              <a:solidFill>
                <a:srgbClr val="FFFFFF"/>
              </a:solidFill>
            </a:endParaRPr>
          </a:p>
        </p:txBody>
      </p:sp>
    </p:spTree>
    <p:extLst>
      <p:ext uri="{BB962C8B-B14F-4D97-AF65-F5344CB8AC3E}">
        <p14:creationId xmlns:p14="http://schemas.microsoft.com/office/powerpoint/2010/main" val="1793712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ctrTitle"/>
          </p:nvPr>
        </p:nvSpPr>
        <p:spPr/>
        <p:txBody>
          <a:bodyPr/>
          <a:lstStyle/>
          <a:p>
            <a:pPr eaLnBrk="1" hangingPunct="1"/>
            <a:r>
              <a:rPr lang="en-US" smtClean="0"/>
              <a:t>The Diet-Heart Hypothesis</a:t>
            </a:r>
          </a:p>
        </p:txBody>
      </p:sp>
      <p:sp>
        <p:nvSpPr>
          <p:cNvPr id="9219" name="Rectangle 5"/>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What was (is) Diet-Heart?</a:t>
            </a:r>
          </a:p>
        </p:txBody>
      </p:sp>
      <p:sp>
        <p:nvSpPr>
          <p:cNvPr id="4099" name="Content Placeholder 2"/>
          <p:cNvSpPr>
            <a:spLocks noGrp="1"/>
          </p:cNvSpPr>
          <p:nvPr>
            <p:ph idx="1"/>
          </p:nvPr>
        </p:nvSpPr>
        <p:spPr>
          <a:xfrm>
            <a:off x="457200" y="1752600"/>
            <a:ext cx="8001000" cy="3886200"/>
          </a:xfrm>
        </p:spPr>
        <p:txBody>
          <a:bodyPr/>
          <a:lstStyle/>
          <a:p>
            <a:pPr eaLnBrk="1" hangingPunct="1">
              <a:buClr>
                <a:srgbClr val="00CC00"/>
              </a:buClr>
            </a:pPr>
            <a:r>
              <a:rPr lang="en-US" dirty="0" smtClean="0"/>
              <a:t>The 100 year old debate over the causes of atherosclerosis and coronary heart disease.</a:t>
            </a:r>
          </a:p>
          <a:p>
            <a:pPr eaLnBrk="1" hangingPunct="1">
              <a:buClr>
                <a:srgbClr val="00CC00"/>
              </a:buClr>
            </a:pPr>
            <a:r>
              <a:rPr lang="en-US" dirty="0" smtClean="0"/>
              <a:t>The elements of Diet-Heart are:</a:t>
            </a:r>
          </a:p>
          <a:p>
            <a:pPr lvl="1" eaLnBrk="1" hangingPunct="1">
              <a:buClr>
                <a:srgbClr val="66FFFF"/>
              </a:buClr>
              <a:buFont typeface="Wingdings" pitchFamily="2" charset="2"/>
              <a:buChar char="§"/>
            </a:pPr>
            <a:r>
              <a:rPr lang="en-US" dirty="0" smtClean="0"/>
              <a:t>Diet high in saturated fatty acids &amp; cholesterol  </a:t>
            </a:r>
          </a:p>
          <a:p>
            <a:pPr lvl="1" eaLnBrk="1" hangingPunct="1">
              <a:buClr>
                <a:srgbClr val="66FFFF"/>
              </a:buClr>
              <a:buFont typeface="Wingdings" pitchFamily="2" charset="2"/>
              <a:buChar char="§"/>
            </a:pPr>
            <a:r>
              <a:rPr lang="en-US" dirty="0" smtClean="0"/>
              <a:t>High serum total cholesterol concentrations </a:t>
            </a:r>
          </a:p>
          <a:p>
            <a:pPr lvl="1" eaLnBrk="1" hangingPunct="1">
              <a:buClr>
                <a:srgbClr val="66FFFF"/>
              </a:buClr>
              <a:buFont typeface="Wingdings" pitchFamily="2" charset="2"/>
              <a:buChar char="§"/>
            </a:pPr>
            <a:r>
              <a:rPr lang="en-US" dirty="0" smtClean="0"/>
              <a:t>Atherosclerosis </a:t>
            </a:r>
          </a:p>
          <a:p>
            <a:pPr lvl="1" eaLnBrk="1" hangingPunct="1">
              <a:buClr>
                <a:srgbClr val="66FFFF"/>
              </a:buClr>
              <a:buFont typeface="Wingdings" pitchFamily="2" charset="2"/>
              <a:buChar char="§"/>
            </a:pPr>
            <a:r>
              <a:rPr lang="en-US" dirty="0" smtClean="0"/>
              <a:t>Coronary heart disease. </a:t>
            </a:r>
          </a:p>
        </p:txBody>
      </p:sp>
      <p:sp>
        <p:nvSpPr>
          <p:cNvPr id="4" name="Right Arrow 3"/>
          <p:cNvSpPr/>
          <p:nvPr/>
        </p:nvSpPr>
        <p:spPr>
          <a:xfrm>
            <a:off x="8077200" y="3553968"/>
            <a:ext cx="304800" cy="332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7620000" y="4038600"/>
            <a:ext cx="304800" cy="332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733800" y="4544568"/>
            <a:ext cx="304800" cy="332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33400" y="5562600"/>
            <a:ext cx="7620000" cy="707886"/>
          </a:xfrm>
          <a:prstGeom prst="rect">
            <a:avLst/>
          </a:prstGeom>
          <a:noFill/>
        </p:spPr>
        <p:txBody>
          <a:bodyPr wrap="square" rtlCol="0">
            <a:spAutoFit/>
          </a:bodyPr>
          <a:lstStyle/>
          <a:p>
            <a:r>
              <a:rPr lang="en-US" sz="2000" dirty="0" smtClean="0"/>
              <a:t>Note: Substituting polyunsaturated fatty acids for saturated ones leads to reduce serum cholesterol levels while monounsaturated ones are neutral.</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9">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FFFF"/>
        </a:lt1>
        <a:dk2>
          <a:srgbClr val="000000"/>
        </a:dk2>
        <a:lt2>
          <a:srgbClr val="FFFF66"/>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Default Design 9">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Default Design">
  <a:themeElements>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Default Design">
  <a:themeElements>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Default Design 8">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4539</TotalTime>
  <Words>2572</Words>
  <Application>Microsoft Office PowerPoint</Application>
  <PresentationFormat>On-screen Show (4:3)</PresentationFormat>
  <Paragraphs>481</Paragraphs>
  <Slides>77</Slides>
  <Notes>1</Notes>
  <HiddenSlides>0</HiddenSlides>
  <MMClips>0</MMClips>
  <ScaleCrop>false</ScaleCrop>
  <HeadingPairs>
    <vt:vector size="6" baseType="variant">
      <vt:variant>
        <vt:lpstr>Theme</vt:lpstr>
      </vt:variant>
      <vt:variant>
        <vt:i4>7</vt:i4>
      </vt:variant>
      <vt:variant>
        <vt:lpstr>Embedded OLE Servers</vt:lpstr>
      </vt:variant>
      <vt:variant>
        <vt:i4>1</vt:i4>
      </vt:variant>
      <vt:variant>
        <vt:lpstr>Slide Titles</vt:lpstr>
      </vt:variant>
      <vt:variant>
        <vt:i4>77</vt:i4>
      </vt:variant>
    </vt:vector>
  </HeadingPairs>
  <TitlesOfParts>
    <vt:vector size="85" baseType="lpstr">
      <vt:lpstr>Default Design</vt:lpstr>
      <vt:lpstr>1_Default Design</vt:lpstr>
      <vt:lpstr>2_Default Design</vt:lpstr>
      <vt:lpstr>3_Default Design</vt:lpstr>
      <vt:lpstr>4_Default Design</vt:lpstr>
      <vt:lpstr>6_Default Design</vt:lpstr>
      <vt:lpstr>5_Default Design</vt:lpstr>
      <vt:lpstr>Equation</vt:lpstr>
      <vt:lpstr>Diet Heart and Nutritional Epidemiology: Lessons Not Learned. </vt:lpstr>
      <vt:lpstr>When studying the past...</vt:lpstr>
      <vt:lpstr>Think Back to about 1980</vt:lpstr>
      <vt:lpstr>Age-Adjusted Death Rates for Ischemic Heart Disease: US 1950-1976</vt:lpstr>
      <vt:lpstr>Etiology of Arteriosclerosis*</vt:lpstr>
      <vt:lpstr>“The Cholesterol Controversy is over: Why did it take so long?”</vt:lpstr>
      <vt:lpstr>Controversy over?</vt:lpstr>
      <vt:lpstr>The Diet-Heart Hypothesis</vt:lpstr>
      <vt:lpstr>What was (is) Diet-Heart?</vt:lpstr>
      <vt:lpstr>Timelines</vt:lpstr>
      <vt:lpstr>The Black Box The unknown, poorly understood or hypothesized mechanism(s), by which an exposure or   risk factor leads to disease.</vt:lpstr>
      <vt:lpstr>The Black Box and  Nutritional Epidemiology</vt:lpstr>
      <vt:lpstr>The Black Box Paradigm for the  Diet Heart Hypothesis</vt:lpstr>
      <vt:lpstr>Associations: Diet &amp; Heart Disease</vt:lpstr>
      <vt:lpstr>Diet-Heart</vt:lpstr>
      <vt:lpstr>The Black Box Paradigm for the  Diet Heart Hypothesis</vt:lpstr>
      <vt:lpstr>Observational Epidemiology</vt:lpstr>
      <vt:lpstr>Finding Associations: Confounding Issues</vt:lpstr>
      <vt:lpstr>Dietary Survey Methods</vt:lpstr>
      <vt:lpstr>Problem in Analytical Epidemiology</vt:lpstr>
      <vt:lpstr>PowerPoint Presentation</vt:lpstr>
      <vt:lpstr>Diet and Serum Cholesterol:  Do zero correlations negate the relationship?</vt:lpstr>
      <vt:lpstr>Seven Countries Study: Comparison of Means by Region</vt:lpstr>
      <vt:lpstr>Seven Countries Study Sites</vt:lpstr>
      <vt:lpstr>Finding Associations: Confounding Issues</vt:lpstr>
      <vt:lpstr>Multi-Variable Regression Models in Epidemiology</vt:lpstr>
      <vt:lpstr>Statistical Models Used in Framingham Risk Prediction</vt:lpstr>
      <vt:lpstr>Multi-Variable Models in Epidemiology</vt:lpstr>
      <vt:lpstr>Multi-Variable Models in Epidemiology:  Interpretation</vt:lpstr>
      <vt:lpstr>Does the model make sense?</vt:lpstr>
      <vt:lpstr>Does the model make sense?</vt:lpstr>
      <vt:lpstr>Does the model make sense?</vt:lpstr>
      <vt:lpstr>Does the model make sense?</vt:lpstr>
      <vt:lpstr>Example: Multi-Variable Model Results When Variables Are Highly Correlated.</vt:lpstr>
      <vt:lpstr>Honolulu Heart Program: Correlation of selected macronutrients*</vt:lpstr>
      <vt:lpstr>Backward &amp; Forward Regression Analyses</vt:lpstr>
      <vt:lpstr>Honolulu Heart Program*:  Muliticolinearity, Diet &amp; CHD Risk</vt:lpstr>
      <vt:lpstr>Correlation: Moving from confounding to indistinguishable </vt:lpstr>
      <vt:lpstr>Multi-Variable Models with  Highly Correlated Variables</vt:lpstr>
      <vt:lpstr>Multi-Variable Models in Epidemiology:  Interpretation</vt:lpstr>
      <vt:lpstr>Conclusion of 2010 Meta Analysis*</vt:lpstr>
      <vt:lpstr>1985 Cholesterol Consensus Conference:</vt:lpstr>
      <vt:lpstr>Diet-Heart Hypothesis</vt:lpstr>
      <vt:lpstr>The Black Box Paradigm for the  Diet Heart Hypothesis: Phase I</vt:lpstr>
      <vt:lpstr>PowerPoint Presentation</vt:lpstr>
      <vt:lpstr>Diet Heart Hypothesis:   Phase III Clinical Trials</vt:lpstr>
      <vt:lpstr>Cholesterol Consensus Conference*</vt:lpstr>
      <vt:lpstr>Cholesterol Consensus Conference*</vt:lpstr>
      <vt:lpstr>Cholesterol Consensus Conference*</vt:lpstr>
      <vt:lpstr>Diet-Heart and Nutritional Epidemiology: Lessons Not Learned</vt:lpstr>
      <vt:lpstr>Concluding Statements</vt:lpstr>
      <vt:lpstr>Suggestion</vt:lpstr>
      <vt:lpstr>Thank you!</vt:lpstr>
      <vt:lpstr>References</vt:lpstr>
      <vt:lpstr>Measurement issues</vt:lpstr>
      <vt:lpstr>Dietary Survey Methods</vt:lpstr>
      <vt:lpstr>Dietary Survey Methods:   Sources of Error </vt:lpstr>
      <vt:lpstr>Relationship between Observed  and True Measures of Association: Ideal Case</vt:lpstr>
      <vt:lpstr>Relationship between Observed and True Measures of Association: Usual Case</vt:lpstr>
      <vt:lpstr>Relationship between Observed and True Univariate Measures of Association: </vt:lpstr>
      <vt:lpstr>Relationship between Observed and True Multivariable Measures of Association: </vt:lpstr>
      <vt:lpstr>Components of Total Variation:  Ideal Case </vt:lpstr>
      <vt:lpstr>Components of Total Variation: Usual Case</vt:lpstr>
      <vt:lpstr>Ratio of Within to Between-Person Variation: </vt:lpstr>
      <vt:lpstr>Classic Epidemiological Studies of Diet Heart</vt:lpstr>
      <vt:lpstr>Timelines</vt:lpstr>
      <vt:lpstr>Impact of Within-Person Error I</vt:lpstr>
      <vt:lpstr>Impact of Within-Person Error II</vt:lpstr>
      <vt:lpstr>PowerPoint Presentation</vt:lpstr>
      <vt:lpstr>PowerPoint Presentation</vt:lpstr>
      <vt:lpstr>PowerPoint Presentation</vt:lpstr>
      <vt:lpstr>Mean Serum Total Cholesterol Levels: US, 1960-1962</vt:lpstr>
      <vt:lpstr>Mean Serum Total Cholesterol: Men 1960-62 and 1971-74</vt:lpstr>
      <vt:lpstr>Mean Serum Total Cholesterol: Women 1960-62 and 1971-74</vt:lpstr>
      <vt:lpstr>Case Fatality Rates (%) Before and After Treatment* Introduced†</vt:lpstr>
      <vt:lpstr>Case Fatality Rates (%) Before and After Treatment* Introduced</vt:lpstr>
      <vt:lpstr>Semmelweis Puerperal Fever:  Maternal Mortality Before and After Intervention*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Diet and Disease: How do we go about studying it</dc:title>
  <dc:creator>Christopher Sempos</dc:creator>
  <cp:lastModifiedBy>ThinkPad X-60</cp:lastModifiedBy>
  <cp:revision>260</cp:revision>
  <cp:lastPrinted>2002-01-23T04:42:09Z</cp:lastPrinted>
  <dcterms:created xsi:type="dcterms:W3CDTF">2000-03-24T22:35:05Z</dcterms:created>
  <dcterms:modified xsi:type="dcterms:W3CDTF">2012-09-19T16:23:21Z</dcterms:modified>
</cp:coreProperties>
</file>