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4" r:id="rId1"/>
  </p:sldMasterIdLst>
  <p:notesMasterIdLst>
    <p:notesMasterId r:id="rId15"/>
  </p:notesMasterIdLst>
  <p:sldIdLst>
    <p:sldId id="256" r:id="rId2"/>
    <p:sldId id="272" r:id="rId3"/>
    <p:sldId id="258" r:id="rId4"/>
    <p:sldId id="269" r:id="rId5"/>
    <p:sldId id="273" r:id="rId6"/>
    <p:sldId id="264" r:id="rId7"/>
    <p:sldId id="265" r:id="rId8"/>
    <p:sldId id="271" r:id="rId9"/>
    <p:sldId id="267" r:id="rId10"/>
    <p:sldId id="274" r:id="rId11"/>
    <p:sldId id="276" r:id="rId12"/>
    <p:sldId id="27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974" y="55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oleObject" Target="Book1" TargetMode="External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rgbClr val="00B0F0"/>
              </a:solidFill>
            </c:spPr>
          </c:dPt>
          <c:dPt>
            <c:idx val="1"/>
            <c:bubble3D val="0"/>
            <c:spPr>
              <a:solidFill>
                <a:schemeClr val="bg1">
                  <a:lumMod val="85000"/>
                </a:schemeClr>
              </a:solidFill>
            </c:spPr>
          </c:dPt>
          <c:dPt>
            <c:idx val="2"/>
            <c:bubble3D val="0"/>
            <c:spPr>
              <a:solidFill>
                <a:srgbClr val="92D050"/>
              </a:solidFill>
            </c:spPr>
          </c:dPt>
          <c:val>
            <c:numRef>
              <c:f>Sheet1!$D$6:$D$8</c:f>
              <c:numCache>
                <c:formatCode>General</c:formatCode>
                <c:ptCount val="3"/>
                <c:pt idx="0">
                  <c:v>0.33300000000000002</c:v>
                </c:pt>
                <c:pt idx="1">
                  <c:v>0.33300000000000002</c:v>
                </c:pt>
                <c:pt idx="2">
                  <c:v>0.33300000000000002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2">
    <c:autoUpdate val="0"/>
  </c:externalData>
  <c:userShapes r:id="rId3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0.54497</cdr:x>
      <cdr:y>0.33733</cdr:y>
    </cdr:from>
    <cdr:to>
      <cdr:x>0.83628</cdr:x>
      <cdr:y>0.47532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3376640" y="1676418"/>
          <a:ext cx="1804959" cy="68578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Major</a:t>
          </a:r>
          <a:endParaRPr lang="en-US" sz="3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0.18447</cdr:x>
      <cdr:y>0.24533</cdr:y>
    </cdr:from>
    <cdr:to>
      <cdr:x>0.46733</cdr:x>
      <cdr:y>0.55227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1143000" y="1219200"/>
          <a:ext cx="1752604" cy="152538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College Requirement</a:t>
          </a:r>
        </a:p>
        <a:p xmlns:a="http://schemas.openxmlformats.org/drawingml/2006/main">
          <a:r>
            <a: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(Gen. Ed OR Pathways)</a:t>
          </a:r>
          <a:endParaRPr lang="en-US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0.32782</cdr:x>
      <cdr:y>0.56732</cdr:y>
    </cdr:from>
    <cdr:to>
      <cdr:x>0.67218</cdr:x>
      <cdr:y>0.93042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2031206" y="2819401"/>
          <a:ext cx="2133600" cy="180447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</a:t>
          </a:r>
          <a:r>
            <a:rPr lang="en-US" sz="2400" baseline="30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nd</a:t>
          </a:r>
          <a:r>
            <a: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Major</a:t>
          </a:r>
          <a:r>
            <a: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         </a:t>
          </a:r>
        </a:p>
        <a:p xmlns:a="http://schemas.openxmlformats.org/drawingml/2006/main">
          <a:pPr algn="ctr"/>
          <a:r>
            <a:rPr lang="en-US" sz="1600" b="1" u="sng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OR</a:t>
          </a:r>
          <a:endParaRPr lang="en-US" sz="2000" b="1" u="sng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 xmlns:a="http://schemas.openxmlformats.org/drawingml/2006/main">
          <a:pPr algn="ctr"/>
          <a:r>
            <a: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Minor</a:t>
          </a:r>
          <a:r>
            <a: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               </a:t>
          </a:r>
          <a:r>
            <a:rPr lang="en-US" sz="1600" b="1" u="sng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OR</a:t>
          </a:r>
          <a:endParaRPr lang="en-US" sz="2000" b="1" u="sng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 xmlns:a="http://schemas.openxmlformats.org/drawingml/2006/main">
          <a:pPr algn="ctr"/>
          <a:r>
            <a: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Free Electives</a:t>
          </a:r>
          <a:endParaRPr lang="en-US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EB4828-4A93-432F-A3E6-13A4452FF736}" type="datetimeFigureOut">
              <a:rPr lang="en-US" smtClean="0"/>
              <a:t>1/9/2019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414A01-8B80-4595-A9EE-975E1764BC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85316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Divisions within the College of Liberal Arts and Sciences- Majors</a:t>
            </a:r>
            <a:r>
              <a:rPr lang="en-US" baseline="0" dirty="0" smtClean="0"/>
              <a:t> and Programs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89347-028D-4281-9ABF-BDF3904300A8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05089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414A01-8B80-4595-A9EE-975E1764BC16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32648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Don’t</a:t>
            </a:r>
            <a:r>
              <a:rPr lang="en-US" baseline="0" dirty="0" smtClean="0"/>
              <a:t> plan vacations during the semester!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89347-028D-4281-9ABF-BDF3904300A8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20731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414A01-8B80-4595-A9EE-975E1764BC16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91922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2063115" y="630937"/>
            <a:ext cx="5230368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8892" y="1098388"/>
            <a:ext cx="7738814" cy="4394988"/>
          </a:xfrm>
        </p:spPr>
        <p:txBody>
          <a:bodyPr anchor="ctr">
            <a:noAutofit/>
          </a:bodyPr>
          <a:lstStyle>
            <a:lvl1pPr algn="ctr">
              <a:defRPr sz="7500" spc="6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61284" y="5979197"/>
            <a:ext cx="6034030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1500" b="1" i="0" cap="all" spc="300" baseline="0">
                <a:solidFill>
                  <a:schemeClr val="tx2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8892" y="6375679"/>
            <a:ext cx="174729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509392F3-E840-4952-A46E-273C7C9BC91F}" type="datetime1">
              <a:rPr lang="en-US" smtClean="0"/>
              <a:t>1/9/2019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35249" y="6375679"/>
            <a:ext cx="30861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00414" y="6375679"/>
            <a:ext cx="1747292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D58BBEE-C2CA-4263-AD2D-5EBB68197F7E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 title="left edge border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1890047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B6DBC-6F6B-4A72-9D08-26C77FA521F4}" type="datetime1">
              <a:rPr lang="en-US" smtClean="0"/>
              <a:t>1/9/2019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8BBEE-C2CA-4263-AD2D-5EBB68197F7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91435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96911" y="382386"/>
            <a:ext cx="1771930" cy="560040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42974" y="382386"/>
            <a:ext cx="5809517" cy="560040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AE5BB-B868-4523-8264-E9096AD2E04E}" type="datetime1">
              <a:rPr lang="en-US" smtClean="0"/>
              <a:t>1/9/2019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8BBEE-C2CA-4263-AD2D-5EBB68197F7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66834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B438C-29B3-46B6-8618-9229243EE762}" type="datetime1">
              <a:rPr lang="en-US" smtClean="0"/>
              <a:t>1/9/2019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8BBEE-C2CA-4263-AD2D-5EBB68197F7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61101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2110979" cy="6858000"/>
          </a:xfrm>
          <a:custGeom>
            <a:avLst/>
            <a:gdLst/>
            <a:ahLst/>
            <a:cxnLst/>
            <a:rect l="0" t="0" r="r" b="b"/>
            <a:pathLst>
              <a:path w="1773" h="4320">
                <a:moveTo>
                  <a:pt x="0" y="0"/>
                </a:moveTo>
                <a:lnTo>
                  <a:pt x="891" y="0"/>
                </a:lnTo>
                <a:lnTo>
                  <a:pt x="906" y="56"/>
                </a:lnTo>
                <a:lnTo>
                  <a:pt x="921" y="111"/>
                </a:lnTo>
                <a:lnTo>
                  <a:pt x="938" y="165"/>
                </a:lnTo>
                <a:lnTo>
                  <a:pt x="957" y="217"/>
                </a:lnTo>
                <a:lnTo>
                  <a:pt x="980" y="266"/>
                </a:lnTo>
                <a:lnTo>
                  <a:pt x="1007" y="312"/>
                </a:lnTo>
                <a:lnTo>
                  <a:pt x="1036" y="351"/>
                </a:lnTo>
                <a:lnTo>
                  <a:pt x="1069" y="387"/>
                </a:lnTo>
                <a:lnTo>
                  <a:pt x="1105" y="422"/>
                </a:lnTo>
                <a:lnTo>
                  <a:pt x="1145" y="456"/>
                </a:lnTo>
                <a:lnTo>
                  <a:pt x="1185" y="487"/>
                </a:lnTo>
                <a:lnTo>
                  <a:pt x="1227" y="520"/>
                </a:lnTo>
                <a:lnTo>
                  <a:pt x="1270" y="551"/>
                </a:lnTo>
                <a:lnTo>
                  <a:pt x="1311" y="584"/>
                </a:lnTo>
                <a:lnTo>
                  <a:pt x="1352" y="617"/>
                </a:lnTo>
                <a:lnTo>
                  <a:pt x="1390" y="651"/>
                </a:lnTo>
                <a:lnTo>
                  <a:pt x="1425" y="687"/>
                </a:lnTo>
                <a:lnTo>
                  <a:pt x="1456" y="725"/>
                </a:lnTo>
                <a:lnTo>
                  <a:pt x="1484" y="765"/>
                </a:lnTo>
                <a:lnTo>
                  <a:pt x="1505" y="808"/>
                </a:lnTo>
                <a:lnTo>
                  <a:pt x="1521" y="856"/>
                </a:lnTo>
                <a:lnTo>
                  <a:pt x="1530" y="907"/>
                </a:lnTo>
                <a:lnTo>
                  <a:pt x="1534" y="960"/>
                </a:lnTo>
                <a:lnTo>
                  <a:pt x="1534" y="1013"/>
                </a:lnTo>
                <a:lnTo>
                  <a:pt x="1530" y="1068"/>
                </a:lnTo>
                <a:lnTo>
                  <a:pt x="1523" y="1125"/>
                </a:lnTo>
                <a:lnTo>
                  <a:pt x="1515" y="1181"/>
                </a:lnTo>
                <a:lnTo>
                  <a:pt x="1508" y="1237"/>
                </a:lnTo>
                <a:lnTo>
                  <a:pt x="1501" y="1293"/>
                </a:lnTo>
                <a:lnTo>
                  <a:pt x="1496" y="1350"/>
                </a:lnTo>
                <a:lnTo>
                  <a:pt x="1494" y="1405"/>
                </a:lnTo>
                <a:lnTo>
                  <a:pt x="1497" y="1458"/>
                </a:lnTo>
                <a:lnTo>
                  <a:pt x="1504" y="1511"/>
                </a:lnTo>
                <a:lnTo>
                  <a:pt x="1517" y="1560"/>
                </a:lnTo>
                <a:lnTo>
                  <a:pt x="1535" y="1610"/>
                </a:lnTo>
                <a:lnTo>
                  <a:pt x="1557" y="1659"/>
                </a:lnTo>
                <a:lnTo>
                  <a:pt x="1583" y="1708"/>
                </a:lnTo>
                <a:lnTo>
                  <a:pt x="1611" y="1757"/>
                </a:lnTo>
                <a:lnTo>
                  <a:pt x="1640" y="1807"/>
                </a:lnTo>
                <a:lnTo>
                  <a:pt x="1669" y="1855"/>
                </a:lnTo>
                <a:lnTo>
                  <a:pt x="1696" y="1905"/>
                </a:lnTo>
                <a:lnTo>
                  <a:pt x="1721" y="1954"/>
                </a:lnTo>
                <a:lnTo>
                  <a:pt x="1742" y="2006"/>
                </a:lnTo>
                <a:lnTo>
                  <a:pt x="1759" y="2057"/>
                </a:lnTo>
                <a:lnTo>
                  <a:pt x="1769" y="2108"/>
                </a:lnTo>
                <a:lnTo>
                  <a:pt x="1773" y="2160"/>
                </a:lnTo>
                <a:lnTo>
                  <a:pt x="1769" y="2212"/>
                </a:lnTo>
                <a:lnTo>
                  <a:pt x="1759" y="2263"/>
                </a:lnTo>
                <a:lnTo>
                  <a:pt x="1742" y="2314"/>
                </a:lnTo>
                <a:lnTo>
                  <a:pt x="1721" y="2366"/>
                </a:lnTo>
                <a:lnTo>
                  <a:pt x="1696" y="2415"/>
                </a:lnTo>
                <a:lnTo>
                  <a:pt x="1669" y="2465"/>
                </a:lnTo>
                <a:lnTo>
                  <a:pt x="1640" y="2513"/>
                </a:lnTo>
                <a:lnTo>
                  <a:pt x="1611" y="2563"/>
                </a:lnTo>
                <a:lnTo>
                  <a:pt x="1583" y="2612"/>
                </a:lnTo>
                <a:lnTo>
                  <a:pt x="1557" y="2661"/>
                </a:lnTo>
                <a:lnTo>
                  <a:pt x="1535" y="2710"/>
                </a:lnTo>
                <a:lnTo>
                  <a:pt x="1517" y="2760"/>
                </a:lnTo>
                <a:lnTo>
                  <a:pt x="1504" y="2809"/>
                </a:lnTo>
                <a:lnTo>
                  <a:pt x="1497" y="2862"/>
                </a:lnTo>
                <a:lnTo>
                  <a:pt x="1494" y="2915"/>
                </a:lnTo>
                <a:lnTo>
                  <a:pt x="1496" y="2970"/>
                </a:lnTo>
                <a:lnTo>
                  <a:pt x="1501" y="3027"/>
                </a:lnTo>
                <a:lnTo>
                  <a:pt x="1508" y="3083"/>
                </a:lnTo>
                <a:lnTo>
                  <a:pt x="1515" y="3139"/>
                </a:lnTo>
                <a:lnTo>
                  <a:pt x="1523" y="3195"/>
                </a:lnTo>
                <a:lnTo>
                  <a:pt x="1530" y="3252"/>
                </a:lnTo>
                <a:lnTo>
                  <a:pt x="1534" y="3307"/>
                </a:lnTo>
                <a:lnTo>
                  <a:pt x="1534" y="3360"/>
                </a:lnTo>
                <a:lnTo>
                  <a:pt x="1530" y="3413"/>
                </a:lnTo>
                <a:lnTo>
                  <a:pt x="1521" y="3464"/>
                </a:lnTo>
                <a:lnTo>
                  <a:pt x="1505" y="3512"/>
                </a:lnTo>
                <a:lnTo>
                  <a:pt x="1484" y="3555"/>
                </a:lnTo>
                <a:lnTo>
                  <a:pt x="1456" y="3595"/>
                </a:lnTo>
                <a:lnTo>
                  <a:pt x="1425" y="3633"/>
                </a:lnTo>
                <a:lnTo>
                  <a:pt x="1390" y="3669"/>
                </a:lnTo>
                <a:lnTo>
                  <a:pt x="1352" y="3703"/>
                </a:lnTo>
                <a:lnTo>
                  <a:pt x="1311" y="3736"/>
                </a:lnTo>
                <a:lnTo>
                  <a:pt x="1270" y="3769"/>
                </a:lnTo>
                <a:lnTo>
                  <a:pt x="1227" y="3800"/>
                </a:lnTo>
                <a:lnTo>
                  <a:pt x="1185" y="3833"/>
                </a:lnTo>
                <a:lnTo>
                  <a:pt x="1145" y="3864"/>
                </a:lnTo>
                <a:lnTo>
                  <a:pt x="1105" y="3898"/>
                </a:lnTo>
                <a:lnTo>
                  <a:pt x="1069" y="3933"/>
                </a:lnTo>
                <a:lnTo>
                  <a:pt x="1036" y="3969"/>
                </a:lnTo>
                <a:lnTo>
                  <a:pt x="1007" y="4008"/>
                </a:lnTo>
                <a:lnTo>
                  <a:pt x="980" y="4054"/>
                </a:lnTo>
                <a:lnTo>
                  <a:pt x="957" y="4103"/>
                </a:lnTo>
                <a:lnTo>
                  <a:pt x="938" y="4155"/>
                </a:lnTo>
                <a:lnTo>
                  <a:pt x="921" y="4209"/>
                </a:lnTo>
                <a:lnTo>
                  <a:pt x="906" y="4264"/>
                </a:lnTo>
                <a:lnTo>
                  <a:pt x="891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2197" y="1073889"/>
            <a:ext cx="6140303" cy="4064627"/>
          </a:xfrm>
        </p:spPr>
        <p:txBody>
          <a:bodyPr anchor="b">
            <a:normAutofit/>
          </a:bodyPr>
          <a:lstStyle>
            <a:lvl1pPr>
              <a:defRPr sz="6300" spc="6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32198" y="5159782"/>
            <a:ext cx="5263116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500" b="1" i="0" cap="all" spc="300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427410" y="6375679"/>
            <a:ext cx="1120460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80547BD-8380-4DBB-A7D1-AB12746E2276}" type="datetime1">
              <a:rPr lang="en-US" smtClean="0"/>
              <a:t>1/9/2019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59298" y="6375679"/>
            <a:ext cx="30861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456825" y="6375679"/>
            <a:ext cx="1115675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D58BBEE-C2CA-4263-AD2D-5EBB68197F7E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6" name="Freeform 11"/>
          <p:cNvSpPr/>
          <p:nvPr/>
        </p:nvSpPr>
        <p:spPr bwMode="auto">
          <a:xfrm>
            <a:off x="655786" y="0"/>
            <a:ext cx="1234679" cy="6858000"/>
          </a:xfrm>
          <a:custGeom>
            <a:avLst/>
            <a:gdLst/>
            <a:ahLst/>
            <a:cxnLst/>
            <a:rect l="0" t="0" r="r" b="b"/>
            <a:pathLst>
              <a:path w="1037" h="4320">
                <a:moveTo>
                  <a:pt x="0" y="0"/>
                </a:moveTo>
                <a:lnTo>
                  <a:pt x="171" y="0"/>
                </a:lnTo>
                <a:lnTo>
                  <a:pt x="188" y="55"/>
                </a:lnTo>
                <a:lnTo>
                  <a:pt x="204" y="110"/>
                </a:lnTo>
                <a:lnTo>
                  <a:pt x="220" y="166"/>
                </a:lnTo>
                <a:lnTo>
                  <a:pt x="234" y="223"/>
                </a:lnTo>
                <a:lnTo>
                  <a:pt x="251" y="278"/>
                </a:lnTo>
                <a:lnTo>
                  <a:pt x="269" y="331"/>
                </a:lnTo>
                <a:lnTo>
                  <a:pt x="292" y="381"/>
                </a:lnTo>
                <a:lnTo>
                  <a:pt x="319" y="427"/>
                </a:lnTo>
                <a:lnTo>
                  <a:pt x="349" y="466"/>
                </a:lnTo>
                <a:lnTo>
                  <a:pt x="382" y="503"/>
                </a:lnTo>
                <a:lnTo>
                  <a:pt x="420" y="537"/>
                </a:lnTo>
                <a:lnTo>
                  <a:pt x="460" y="571"/>
                </a:lnTo>
                <a:lnTo>
                  <a:pt x="502" y="603"/>
                </a:lnTo>
                <a:lnTo>
                  <a:pt x="544" y="635"/>
                </a:lnTo>
                <a:lnTo>
                  <a:pt x="587" y="668"/>
                </a:lnTo>
                <a:lnTo>
                  <a:pt x="628" y="700"/>
                </a:lnTo>
                <a:lnTo>
                  <a:pt x="667" y="734"/>
                </a:lnTo>
                <a:lnTo>
                  <a:pt x="703" y="771"/>
                </a:lnTo>
                <a:lnTo>
                  <a:pt x="736" y="808"/>
                </a:lnTo>
                <a:lnTo>
                  <a:pt x="763" y="848"/>
                </a:lnTo>
                <a:lnTo>
                  <a:pt x="786" y="893"/>
                </a:lnTo>
                <a:lnTo>
                  <a:pt x="800" y="937"/>
                </a:lnTo>
                <a:lnTo>
                  <a:pt x="809" y="986"/>
                </a:lnTo>
                <a:lnTo>
                  <a:pt x="813" y="1034"/>
                </a:lnTo>
                <a:lnTo>
                  <a:pt x="812" y="1085"/>
                </a:lnTo>
                <a:lnTo>
                  <a:pt x="808" y="1136"/>
                </a:lnTo>
                <a:lnTo>
                  <a:pt x="803" y="1189"/>
                </a:lnTo>
                <a:lnTo>
                  <a:pt x="796" y="1242"/>
                </a:lnTo>
                <a:lnTo>
                  <a:pt x="788" y="1295"/>
                </a:lnTo>
                <a:lnTo>
                  <a:pt x="782" y="1348"/>
                </a:lnTo>
                <a:lnTo>
                  <a:pt x="778" y="1401"/>
                </a:lnTo>
                <a:lnTo>
                  <a:pt x="775" y="1452"/>
                </a:lnTo>
                <a:lnTo>
                  <a:pt x="778" y="1502"/>
                </a:lnTo>
                <a:lnTo>
                  <a:pt x="784" y="1551"/>
                </a:lnTo>
                <a:lnTo>
                  <a:pt x="797" y="1602"/>
                </a:lnTo>
                <a:lnTo>
                  <a:pt x="817" y="1652"/>
                </a:lnTo>
                <a:lnTo>
                  <a:pt x="841" y="1702"/>
                </a:lnTo>
                <a:lnTo>
                  <a:pt x="868" y="1752"/>
                </a:lnTo>
                <a:lnTo>
                  <a:pt x="896" y="1801"/>
                </a:lnTo>
                <a:lnTo>
                  <a:pt x="926" y="1851"/>
                </a:lnTo>
                <a:lnTo>
                  <a:pt x="953" y="1901"/>
                </a:lnTo>
                <a:lnTo>
                  <a:pt x="980" y="1952"/>
                </a:lnTo>
                <a:lnTo>
                  <a:pt x="1003" y="2003"/>
                </a:lnTo>
                <a:lnTo>
                  <a:pt x="1021" y="2054"/>
                </a:lnTo>
                <a:lnTo>
                  <a:pt x="1031" y="2106"/>
                </a:lnTo>
                <a:lnTo>
                  <a:pt x="1037" y="2160"/>
                </a:lnTo>
                <a:lnTo>
                  <a:pt x="1031" y="2214"/>
                </a:lnTo>
                <a:lnTo>
                  <a:pt x="1021" y="2266"/>
                </a:lnTo>
                <a:lnTo>
                  <a:pt x="1003" y="2317"/>
                </a:lnTo>
                <a:lnTo>
                  <a:pt x="980" y="2368"/>
                </a:lnTo>
                <a:lnTo>
                  <a:pt x="953" y="2419"/>
                </a:lnTo>
                <a:lnTo>
                  <a:pt x="926" y="2469"/>
                </a:lnTo>
                <a:lnTo>
                  <a:pt x="896" y="2519"/>
                </a:lnTo>
                <a:lnTo>
                  <a:pt x="868" y="2568"/>
                </a:lnTo>
                <a:lnTo>
                  <a:pt x="841" y="2618"/>
                </a:lnTo>
                <a:lnTo>
                  <a:pt x="817" y="2668"/>
                </a:lnTo>
                <a:lnTo>
                  <a:pt x="797" y="2718"/>
                </a:lnTo>
                <a:lnTo>
                  <a:pt x="784" y="2769"/>
                </a:lnTo>
                <a:lnTo>
                  <a:pt x="778" y="2818"/>
                </a:lnTo>
                <a:lnTo>
                  <a:pt x="775" y="2868"/>
                </a:lnTo>
                <a:lnTo>
                  <a:pt x="778" y="2919"/>
                </a:lnTo>
                <a:lnTo>
                  <a:pt x="782" y="2972"/>
                </a:lnTo>
                <a:lnTo>
                  <a:pt x="788" y="3025"/>
                </a:lnTo>
                <a:lnTo>
                  <a:pt x="796" y="3078"/>
                </a:lnTo>
                <a:lnTo>
                  <a:pt x="803" y="3131"/>
                </a:lnTo>
                <a:lnTo>
                  <a:pt x="808" y="3184"/>
                </a:lnTo>
                <a:lnTo>
                  <a:pt x="812" y="3235"/>
                </a:lnTo>
                <a:lnTo>
                  <a:pt x="813" y="3286"/>
                </a:lnTo>
                <a:lnTo>
                  <a:pt x="809" y="3334"/>
                </a:lnTo>
                <a:lnTo>
                  <a:pt x="800" y="3383"/>
                </a:lnTo>
                <a:lnTo>
                  <a:pt x="786" y="3427"/>
                </a:lnTo>
                <a:lnTo>
                  <a:pt x="763" y="3472"/>
                </a:lnTo>
                <a:lnTo>
                  <a:pt x="736" y="3512"/>
                </a:lnTo>
                <a:lnTo>
                  <a:pt x="703" y="3549"/>
                </a:lnTo>
                <a:lnTo>
                  <a:pt x="667" y="3586"/>
                </a:lnTo>
                <a:lnTo>
                  <a:pt x="628" y="3620"/>
                </a:lnTo>
                <a:lnTo>
                  <a:pt x="587" y="3652"/>
                </a:lnTo>
                <a:lnTo>
                  <a:pt x="544" y="3685"/>
                </a:lnTo>
                <a:lnTo>
                  <a:pt x="502" y="3717"/>
                </a:lnTo>
                <a:lnTo>
                  <a:pt x="460" y="3749"/>
                </a:lnTo>
                <a:lnTo>
                  <a:pt x="420" y="3783"/>
                </a:lnTo>
                <a:lnTo>
                  <a:pt x="382" y="3817"/>
                </a:lnTo>
                <a:lnTo>
                  <a:pt x="349" y="3854"/>
                </a:lnTo>
                <a:lnTo>
                  <a:pt x="319" y="3893"/>
                </a:lnTo>
                <a:lnTo>
                  <a:pt x="292" y="3939"/>
                </a:lnTo>
                <a:lnTo>
                  <a:pt x="269" y="3989"/>
                </a:lnTo>
                <a:lnTo>
                  <a:pt x="251" y="4042"/>
                </a:lnTo>
                <a:lnTo>
                  <a:pt x="234" y="4097"/>
                </a:lnTo>
                <a:lnTo>
                  <a:pt x="220" y="4154"/>
                </a:lnTo>
                <a:lnTo>
                  <a:pt x="204" y="4210"/>
                </a:lnTo>
                <a:lnTo>
                  <a:pt x="188" y="4265"/>
                </a:lnTo>
                <a:lnTo>
                  <a:pt x="171" y="4320"/>
                </a:lnTo>
                <a:lnTo>
                  <a:pt x="0" y="4320"/>
                </a:lnTo>
                <a:lnTo>
                  <a:pt x="17" y="4278"/>
                </a:lnTo>
                <a:lnTo>
                  <a:pt x="33" y="4232"/>
                </a:lnTo>
                <a:lnTo>
                  <a:pt x="46" y="4183"/>
                </a:lnTo>
                <a:lnTo>
                  <a:pt x="60" y="4131"/>
                </a:lnTo>
                <a:lnTo>
                  <a:pt x="75" y="4075"/>
                </a:lnTo>
                <a:lnTo>
                  <a:pt x="90" y="4019"/>
                </a:lnTo>
                <a:lnTo>
                  <a:pt x="109" y="3964"/>
                </a:lnTo>
                <a:lnTo>
                  <a:pt x="129" y="3909"/>
                </a:lnTo>
                <a:lnTo>
                  <a:pt x="156" y="3855"/>
                </a:lnTo>
                <a:lnTo>
                  <a:pt x="186" y="3804"/>
                </a:lnTo>
                <a:lnTo>
                  <a:pt x="222" y="3756"/>
                </a:lnTo>
                <a:lnTo>
                  <a:pt x="261" y="3713"/>
                </a:lnTo>
                <a:lnTo>
                  <a:pt x="303" y="3672"/>
                </a:lnTo>
                <a:lnTo>
                  <a:pt x="348" y="3634"/>
                </a:lnTo>
                <a:lnTo>
                  <a:pt x="392" y="3599"/>
                </a:lnTo>
                <a:lnTo>
                  <a:pt x="438" y="3565"/>
                </a:lnTo>
                <a:lnTo>
                  <a:pt x="482" y="3531"/>
                </a:lnTo>
                <a:lnTo>
                  <a:pt x="523" y="3499"/>
                </a:lnTo>
                <a:lnTo>
                  <a:pt x="561" y="3466"/>
                </a:lnTo>
                <a:lnTo>
                  <a:pt x="594" y="3434"/>
                </a:lnTo>
                <a:lnTo>
                  <a:pt x="620" y="3400"/>
                </a:lnTo>
                <a:lnTo>
                  <a:pt x="638" y="3367"/>
                </a:lnTo>
                <a:lnTo>
                  <a:pt x="647" y="3336"/>
                </a:lnTo>
                <a:lnTo>
                  <a:pt x="652" y="3302"/>
                </a:lnTo>
                <a:lnTo>
                  <a:pt x="654" y="3265"/>
                </a:lnTo>
                <a:lnTo>
                  <a:pt x="651" y="3224"/>
                </a:lnTo>
                <a:lnTo>
                  <a:pt x="647" y="3181"/>
                </a:lnTo>
                <a:lnTo>
                  <a:pt x="642" y="3137"/>
                </a:lnTo>
                <a:lnTo>
                  <a:pt x="637" y="3091"/>
                </a:lnTo>
                <a:lnTo>
                  <a:pt x="626" y="3021"/>
                </a:lnTo>
                <a:lnTo>
                  <a:pt x="620" y="2952"/>
                </a:lnTo>
                <a:lnTo>
                  <a:pt x="616" y="2881"/>
                </a:lnTo>
                <a:lnTo>
                  <a:pt x="618" y="2809"/>
                </a:lnTo>
                <a:lnTo>
                  <a:pt x="628" y="2737"/>
                </a:lnTo>
                <a:lnTo>
                  <a:pt x="642" y="2681"/>
                </a:lnTo>
                <a:lnTo>
                  <a:pt x="661" y="2626"/>
                </a:lnTo>
                <a:lnTo>
                  <a:pt x="685" y="2574"/>
                </a:lnTo>
                <a:lnTo>
                  <a:pt x="711" y="2521"/>
                </a:lnTo>
                <a:lnTo>
                  <a:pt x="739" y="2472"/>
                </a:lnTo>
                <a:lnTo>
                  <a:pt x="767" y="2423"/>
                </a:lnTo>
                <a:lnTo>
                  <a:pt x="791" y="2381"/>
                </a:lnTo>
                <a:lnTo>
                  <a:pt x="813" y="2342"/>
                </a:lnTo>
                <a:lnTo>
                  <a:pt x="834" y="2303"/>
                </a:lnTo>
                <a:lnTo>
                  <a:pt x="851" y="2265"/>
                </a:lnTo>
                <a:lnTo>
                  <a:pt x="864" y="2228"/>
                </a:lnTo>
                <a:lnTo>
                  <a:pt x="873" y="2194"/>
                </a:lnTo>
                <a:lnTo>
                  <a:pt x="876" y="2160"/>
                </a:lnTo>
                <a:lnTo>
                  <a:pt x="873" y="2126"/>
                </a:lnTo>
                <a:lnTo>
                  <a:pt x="864" y="2092"/>
                </a:lnTo>
                <a:lnTo>
                  <a:pt x="851" y="2055"/>
                </a:lnTo>
                <a:lnTo>
                  <a:pt x="834" y="2017"/>
                </a:lnTo>
                <a:lnTo>
                  <a:pt x="813" y="1978"/>
                </a:lnTo>
                <a:lnTo>
                  <a:pt x="791" y="1939"/>
                </a:lnTo>
                <a:lnTo>
                  <a:pt x="767" y="1897"/>
                </a:lnTo>
                <a:lnTo>
                  <a:pt x="739" y="1848"/>
                </a:lnTo>
                <a:lnTo>
                  <a:pt x="711" y="1799"/>
                </a:lnTo>
                <a:lnTo>
                  <a:pt x="685" y="1746"/>
                </a:lnTo>
                <a:lnTo>
                  <a:pt x="661" y="1694"/>
                </a:lnTo>
                <a:lnTo>
                  <a:pt x="642" y="1639"/>
                </a:lnTo>
                <a:lnTo>
                  <a:pt x="628" y="1583"/>
                </a:lnTo>
                <a:lnTo>
                  <a:pt x="618" y="1511"/>
                </a:lnTo>
                <a:lnTo>
                  <a:pt x="616" y="1439"/>
                </a:lnTo>
                <a:lnTo>
                  <a:pt x="620" y="1368"/>
                </a:lnTo>
                <a:lnTo>
                  <a:pt x="626" y="1299"/>
                </a:lnTo>
                <a:lnTo>
                  <a:pt x="637" y="1229"/>
                </a:lnTo>
                <a:lnTo>
                  <a:pt x="642" y="1183"/>
                </a:lnTo>
                <a:lnTo>
                  <a:pt x="647" y="1139"/>
                </a:lnTo>
                <a:lnTo>
                  <a:pt x="651" y="1096"/>
                </a:lnTo>
                <a:lnTo>
                  <a:pt x="654" y="1055"/>
                </a:lnTo>
                <a:lnTo>
                  <a:pt x="652" y="1018"/>
                </a:lnTo>
                <a:lnTo>
                  <a:pt x="647" y="984"/>
                </a:lnTo>
                <a:lnTo>
                  <a:pt x="638" y="953"/>
                </a:lnTo>
                <a:lnTo>
                  <a:pt x="620" y="920"/>
                </a:lnTo>
                <a:lnTo>
                  <a:pt x="594" y="886"/>
                </a:lnTo>
                <a:lnTo>
                  <a:pt x="561" y="854"/>
                </a:lnTo>
                <a:lnTo>
                  <a:pt x="523" y="822"/>
                </a:lnTo>
                <a:lnTo>
                  <a:pt x="482" y="789"/>
                </a:lnTo>
                <a:lnTo>
                  <a:pt x="438" y="755"/>
                </a:lnTo>
                <a:lnTo>
                  <a:pt x="392" y="721"/>
                </a:lnTo>
                <a:lnTo>
                  <a:pt x="348" y="686"/>
                </a:lnTo>
                <a:lnTo>
                  <a:pt x="303" y="648"/>
                </a:lnTo>
                <a:lnTo>
                  <a:pt x="261" y="607"/>
                </a:lnTo>
                <a:lnTo>
                  <a:pt x="222" y="564"/>
                </a:lnTo>
                <a:lnTo>
                  <a:pt x="186" y="516"/>
                </a:lnTo>
                <a:lnTo>
                  <a:pt x="156" y="465"/>
                </a:lnTo>
                <a:lnTo>
                  <a:pt x="129" y="411"/>
                </a:lnTo>
                <a:lnTo>
                  <a:pt x="109" y="356"/>
                </a:lnTo>
                <a:lnTo>
                  <a:pt x="90" y="301"/>
                </a:lnTo>
                <a:lnTo>
                  <a:pt x="75" y="245"/>
                </a:lnTo>
                <a:lnTo>
                  <a:pt x="60" y="189"/>
                </a:lnTo>
                <a:lnTo>
                  <a:pt x="46" y="137"/>
                </a:lnTo>
                <a:lnTo>
                  <a:pt x="33" y="88"/>
                </a:lnTo>
                <a:lnTo>
                  <a:pt x="17" y="42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110979" cy="6858000"/>
            <a:chOff x="0" y="0"/>
            <a:chExt cx="2110979" cy="6858000"/>
          </a:xfrm>
        </p:grpSpPr>
        <p:sp>
          <p:nvSpPr>
            <p:cNvPr id="9" name="Freeform 8" title="left scallop shape"/>
            <p:cNvSpPr/>
            <p:nvPr/>
          </p:nvSpPr>
          <p:spPr bwMode="auto">
            <a:xfrm>
              <a:off x="0" y="0"/>
              <a:ext cx="2110979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0" name="Freeform 11" title="left scallop inline"/>
            <p:cNvSpPr/>
            <p:nvPr/>
          </p:nvSpPr>
          <p:spPr bwMode="auto">
            <a:xfrm>
              <a:off x="655786" y="0"/>
              <a:ext cx="1234679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130397490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42975" y="2286000"/>
            <a:ext cx="3593592" cy="3619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85846" y="2286000"/>
            <a:ext cx="3593592" cy="3619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3E914-409D-4A77-93D4-9E8791583B24}" type="datetime1">
              <a:rPr lang="en-US" smtClean="0"/>
              <a:t>1/9/2019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8BBEE-C2CA-4263-AD2D-5EBB68197F7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3640452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2975" y="381001"/>
            <a:ext cx="7629525" cy="14935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1832" y="2199634"/>
            <a:ext cx="361188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800" b="1" cap="all" spc="15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41832" y="2909102"/>
            <a:ext cx="3611880" cy="299639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75398" y="2199634"/>
            <a:ext cx="361188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800" b="1" cap="all" spc="15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75398" y="2909102"/>
            <a:ext cx="3611880" cy="299639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01C98-5AE3-4EB7-B9A2-E78221BE487B}" type="datetime1">
              <a:rPr lang="en-US" smtClean="0"/>
              <a:t>1/9/2019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8BBEE-C2CA-4263-AD2D-5EBB68197F7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2668981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083BA-00ED-43E4-98AD-6BA7D2B58E34}" type="datetime1">
              <a:rPr lang="en-US" smtClean="0"/>
              <a:t>1/9/2019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8BBEE-C2CA-4263-AD2D-5EBB68197F7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64269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F6A95-DD79-4445-9312-4879974BF468}" type="datetime1">
              <a:rPr lang="en-US" smtClean="0"/>
              <a:t>1/9/2019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8BBEE-C2CA-4263-AD2D-5EBB68197F7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0308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5542359" y="0"/>
            <a:ext cx="3601641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53414" y="457200"/>
            <a:ext cx="2319086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800" b="1" i="0" cap="all" spc="225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3788" y="920377"/>
            <a:ext cx="4618814" cy="4985124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53414" y="1741336"/>
            <a:ext cx="2319086" cy="4164164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1200"/>
              </a:spcBef>
              <a:buNone/>
              <a:defRPr sz="1400" baseline="0">
                <a:solidFill>
                  <a:schemeClr val="bg2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3789" y="6375679"/>
            <a:ext cx="925016" cy="348462"/>
          </a:xfrm>
        </p:spPr>
        <p:txBody>
          <a:bodyPr/>
          <a:lstStyle/>
          <a:p>
            <a:fld id="{96E0B8B1-7BA6-4311-85FD-12162B8F1738}" type="datetime1">
              <a:rPr lang="en-US" smtClean="0"/>
              <a:t>1/9/2019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77716" y="6375679"/>
            <a:ext cx="2611634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268261" y="6375679"/>
            <a:ext cx="924342" cy="345796"/>
          </a:xfrm>
        </p:spPr>
        <p:txBody>
          <a:bodyPr/>
          <a:lstStyle/>
          <a:p>
            <a:fld id="{7D58BBEE-C2CA-4263-AD2D-5EBB68197F7E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left edge border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86224330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12598" y="1"/>
            <a:ext cx="5516689" cy="685799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5542359" y="0"/>
            <a:ext cx="3601641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53413" y="457200"/>
            <a:ext cx="2319088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800" b="1" i="0" spc="225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53413" y="1741336"/>
            <a:ext cx="2319088" cy="4164164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1200"/>
              </a:spcBef>
              <a:buNone/>
              <a:defRPr sz="1400" baseline="0">
                <a:solidFill>
                  <a:schemeClr val="bg2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4463" y="6375679"/>
            <a:ext cx="924342" cy="348462"/>
          </a:xfrm>
        </p:spPr>
        <p:txBody>
          <a:bodyPr/>
          <a:lstStyle/>
          <a:p>
            <a:fld id="{5926E65D-462D-4130-A42B-3C2C7984FA8E}" type="datetime1">
              <a:rPr lang="en-US" smtClean="0"/>
              <a:t>1/9/2019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77716" y="6375679"/>
            <a:ext cx="2611634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256153" y="6375679"/>
            <a:ext cx="947460" cy="345796"/>
          </a:xfrm>
        </p:spPr>
        <p:txBody>
          <a:bodyPr/>
          <a:lstStyle/>
          <a:p>
            <a:fld id="{7D58BBEE-C2CA-4263-AD2D-5EBB68197F7E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5040826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38758" y="382385"/>
            <a:ext cx="763374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38758" y="2286002"/>
            <a:ext cx="763374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8758" y="6375679"/>
            <a:ext cx="174729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870F6FBA-A9DD-4C6C-9311-7F10BECC84CD}" type="datetime1">
              <a:rPr lang="en-US" smtClean="0"/>
              <a:t>1/9/2019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75679"/>
            <a:ext cx="30861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1" y="6375679"/>
            <a:ext cx="211454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D58BBEE-C2CA-4263-AD2D-5EBB68197F7E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8931402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 title="right edge border"/>
          <p:cNvSpPr/>
          <p:nvPr/>
        </p:nvSpPr>
        <p:spPr>
          <a:xfrm>
            <a:off x="8931402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Freeform 5"/>
          <p:cNvSpPr/>
          <p:nvPr/>
        </p:nvSpPr>
        <p:spPr bwMode="auto">
          <a:xfrm>
            <a:off x="1" y="0"/>
            <a:ext cx="679090" cy="6858000"/>
          </a:xfrm>
          <a:custGeom>
            <a:avLst/>
            <a:gdLst/>
            <a:ahLst/>
            <a:cxnLst/>
            <a:rect l="0" t="0" r="r" b="b"/>
            <a:pathLst>
              <a:path w="211" h="2160">
                <a:moveTo>
                  <a:pt x="155" y="1728"/>
                </a:moveTo>
                <a:cubicBezTo>
                  <a:pt x="155" y="1620"/>
                  <a:pt x="211" y="1620"/>
                  <a:pt x="211" y="1512"/>
                </a:cubicBezTo>
                <a:cubicBezTo>
                  <a:pt x="211" y="1404"/>
                  <a:pt x="155" y="1404"/>
                  <a:pt x="155" y="1296"/>
                </a:cubicBezTo>
                <a:cubicBezTo>
                  <a:pt x="155" y="1188"/>
                  <a:pt x="211" y="1188"/>
                  <a:pt x="211" y="1080"/>
                </a:cubicBezTo>
                <a:cubicBezTo>
                  <a:pt x="211" y="972"/>
                  <a:pt x="155" y="972"/>
                  <a:pt x="155" y="864"/>
                </a:cubicBezTo>
                <a:cubicBezTo>
                  <a:pt x="155" y="756"/>
                  <a:pt x="211" y="756"/>
                  <a:pt x="211" y="648"/>
                </a:cubicBezTo>
                <a:cubicBezTo>
                  <a:pt x="211" y="540"/>
                  <a:pt x="155" y="540"/>
                  <a:pt x="155" y="432"/>
                </a:cubicBezTo>
                <a:cubicBezTo>
                  <a:pt x="155" y="324"/>
                  <a:pt x="211" y="324"/>
                  <a:pt x="211" y="216"/>
                </a:cubicBezTo>
                <a:cubicBezTo>
                  <a:pt x="211" y="108"/>
                  <a:pt x="155" y="108"/>
                  <a:pt x="155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2160"/>
                  <a:pt x="0" y="2160"/>
                  <a:pt x="0" y="2160"/>
                </a:cubicBezTo>
                <a:cubicBezTo>
                  <a:pt x="155" y="2160"/>
                  <a:pt x="155" y="2160"/>
                  <a:pt x="155" y="2160"/>
                </a:cubicBezTo>
                <a:cubicBezTo>
                  <a:pt x="155" y="2052"/>
                  <a:pt x="211" y="2052"/>
                  <a:pt x="211" y="1944"/>
                </a:cubicBezTo>
                <a:cubicBezTo>
                  <a:pt x="211" y="1836"/>
                  <a:pt x="155" y="1836"/>
                  <a:pt x="155" y="1728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</p:sp>
    </p:spTree>
    <p:extLst>
      <p:ext uri="{BB962C8B-B14F-4D97-AF65-F5344CB8AC3E}">
        <p14:creationId xmlns:p14="http://schemas.microsoft.com/office/powerpoint/2010/main" val="2598943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5100" kern="1200" cap="all" spc="15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pos="594">
          <p15:clr>
            <a:srgbClr val="F26B43"/>
          </p15:clr>
        </p15:guide>
        <p15:guide id="4" pos="5400">
          <p15:clr>
            <a:srgbClr val="F26B43"/>
          </p15:clr>
        </p15:guide>
        <p15:guide id="5" orient="horz" pos="4008">
          <p15:clr>
            <a:srgbClr val="F26B43"/>
          </p15:clr>
        </p15:guide>
        <p15:guide id="6" orient="horz" pos="1440">
          <p15:clr>
            <a:srgbClr val="F26B43"/>
          </p15:clr>
        </p15:guide>
        <p15:guide id="7" orient="horz" pos="3720">
          <p15:clr>
            <a:srgbClr val="F26B43"/>
          </p15:clr>
        </p15:guide>
        <p15:guide id="8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cny.cuny.edu/directory" TargetMode="External"/><Relationship Id="rId2" Type="http://schemas.openxmlformats.org/officeDocument/2006/relationships/hyperlink" Target="https://www.ccny.cuny.edu/file/2015-2016-undergraduate-bulletins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cny.cuny.edu/gened/general-education-checklists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1905000"/>
            <a:ext cx="4953000" cy="1905000"/>
          </a:xfrm>
        </p:spPr>
        <p:txBody>
          <a:bodyPr/>
          <a:lstStyle/>
          <a:p>
            <a:r>
              <a:rPr lang="en-US" sz="4000" dirty="0" smtClean="0"/>
              <a:t>Thriving At    the City College of New York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71800" y="4648200"/>
            <a:ext cx="3436115" cy="666079"/>
          </a:xfrm>
        </p:spPr>
        <p:txBody>
          <a:bodyPr>
            <a:normAutofit fontScale="62500" lnSpcReduction="20000"/>
          </a:bodyPr>
          <a:lstStyle/>
          <a:p>
            <a:r>
              <a:rPr lang="en-US" sz="3600" dirty="0"/>
              <a:t>What You Need  To Know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080760" y="5791200"/>
            <a:ext cx="28346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Carlito </a:t>
            </a:r>
            <a:r>
              <a:rPr lang="en-US" sz="1600" dirty="0" smtClean="0"/>
              <a:t>Berlus</a:t>
            </a:r>
          </a:p>
          <a:p>
            <a:r>
              <a:rPr lang="en-US" sz="1600" dirty="0" smtClean="0"/>
              <a:t>Gateway Academic Center</a:t>
            </a:r>
            <a:endParaRPr lang="en-US" sz="1600" dirty="0" smtClean="0"/>
          </a:p>
        </p:txBody>
      </p:sp>
    </p:spTree>
    <p:extLst>
      <p:ext uri="{BB962C8B-B14F-4D97-AF65-F5344CB8AC3E}">
        <p14:creationId xmlns:p14="http://schemas.microsoft.com/office/powerpoint/2010/main" val="2652045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81000"/>
            <a:ext cx="6781800" cy="838200"/>
          </a:xfrm>
        </p:spPr>
        <p:txBody>
          <a:bodyPr>
            <a:noAutofit/>
          </a:bodyPr>
          <a:lstStyle/>
          <a:p>
            <a:r>
              <a:rPr lang="en-US" sz="4800" dirty="0" smtClean="0"/>
              <a:t>Thriving At ccny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219199"/>
            <a:ext cx="7543800" cy="5502275"/>
          </a:xfrm>
        </p:spPr>
        <p:txBody>
          <a:bodyPr>
            <a:noAutofit/>
          </a:bodyPr>
          <a:lstStyle/>
          <a:p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academic record you bring to CCNY</a:t>
            </a:r>
          </a:p>
          <a:p>
            <a:pPr lvl="1"/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000" baseline="30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nd</a:t>
            </a: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Degree</a:t>
            </a:r>
          </a:p>
          <a:p>
            <a:pPr lvl="1"/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 and AS degrees</a:t>
            </a:r>
          </a:p>
          <a:p>
            <a:pPr lvl="1"/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Credit accumulated/Transferred</a:t>
            </a:r>
          </a:p>
          <a:p>
            <a:pPr lvl="1"/>
            <a:endParaRPr lang="en-US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 mindful of :</a:t>
            </a:r>
          </a:p>
          <a:p>
            <a:pPr lvl="1"/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Know that the rigors of CCNY are likely different from you prior institution</a:t>
            </a:r>
          </a:p>
          <a:p>
            <a:pPr lvl="1"/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our financial aid package and remaining semester</a:t>
            </a:r>
          </a:p>
          <a:p>
            <a:pPr lvl="1"/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number of credits you have &amp; TAP</a:t>
            </a:r>
          </a:p>
          <a:p>
            <a:pPr lvl="1"/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Declaring a major and the hard deadline </a:t>
            </a: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2/14/2019</a:t>
            </a: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(track contributory courses on DegreeWorks)</a:t>
            </a:r>
          </a:p>
          <a:p>
            <a:pPr marL="457200" lvl="1" indent="0">
              <a:buNone/>
            </a:pP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check your CCNY email regularly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8BBEE-C2CA-4263-AD2D-5EBB68197F7E}" type="slidenum">
              <a:rPr lang="en-US" smtClean="0"/>
              <a:t>10</a:t>
            </a:fld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0" y="1219200"/>
            <a:ext cx="496931" cy="4495800"/>
          </a:xfrm>
          <a:prstGeom prst="rect">
            <a:avLst/>
          </a:prstGeom>
          <a:noFill/>
        </p:spPr>
        <p:txBody>
          <a:bodyPr vert="wordArtVert" wrap="square" rtlCol="0">
            <a:spAutoFit/>
          </a:bodyPr>
          <a:lstStyle/>
          <a:p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BE MINDFUL</a:t>
            </a:r>
            <a:endParaRPr lang="en-US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5397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938758" y="382385"/>
            <a:ext cx="7633742" cy="1141615"/>
          </a:xfrm>
        </p:spPr>
        <p:txBody>
          <a:bodyPr>
            <a:normAutofit fontScale="90000"/>
          </a:bodyPr>
          <a:lstStyle/>
          <a:p>
            <a:r>
              <a:rPr lang="en-US" sz="4000" dirty="0" smtClean="0"/>
              <a:t>The components/parts of your degreee</a:t>
            </a:r>
            <a:endParaRPr lang="en-US" sz="4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8BBEE-C2CA-4263-AD2D-5EBB68197F7E}" type="slidenum">
              <a:rPr lang="en-US" smtClean="0"/>
              <a:t>11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0" y="1219200"/>
            <a:ext cx="496931" cy="5105400"/>
          </a:xfrm>
          <a:prstGeom prst="rect">
            <a:avLst/>
          </a:prstGeom>
          <a:noFill/>
        </p:spPr>
        <p:txBody>
          <a:bodyPr vert="wordArtVert" wrap="square" rtlCol="0">
            <a:spAutoFit/>
          </a:bodyPr>
          <a:lstStyle/>
          <a:p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ADVISING AT CCNY</a:t>
            </a:r>
            <a:endParaRPr lang="en-US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90600" y="1524000"/>
            <a:ext cx="2971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Bachelor of Science</a:t>
            </a:r>
          </a:p>
          <a:p>
            <a:pPr marL="285750" indent="-285750">
              <a:buFontTx/>
              <a:buChar char="-"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Bachelor of Arts</a:t>
            </a:r>
          </a:p>
          <a:p>
            <a:pPr marL="285750" indent="-285750">
              <a:buFontTx/>
              <a:buChar char="-"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Bachelor of Engineering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an 2"/>
          <p:cNvSpPr/>
          <p:nvPr/>
        </p:nvSpPr>
        <p:spPr>
          <a:xfrm>
            <a:off x="1143000" y="2675238"/>
            <a:ext cx="2057400" cy="2895600"/>
          </a:xfrm>
          <a:prstGeom prst="ca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3810000" y="4343400"/>
            <a:ext cx="16764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</a:p>
          <a:p>
            <a:r>
              <a:rPr lang="en-US" dirty="0" smtClean="0"/>
              <a:t>a</a:t>
            </a:r>
            <a:endParaRPr lang="en-US" dirty="0"/>
          </a:p>
          <a:p>
            <a:r>
              <a:rPr lang="en-US" dirty="0" smtClean="0"/>
              <a:t>a</a:t>
            </a:r>
          </a:p>
          <a:p>
            <a:r>
              <a:rPr lang="en-US" dirty="0" smtClean="0"/>
              <a:t>a</a:t>
            </a:r>
            <a:endParaRPr lang="en-US" dirty="0"/>
          </a:p>
          <a:p>
            <a:endParaRPr lang="en-US" dirty="0"/>
          </a:p>
        </p:txBody>
      </p:sp>
      <p:sp>
        <p:nvSpPr>
          <p:cNvPr id="17" name="Can 16"/>
          <p:cNvSpPr/>
          <p:nvPr/>
        </p:nvSpPr>
        <p:spPr>
          <a:xfrm>
            <a:off x="6096000" y="2675238"/>
            <a:ext cx="2057400" cy="2895600"/>
          </a:xfrm>
          <a:prstGeom prst="can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1333500" y="3828871"/>
            <a:ext cx="1676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College Requirement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(Gen. Ed OR Pathways)</a:t>
            </a:r>
            <a:endParaRPr lang="en-US" dirty="0"/>
          </a:p>
        </p:txBody>
      </p:sp>
      <p:sp>
        <p:nvSpPr>
          <p:cNvPr id="19" name="Can 18"/>
          <p:cNvSpPr/>
          <p:nvPr/>
        </p:nvSpPr>
        <p:spPr>
          <a:xfrm>
            <a:off x="3619500" y="2667000"/>
            <a:ext cx="2057400" cy="2895600"/>
          </a:xfrm>
          <a:prstGeom prst="can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6324600" y="3735050"/>
            <a:ext cx="16764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0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nd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Major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</a:p>
          <a:p>
            <a:pPr algn="ctr"/>
            <a:r>
              <a:rPr lang="en-US" sz="1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endParaRPr lang="en-US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Minor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</a:t>
            </a:r>
            <a:r>
              <a:rPr lang="en-US" sz="1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endParaRPr lang="en-US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Free Electives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810000" y="3845004"/>
            <a:ext cx="16764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Major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1066800" y="5864423"/>
            <a:ext cx="6934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*Every course you are enrolled into must fall into one of these or you risk financial aid/TAP</a:t>
            </a: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334000" y="1520172"/>
            <a:ext cx="2971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Bachelor of Education</a:t>
            </a:r>
          </a:p>
          <a:p>
            <a:pPr marL="285750" indent="-285750">
              <a:buFontTx/>
              <a:buChar char="-"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Bachelor of Fine Arts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5787982"/>
      </p:ext>
    </p:extLst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38758" y="382385"/>
            <a:ext cx="7633742" cy="913015"/>
          </a:xfrm>
        </p:spPr>
        <p:txBody>
          <a:bodyPr>
            <a:normAutofit/>
          </a:bodyPr>
          <a:lstStyle/>
          <a:p>
            <a:r>
              <a:rPr lang="en-US" sz="4000" dirty="0" smtClean="0"/>
              <a:t>Strategies for Career Success</a:t>
            </a:r>
            <a:endParaRPr lang="en-US" sz="40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938758" y="1371600"/>
            <a:ext cx="7824242" cy="4507993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Excellent 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Writing 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Skills</a:t>
            </a:r>
          </a:p>
          <a:p>
            <a:pPr>
              <a:buFontTx/>
              <a:buChar char="-"/>
            </a:pP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Effective Speaking/Communication</a:t>
            </a:r>
            <a:endParaRPr lang="en-US" sz="3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Diversification</a:t>
            </a:r>
            <a:endParaRPr lang="en-US" sz="3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Lifelong Learning</a:t>
            </a:r>
            <a:endParaRPr lang="en-US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7595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8758" y="382385"/>
            <a:ext cx="7633742" cy="137021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Conclusion &amp; General Reminders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6858" y="1752600"/>
            <a:ext cx="7633742" cy="48768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Key Points: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Bring updated transcripts of all institutions you have attended</a:t>
            </a:r>
          </a:p>
          <a:p>
            <a:pPr marL="457200" lvl="1" indent="0">
              <a:buNone/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(what you have determines what is left to do)</a:t>
            </a:r>
          </a:p>
          <a:p>
            <a:pPr lvl="1"/>
            <a:endParaRPr lang="en-US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Know that the rigors of CCNY are likely different from your prior 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institution(s)</a:t>
            </a:r>
          </a:p>
          <a:p>
            <a:pPr lvl="1"/>
            <a:endParaRPr lang="en-US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en-US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8BBEE-C2CA-4263-AD2D-5EBB68197F7E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7420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81000"/>
            <a:ext cx="7696200" cy="1295400"/>
          </a:xfrm>
        </p:spPr>
        <p:txBody>
          <a:bodyPr>
            <a:noAutofit/>
          </a:bodyPr>
          <a:lstStyle/>
          <a:p>
            <a:r>
              <a:rPr lang="en-US" sz="2800" dirty="0" smtClean="0"/>
              <a:t>Thriving At The City College of New York:</a:t>
            </a: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2800" dirty="0" smtClean="0"/>
              <a:t>what you need to know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295399"/>
            <a:ext cx="7543800" cy="5426075"/>
          </a:xfrm>
        </p:spPr>
        <p:txBody>
          <a:bodyPr>
            <a:noAutofit/>
          </a:bodyPr>
          <a:lstStyle/>
          <a:p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Your Academic Record</a:t>
            </a:r>
          </a:p>
          <a:p>
            <a:endPara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Resources</a:t>
            </a:r>
          </a:p>
          <a:p>
            <a:endPara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Advising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 CCNY </a:t>
            </a:r>
            <a:endParaRPr lang="en-US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Applying to the Professional Schools</a:t>
            </a:r>
          </a:p>
          <a:p>
            <a:endParaRPr lang="en-US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Advisement</a:t>
            </a:r>
          </a:p>
          <a:p>
            <a:endParaRPr lang="en-US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 Mindful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8BBEE-C2CA-4263-AD2D-5EBB68197F7E}" type="slidenum">
              <a:rPr lang="en-US" smtClean="0"/>
              <a:t>2</a:t>
            </a:fld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0" y="1447800"/>
            <a:ext cx="496931" cy="4495800"/>
          </a:xfrm>
          <a:prstGeom prst="rect">
            <a:avLst/>
          </a:prstGeom>
          <a:noFill/>
        </p:spPr>
        <p:txBody>
          <a:bodyPr vert="wordArtVert" wrap="square" rtlCol="0">
            <a:spAutoFit/>
          </a:bodyPr>
          <a:lstStyle/>
          <a:p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OVERVIEW</a:t>
            </a:r>
            <a:endParaRPr lang="en-US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2617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81000"/>
            <a:ext cx="6781800" cy="838200"/>
          </a:xfrm>
        </p:spPr>
        <p:txBody>
          <a:bodyPr>
            <a:noAutofit/>
          </a:bodyPr>
          <a:lstStyle/>
          <a:p>
            <a:r>
              <a:rPr lang="en-US" sz="4800" dirty="0" smtClean="0"/>
              <a:t>Thriving At ccny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409700"/>
            <a:ext cx="7543800" cy="47625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academic record you bring to CCNY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baseline="30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nd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Degree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 and AS degrees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Credit accumulated/Transferred</a:t>
            </a:r>
          </a:p>
          <a:p>
            <a:pPr lvl="1"/>
            <a:endParaRPr lang="en-US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Applying to the professional schools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Grove School of Engineering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Spitzer School of Architecture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School of Education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College of Liberal Arts and Sciences</a:t>
            </a:r>
          </a:p>
          <a:p>
            <a:pPr marL="457200" lvl="1" indent="0">
              <a:buNone/>
            </a:pP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lvl="1"/>
            <a:endParaRPr lang="en-US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8BBEE-C2CA-4263-AD2D-5EBB68197F7E}" type="slidenum">
              <a:rPr lang="en-US" smtClean="0"/>
              <a:t>3</a:t>
            </a:fld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0" y="1219200"/>
            <a:ext cx="496931" cy="4495800"/>
          </a:xfrm>
          <a:prstGeom prst="rect">
            <a:avLst/>
          </a:prstGeom>
          <a:noFill/>
        </p:spPr>
        <p:txBody>
          <a:bodyPr vert="wordArtVert" wrap="square" rtlCol="0">
            <a:spAutoFit/>
          </a:bodyPr>
          <a:lstStyle/>
          <a:p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YOUR RECORD</a:t>
            </a:r>
            <a:endParaRPr lang="en-US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8799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81000"/>
            <a:ext cx="7696200" cy="1295400"/>
          </a:xfrm>
        </p:spPr>
        <p:txBody>
          <a:bodyPr>
            <a:noAutofit/>
          </a:bodyPr>
          <a:lstStyle/>
          <a:p>
            <a:r>
              <a:rPr lang="en-US" sz="2800" dirty="0" smtClean="0"/>
              <a:t>Thriving At The City College of New York:</a:t>
            </a: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2800" dirty="0" smtClean="0"/>
              <a:t>what you need to know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295399"/>
            <a:ext cx="7543800" cy="5426075"/>
          </a:xfrm>
        </p:spPr>
        <p:txBody>
          <a:bodyPr>
            <a:noAutofit/>
          </a:bodyPr>
          <a:lstStyle/>
          <a:p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Use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resources of the college</a:t>
            </a:r>
          </a:p>
          <a:p>
            <a:pPr lvl="1"/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Instructors</a:t>
            </a:r>
          </a:p>
          <a:p>
            <a:pPr lvl="1"/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Advisors</a:t>
            </a:r>
          </a:p>
          <a:p>
            <a:pPr lvl="1"/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Academic resources</a:t>
            </a:r>
          </a:p>
          <a:p>
            <a:pPr lvl="1"/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undergraduate bulletin</a:t>
            </a:r>
          </a:p>
          <a:p>
            <a:pPr marL="457200" lvl="1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(Bulletin)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 in the know</a:t>
            </a:r>
          </a:p>
          <a:p>
            <a:pPr lvl="1"/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Know how to find information (CCNY directory)</a:t>
            </a:r>
          </a:p>
          <a:p>
            <a:pPr marL="457200" lvl="1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(Directory)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Speak to your advising division</a:t>
            </a:r>
          </a:p>
          <a:p>
            <a:pPr lvl="1"/>
            <a:endPara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8BBEE-C2CA-4263-AD2D-5EBB68197F7E}" type="slidenum">
              <a:rPr lang="en-US" smtClean="0"/>
              <a:t>4</a:t>
            </a:fld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0" y="1447800"/>
            <a:ext cx="496931" cy="4495800"/>
          </a:xfrm>
          <a:prstGeom prst="rect">
            <a:avLst/>
          </a:prstGeom>
          <a:noFill/>
        </p:spPr>
        <p:txBody>
          <a:bodyPr vert="wordArtVert" wrap="square" rtlCol="0">
            <a:spAutoFit/>
          </a:bodyPr>
          <a:lstStyle/>
          <a:p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RESOURCES</a:t>
            </a:r>
            <a:endParaRPr lang="en-US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4911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81000"/>
            <a:ext cx="7696200" cy="1295400"/>
          </a:xfrm>
        </p:spPr>
        <p:txBody>
          <a:bodyPr>
            <a:noAutofit/>
          </a:bodyPr>
          <a:lstStyle/>
          <a:p>
            <a:r>
              <a:rPr lang="en-US" sz="2800" dirty="0" smtClean="0"/>
              <a:t>Thriving At The City College of New York:</a:t>
            </a: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2800" dirty="0" smtClean="0"/>
              <a:t>what you need to know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295399"/>
            <a:ext cx="7543800" cy="5426075"/>
          </a:xfrm>
        </p:spPr>
        <p:txBody>
          <a:bodyPr>
            <a:noAutofit/>
          </a:bodyPr>
          <a:lstStyle/>
          <a:p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Advisement</a:t>
            </a:r>
          </a:p>
          <a:p>
            <a:pPr lvl="1"/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it is/What it isn’t</a:t>
            </a:r>
          </a:p>
          <a:p>
            <a:pPr lvl="1"/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How advising is conducted at CCNY?</a:t>
            </a:r>
          </a:p>
          <a:p>
            <a:pPr lvl="1"/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Degree type and common requirements (Pathways)</a:t>
            </a:r>
          </a:p>
          <a:p>
            <a:endParaRPr lang="en-US" sz="3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8BBEE-C2CA-4263-AD2D-5EBB68197F7E}" type="slidenum">
              <a:rPr lang="en-US" smtClean="0"/>
              <a:t>5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0" y="1219200"/>
            <a:ext cx="496931" cy="5105400"/>
          </a:xfrm>
          <a:prstGeom prst="rect">
            <a:avLst/>
          </a:prstGeom>
          <a:noFill/>
        </p:spPr>
        <p:txBody>
          <a:bodyPr vert="wordArtVert" wrap="square" rtlCol="0">
            <a:spAutoFit/>
          </a:bodyPr>
          <a:lstStyle/>
          <a:p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ADVISING AT CCNY</a:t>
            </a:r>
            <a:endParaRPr lang="en-US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5146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8758" y="382385"/>
            <a:ext cx="7633742" cy="1217815"/>
          </a:xfrm>
        </p:spPr>
        <p:txBody>
          <a:bodyPr>
            <a:normAutofit fontScale="90000"/>
          </a:bodyPr>
          <a:lstStyle/>
          <a:p>
            <a:r>
              <a:rPr lang="en-US" sz="5400" dirty="0"/>
              <a:t>Thriving At ccny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3100" dirty="0" smtClean="0"/>
              <a:t>college advisement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42975" y="2019300"/>
            <a:ext cx="3593592" cy="36195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Grove School of Engineering</a:t>
            </a:r>
          </a:p>
          <a:p>
            <a:endPara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School of Education</a:t>
            </a:r>
          </a:p>
          <a:p>
            <a:endPara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Spitzer School of Architecture</a:t>
            </a:r>
            <a:endPara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85846" y="2019300"/>
            <a:ext cx="3593592" cy="36195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College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Liberal Arts and Sciences (CLAS)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Humanities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Colin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Powell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Sciences</a:t>
            </a:r>
            <a:endPara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8BBEE-C2CA-4263-AD2D-5EBB68197F7E}" type="slidenum">
              <a:rPr lang="en-US" smtClean="0"/>
              <a:t>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1219200"/>
            <a:ext cx="496931" cy="5105400"/>
          </a:xfrm>
          <a:prstGeom prst="rect">
            <a:avLst/>
          </a:prstGeom>
          <a:noFill/>
        </p:spPr>
        <p:txBody>
          <a:bodyPr vert="wordArtVert" wrap="square" rtlCol="0">
            <a:spAutoFit/>
          </a:bodyPr>
          <a:lstStyle/>
          <a:p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ADVISING AT CCNY</a:t>
            </a:r>
            <a:endParaRPr lang="en-US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6514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6408689"/>
              </p:ext>
            </p:extLst>
          </p:nvPr>
        </p:nvGraphicFramePr>
        <p:xfrm>
          <a:off x="1143000" y="1524000"/>
          <a:ext cx="6019802" cy="502608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18656"/>
                <a:gridCol w="2001174"/>
                <a:gridCol w="1999972"/>
              </a:tblGrid>
              <a:tr h="5304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</a:pPr>
                      <a:r>
                        <a:rPr lang="en-US" sz="1400" cap="all" dirty="0" smtClean="0">
                          <a:effectLst/>
                        </a:rPr>
                        <a:t>Humanities </a:t>
                      </a:r>
                      <a:r>
                        <a:rPr lang="en-US" sz="1400" cap="all" dirty="0">
                          <a:effectLst/>
                        </a:rPr>
                        <a:t>&amp; Arts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cap="all" dirty="0" smtClean="0">
                          <a:effectLst/>
                        </a:rPr>
                        <a:t>Powell School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cap="all" dirty="0" smtClean="0">
                          <a:effectLst/>
                        </a:rPr>
                        <a:t> </a:t>
                      </a:r>
                      <a:r>
                        <a:rPr lang="en-US" sz="1400" cap="all" dirty="0">
                          <a:effectLst/>
                        </a:rPr>
                        <a:t>(Social Sciences)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cap="all" dirty="0">
                          <a:effectLst/>
                        </a:rPr>
                        <a:t>Science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  <a:tr h="28021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cap="all" baseline="0" dirty="0">
                          <a:solidFill>
                            <a:schemeClr val="tx1"/>
                          </a:solidFill>
                          <a:effectLst/>
                        </a:rPr>
                        <a:t>Art</a:t>
                      </a:r>
                      <a:endParaRPr lang="en-US" sz="1200" b="0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ANTHROPOLOGY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BIOLOGY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8021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cap="all" baseline="0" dirty="0">
                          <a:solidFill>
                            <a:schemeClr val="tx1"/>
                          </a:solidFill>
                          <a:effectLst/>
                        </a:rPr>
                        <a:t>Asian Studies</a:t>
                      </a:r>
                      <a:endParaRPr lang="en-US" sz="1200" b="0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ECONOMICS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CHEMISTRY</a:t>
                      </a:r>
                      <a:endParaRPr lang="en-US" sz="1200" dirty="0"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44207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cap="all" baseline="0" dirty="0">
                          <a:solidFill>
                            <a:schemeClr val="tx1"/>
                          </a:solidFill>
                          <a:effectLst/>
                        </a:rPr>
                        <a:t>Black Studies</a:t>
                      </a:r>
                      <a:endParaRPr lang="en-US" sz="1200" b="0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INTERNATIONAL RELATIONS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EARTH AND ATMOSPHERIC SCIENCE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44207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cap="all" baseline="0" dirty="0">
                          <a:solidFill>
                            <a:schemeClr val="tx1"/>
                          </a:solidFill>
                          <a:effectLst/>
                        </a:rPr>
                        <a:t>Comparative Literature</a:t>
                      </a:r>
                      <a:endParaRPr lang="en-US" sz="1200" b="0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INTERNATIONAL STUDIES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MATHEMATICS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44207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cap="all" baseline="0" dirty="0">
                          <a:solidFill>
                            <a:schemeClr val="tx1"/>
                          </a:solidFill>
                          <a:effectLst/>
                        </a:rPr>
                        <a:t>English</a:t>
                      </a:r>
                      <a:endParaRPr lang="en-US" sz="1200" b="0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LATIN AMERICAN &amp; LATINO STUDIES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PHYSICS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44207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cap="all" baseline="0" dirty="0">
                          <a:solidFill>
                            <a:schemeClr val="tx1"/>
                          </a:solidFill>
                          <a:effectLst/>
                        </a:rPr>
                        <a:t>Foreign Languages &amp; Literatures</a:t>
                      </a:r>
                      <a:endParaRPr lang="en-US" sz="1200" b="0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POLITICAL SCIENCE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PRE-MEDICAL </a:t>
                      </a:r>
                      <a:r>
                        <a:rPr lang="en-US" sz="1200" dirty="0" smtClean="0">
                          <a:effectLst/>
                        </a:rPr>
                        <a:t>STUDIES PROGRAM (Any major) 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44207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cap="all" baseline="0" dirty="0">
                          <a:solidFill>
                            <a:schemeClr val="tx1"/>
                          </a:solidFill>
                          <a:effectLst/>
                        </a:rPr>
                        <a:t>History</a:t>
                      </a:r>
                      <a:endParaRPr lang="en-US" sz="1200" b="0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PRE-LAW PROGRAM   (Any major)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8021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cap="all" baseline="0" dirty="0">
                          <a:solidFill>
                            <a:schemeClr val="tx1"/>
                          </a:solidFill>
                          <a:effectLst/>
                        </a:rPr>
                        <a:t>Jewish Studies</a:t>
                      </a:r>
                      <a:endParaRPr lang="en-US" sz="1200" b="0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PSYCHOLOGY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44207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cap="all" baseline="0" dirty="0">
                          <a:solidFill>
                            <a:schemeClr val="tx1"/>
                          </a:solidFill>
                          <a:effectLst/>
                        </a:rPr>
                        <a:t>Media &amp; Communication Arts</a:t>
                      </a:r>
                      <a:endParaRPr lang="en-US" sz="1200" b="0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PUBLIC POLICY &amp; PUBLIC </a:t>
                      </a:r>
                      <a:r>
                        <a:rPr lang="en-US" sz="1200" dirty="0" smtClean="0">
                          <a:effectLst/>
                        </a:rPr>
                        <a:t>AFFAIRS (minor)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44207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cap="all" baseline="0" dirty="0">
                          <a:solidFill>
                            <a:schemeClr val="tx1"/>
                          </a:solidFill>
                          <a:effectLst/>
                        </a:rPr>
                        <a:t>Music</a:t>
                      </a:r>
                      <a:endParaRPr lang="en-US" sz="1200" b="0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WOMEN'S </a:t>
                      </a:r>
                      <a:r>
                        <a:rPr lang="en-US" sz="1200" dirty="0" smtClean="0">
                          <a:effectLst/>
                        </a:rPr>
                        <a:t>STUDIES (minor)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8021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cap="all" baseline="0" dirty="0">
                          <a:solidFill>
                            <a:schemeClr val="tx1"/>
                          </a:solidFill>
                          <a:effectLst/>
                        </a:rPr>
                        <a:t>Philosophy</a:t>
                      </a:r>
                      <a:endParaRPr lang="en-US" sz="1200" b="0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8021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cap="all" baseline="0" dirty="0">
                          <a:solidFill>
                            <a:schemeClr val="tx1"/>
                          </a:solidFill>
                          <a:effectLst/>
                        </a:rPr>
                        <a:t>Theatre</a:t>
                      </a:r>
                      <a:endParaRPr lang="en-US" sz="1200" b="0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Title 1"/>
          <p:cNvSpPr txBox="1">
            <a:spLocks/>
          </p:cNvSpPr>
          <p:nvPr/>
        </p:nvSpPr>
        <p:spPr>
          <a:xfrm>
            <a:off x="938758" y="382385"/>
            <a:ext cx="7633742" cy="1217815"/>
          </a:xfrm>
          <a:prstGeom prst="rect">
            <a:avLst/>
          </a:prstGeom>
        </p:spPr>
        <p:txBody>
          <a:bodyPr>
            <a:normAutofit fontScale="97500" lnSpcReduction="10000"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100" kern="1200" cap="all" spc="15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400" dirty="0"/>
              <a:t>Thriving At </a:t>
            </a:r>
            <a:r>
              <a:rPr lang="en-US" sz="5400" dirty="0" smtClean="0"/>
              <a:t>ccny</a:t>
            </a:r>
          </a:p>
          <a:p>
            <a:r>
              <a:rPr lang="en-US" sz="3100" dirty="0" smtClean="0"/>
              <a:t>college of liberal arts and sciences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0" y="1219200"/>
            <a:ext cx="496931" cy="5105400"/>
          </a:xfrm>
          <a:prstGeom prst="rect">
            <a:avLst/>
          </a:prstGeom>
          <a:noFill/>
        </p:spPr>
        <p:txBody>
          <a:bodyPr vert="wordArtVert" wrap="square" rtlCol="0">
            <a:spAutoFit/>
          </a:bodyPr>
          <a:lstStyle/>
          <a:p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ADVISING AT CCNY</a:t>
            </a:r>
            <a:endParaRPr lang="en-US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8BBEE-C2CA-4263-AD2D-5EBB68197F7E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8437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28381407"/>
              </p:ext>
            </p:extLst>
          </p:nvPr>
        </p:nvGraphicFramePr>
        <p:xfrm>
          <a:off x="3657600" y="1905000"/>
          <a:ext cx="6034216" cy="46640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938758" y="382385"/>
            <a:ext cx="7633742" cy="1141615"/>
          </a:xfrm>
        </p:spPr>
        <p:txBody>
          <a:bodyPr>
            <a:normAutofit fontScale="90000"/>
          </a:bodyPr>
          <a:lstStyle/>
          <a:p>
            <a:r>
              <a:rPr lang="en-US" sz="4000" dirty="0" smtClean="0"/>
              <a:t>The components/parts of your degreee</a:t>
            </a:r>
            <a:endParaRPr lang="en-US" sz="4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8BBEE-C2CA-4263-AD2D-5EBB68197F7E}" type="slidenum">
              <a:rPr lang="en-US" smtClean="0"/>
              <a:t>8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0" y="1219200"/>
            <a:ext cx="496931" cy="5105400"/>
          </a:xfrm>
          <a:prstGeom prst="rect">
            <a:avLst/>
          </a:prstGeom>
          <a:noFill/>
        </p:spPr>
        <p:txBody>
          <a:bodyPr vert="wordArtVert" wrap="square" rtlCol="0">
            <a:spAutoFit/>
          </a:bodyPr>
          <a:lstStyle/>
          <a:p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ADVISING AT CCNY</a:t>
            </a:r>
            <a:endParaRPr lang="en-US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90599" y="1524000"/>
            <a:ext cx="365760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Bachelor of Science</a:t>
            </a:r>
          </a:p>
          <a:p>
            <a:pPr marL="285750" indent="-285750">
              <a:buFontTx/>
              <a:buChar char="-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Bachelor of Arts</a:t>
            </a:r>
          </a:p>
          <a:p>
            <a:pPr marL="285750" indent="-285750">
              <a:buFontTx/>
              <a:buChar char="-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Bachelor of Education</a:t>
            </a:r>
          </a:p>
          <a:p>
            <a:pPr marL="285750" indent="-285750">
              <a:buFontTx/>
              <a:buChar char="-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Bachelor of Fine Arts</a:t>
            </a:r>
          </a:p>
          <a:p>
            <a:pPr marL="285750" indent="-285750">
              <a:buFontTx/>
              <a:buChar char="-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Bachelor of Engineering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1286437"/>
      </p:ext>
    </p:extLst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Know what you need to take, and when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8758" y="1981200"/>
            <a:ext cx="7633742" cy="3898393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I.E.:</a:t>
            </a:r>
          </a:p>
          <a:p>
            <a:pPr marL="114300" indent="0">
              <a:buNone/>
            </a:pP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Pathways Checklist:</a:t>
            </a:r>
          </a:p>
          <a:p>
            <a:pPr marL="114300" indent="0">
              <a:buNone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(Checklist)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indent="0">
              <a:buNone/>
            </a:pP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indent="0">
              <a:buNone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College Option</a:t>
            </a:r>
          </a:p>
          <a:p>
            <a:pPr marL="114300" indent="0">
              <a:buNone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indent="0">
              <a:buNone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lasses you take depend on the degree you are pursuing, NOT what your friends say.</a:t>
            </a:r>
          </a:p>
          <a:p>
            <a:pPr marL="114300" indent="0">
              <a:buNone/>
            </a:pP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8BBEE-C2CA-4263-AD2D-5EBB68197F7E}" type="slidenum">
              <a:rPr lang="en-US" smtClean="0"/>
              <a:t>9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1219200"/>
            <a:ext cx="496931" cy="5105400"/>
          </a:xfrm>
          <a:prstGeom prst="rect">
            <a:avLst/>
          </a:prstGeom>
          <a:noFill/>
        </p:spPr>
        <p:txBody>
          <a:bodyPr vert="wordArtVert" wrap="square" rtlCol="0">
            <a:spAutoFit/>
          </a:bodyPr>
          <a:lstStyle/>
          <a:p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ADVISING AT CCNY</a:t>
            </a:r>
            <a:endParaRPr lang="en-US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9023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Overrid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dge">
  <a:themeElements>
    <a:clrScheme name="Violet">
      <a:dk1>
        <a:sysClr val="windowText" lastClr="000000"/>
      </a:dk1>
      <a:lt1>
        <a:sysClr val="window" lastClr="FFFFFF"/>
      </a:lt1>
      <a:dk2>
        <a:srgbClr val="373545"/>
      </a:dk2>
      <a:lt2>
        <a:srgbClr val="DCD8DC"/>
      </a:lt2>
      <a:accent1>
        <a:srgbClr val="AD84C6"/>
      </a:accent1>
      <a:accent2>
        <a:srgbClr val="8784C7"/>
      </a:accent2>
      <a:accent3>
        <a:srgbClr val="5D739A"/>
      </a:accent3>
      <a:accent4>
        <a:srgbClr val="6997AF"/>
      </a:accent4>
      <a:accent5>
        <a:srgbClr val="84ACB6"/>
      </a:accent5>
      <a:accent6>
        <a:srgbClr val="6F8183"/>
      </a:accent6>
      <a:hlink>
        <a:srgbClr val="69A020"/>
      </a:hlink>
      <a:folHlink>
        <a:srgbClr val="8C8C8C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pulent">
    <a:dk1>
      <a:sysClr val="windowText" lastClr="000000"/>
    </a:dk1>
    <a:lt1>
      <a:sysClr val="window" lastClr="FFFFFF"/>
    </a:lt1>
    <a:dk2>
      <a:srgbClr val="B13F9A"/>
    </a:dk2>
    <a:lt2>
      <a:srgbClr val="F4E7ED"/>
    </a:lt2>
    <a:accent1>
      <a:srgbClr val="B83D68"/>
    </a:accent1>
    <a:accent2>
      <a:srgbClr val="AC66BB"/>
    </a:accent2>
    <a:accent3>
      <a:srgbClr val="DE6C36"/>
    </a:accent3>
    <a:accent4>
      <a:srgbClr val="F9B639"/>
    </a:accent4>
    <a:accent5>
      <a:srgbClr val="CF6DA4"/>
    </a:accent5>
    <a:accent6>
      <a:srgbClr val="FA8D3D"/>
    </a:accent6>
    <a:hlink>
      <a:srgbClr val="FFDE66"/>
    </a:hlink>
    <a:folHlink>
      <a:srgbClr val="D490C5"/>
    </a:folHlink>
  </a:clrScheme>
  <a:fontScheme name="Opulent">
    <a:majorFont>
      <a:latin typeface="Trebuchet MS"/>
      <a:ea typeface=""/>
      <a:cs typeface=""/>
      <a:font script="Jpan" typeface="HG丸ｺﾞｼｯｸM-PRO"/>
      <a:font script="Hang" typeface="HY그래픽M"/>
      <a:font script="Hans" typeface="黑体"/>
      <a:font script="Hant" typeface="微軟正黑體"/>
      <a:font script="Arab" typeface="Tahoma"/>
      <a:font script="Hebr" typeface="Gisha"/>
      <a:font script="Thai" typeface="Iris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ajorFont>
    <a:minorFont>
      <a:latin typeface="Trebuchet MS"/>
      <a:ea typeface=""/>
      <a:cs typeface=""/>
      <a:font script="Jpan" typeface="HG丸ｺﾞｼｯｸM-PRO"/>
      <a:font script="Hang" typeface="HY그래픽M"/>
      <a:font script="Hans" typeface="华文新魏"/>
      <a:font script="Hant" typeface="微軟正黑體"/>
      <a:font script="Arab" typeface="Tahoma"/>
      <a:font script="Hebr" typeface="Gisha"/>
      <a:font script="Thai" typeface="Iris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Concourse">
    <a:fillStyleLst>
      <a:solidFill>
        <a:schemeClr val="phClr"/>
      </a:solidFill>
      <a:gradFill rotWithShape="1">
        <a:gsLst>
          <a:gs pos="0">
            <a:schemeClr val="phClr">
              <a:tint val="62000"/>
              <a:satMod val="180000"/>
            </a:schemeClr>
          </a:gs>
          <a:gs pos="65000">
            <a:schemeClr val="phClr">
              <a:tint val="32000"/>
              <a:satMod val="250000"/>
            </a:schemeClr>
          </a:gs>
          <a:gs pos="100000">
            <a:schemeClr val="phClr">
              <a:tint val="23000"/>
              <a:satMod val="300000"/>
            </a:schemeClr>
          </a:gs>
        </a:gsLst>
        <a:lin ang="16200000" scaled="0"/>
      </a:gradFill>
      <a:gradFill rotWithShape="1">
        <a:gsLst>
          <a:gs pos="0">
            <a:schemeClr val="phClr">
              <a:shade val="15000"/>
              <a:satMod val="180000"/>
            </a:schemeClr>
          </a:gs>
          <a:gs pos="50000">
            <a:schemeClr val="phClr">
              <a:shade val="45000"/>
              <a:satMod val="170000"/>
            </a:schemeClr>
          </a:gs>
          <a:gs pos="70000">
            <a:schemeClr val="phClr">
              <a:tint val="99000"/>
              <a:shade val="65000"/>
              <a:satMod val="155000"/>
            </a:schemeClr>
          </a:gs>
          <a:gs pos="100000">
            <a:schemeClr val="phClr">
              <a:tint val="95500"/>
              <a:shade val="100000"/>
              <a:satMod val="15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/>
        </a:solidFill>
        <a:prstDash val="solid"/>
      </a:ln>
      <a:ln w="55000" cap="flat" cmpd="thickThin" algn="ctr">
        <a:solidFill>
          <a:schemeClr val="phClr"/>
        </a:solidFill>
        <a:prstDash val="solid"/>
      </a:ln>
      <a:ln w="63500" cap="flat" cmpd="thickThin" algn="ctr">
        <a:solidFill>
          <a:schemeClr val="phClr"/>
        </a:solidFill>
        <a:prstDash val="solid"/>
      </a:ln>
    </a:lnStyleLst>
    <a:effectStyleLst>
      <a:effectStyle>
        <a:effectLst>
          <a:outerShdw blurRad="50800" dist="381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50800" dist="381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phClr">
              <a:satMod val="300000"/>
            </a:schemeClr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78000"/>
              <a:satMod val="220000"/>
            </a:schemeClr>
          </a:gs>
          <a:gs pos="100000">
            <a:schemeClr val="phClr">
              <a:shade val="35000"/>
              <a:satMod val="155000"/>
            </a:schemeClr>
          </a:gs>
        </a:gsLst>
        <a:path path="circle">
          <a:fillToRect l="50000" t="50000" r="50000" b="50000"/>
        </a:path>
      </a:gradFill>
      <a:blipFill>
        <a:blip xmlns:r="http://schemas.openxmlformats.org/officeDocument/2006/relationships" r:embed="rId1">
          <a:duotone>
            <a:schemeClr val="phClr">
              <a:shade val="60000"/>
              <a:satMod val="180000"/>
            </a:schemeClr>
            <a:schemeClr val="phClr">
              <a:tint val="500"/>
              <a:satMod val="150000"/>
            </a:schemeClr>
          </a:duotone>
        </a:blip>
        <a:tile tx="0" ty="0" sx="50000" sy="50000" flip="none" algn="tl"/>
      </a:blip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TM10001106[[fn=Badge]]</Template>
  <TotalTime>1787</TotalTime>
  <Words>540</Words>
  <Application>Microsoft Office PowerPoint</Application>
  <PresentationFormat>On-screen Show (4:3)</PresentationFormat>
  <Paragraphs>191</Paragraphs>
  <Slides>13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Gill Sans MT</vt:lpstr>
      <vt:lpstr>Impact</vt:lpstr>
      <vt:lpstr>Times New Roman</vt:lpstr>
      <vt:lpstr>Badge</vt:lpstr>
      <vt:lpstr>Thriving At    the City College of New York</vt:lpstr>
      <vt:lpstr>Thriving At The City College of New York: what you need to know</vt:lpstr>
      <vt:lpstr>Thriving At ccny</vt:lpstr>
      <vt:lpstr>Thriving At The City College of New York: what you need to know</vt:lpstr>
      <vt:lpstr>Thriving At The City College of New York: what you need to know</vt:lpstr>
      <vt:lpstr>Thriving At ccny college advisement sTRUCTURE</vt:lpstr>
      <vt:lpstr>PowerPoint Presentation</vt:lpstr>
      <vt:lpstr>The components/parts of your degreee</vt:lpstr>
      <vt:lpstr>Know what you need to take, and when</vt:lpstr>
      <vt:lpstr>Thriving At ccny</vt:lpstr>
      <vt:lpstr>The components/parts of your degreee</vt:lpstr>
      <vt:lpstr>Strategies for Career Success</vt:lpstr>
      <vt:lpstr>Conclusion &amp; General Reminders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Surviving &amp; Succeding at CCNY</dc:title>
  <dc:creator>Carlito</dc:creator>
  <cp:lastModifiedBy>Carlito Berlus</cp:lastModifiedBy>
  <cp:revision>91</cp:revision>
  <dcterms:created xsi:type="dcterms:W3CDTF">2015-10-05T06:19:04Z</dcterms:created>
  <dcterms:modified xsi:type="dcterms:W3CDTF">2019-01-09T09:41:11Z</dcterms:modified>
</cp:coreProperties>
</file>